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93" r:id="rId2"/>
    <p:sldId id="2843" r:id="rId3"/>
    <p:sldId id="2844" r:id="rId4"/>
    <p:sldId id="2749" r:id="rId5"/>
    <p:sldId id="2750" r:id="rId6"/>
    <p:sldId id="2752" r:id="rId7"/>
    <p:sldId id="2756" r:id="rId8"/>
    <p:sldId id="2762" r:id="rId9"/>
    <p:sldId id="2753" r:id="rId10"/>
    <p:sldId id="2755" r:id="rId11"/>
    <p:sldId id="2751" r:id="rId12"/>
    <p:sldId id="745" r:id="rId13"/>
    <p:sldId id="2757" r:id="rId14"/>
    <p:sldId id="2760" r:id="rId15"/>
    <p:sldId id="2759" r:id="rId16"/>
    <p:sldId id="2761" r:id="rId17"/>
    <p:sldId id="2845" r:id="rId18"/>
    <p:sldId id="2767" r:id="rId19"/>
    <p:sldId id="2732" r:id="rId20"/>
    <p:sldId id="2768" r:id="rId21"/>
    <p:sldId id="2769" r:id="rId22"/>
    <p:sldId id="2758" r:id="rId23"/>
    <p:sldId id="2765" r:id="rId24"/>
    <p:sldId id="2766" r:id="rId25"/>
  </p:sldIdLst>
  <p:sldSz cx="6426200" cy="87122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ather" initials="DM" lastIdx="1" clrIdx="0">
    <p:extLst>
      <p:ext uri="{19B8F6BF-5375-455C-9EA6-DF929625EA0E}">
        <p15:presenceInfo xmlns:p15="http://schemas.microsoft.com/office/powerpoint/2012/main" userId="3a81020cf9511c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9999FF"/>
    <a:srgbClr val="9966FF"/>
    <a:srgbClr val="3281C8"/>
    <a:srgbClr val="CC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D211E-355A-47F7-80C0-437AA8E61C20}" v="1" dt="2022-12-12T15:50:24.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8" autoAdjust="0"/>
    <p:restoredTop sz="96431" autoAdjust="0"/>
  </p:normalViewPr>
  <p:slideViewPr>
    <p:cSldViewPr snapToGrid="0">
      <p:cViewPr varScale="1">
        <p:scale>
          <a:sx n="87" d="100"/>
          <a:sy n="87" d="100"/>
        </p:scale>
        <p:origin x="546" y="102"/>
      </p:cViewPr>
      <p:guideLst/>
    </p:cSldViewPr>
  </p:slideViewPr>
  <p:notesTextViewPr>
    <p:cViewPr>
      <p:scale>
        <a:sx n="150" d="100"/>
        <a:sy n="150" d="100"/>
      </p:scale>
      <p:origin x="0" y="0"/>
    </p:cViewPr>
  </p:notesTextViewPr>
  <p:sorterViewPr>
    <p:cViewPr varScale="1">
      <p:scale>
        <a:sx n="100" d="100"/>
        <a:sy n="100" d="100"/>
      </p:scale>
      <p:origin x="0" y="-6944"/>
    </p:cViewPr>
  </p:sorterViewPr>
  <p:notesViewPr>
    <p:cSldViewPr snapToGrid="0">
      <p:cViewPr varScale="1">
        <p:scale>
          <a:sx n="53" d="100"/>
          <a:sy n="53" d="100"/>
        </p:scale>
        <p:origin x="257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7365" tIns="48683" rIns="97365" bIns="48683" rtlCol="0"/>
          <a:lstStyle>
            <a:lvl1pPr algn="l">
              <a:defRPr sz="1300"/>
            </a:lvl1pPr>
          </a:lstStyle>
          <a:p>
            <a:endParaRPr lang="en-CA" dirty="0"/>
          </a:p>
        </p:txBody>
      </p:sp>
      <p:sp>
        <p:nvSpPr>
          <p:cNvPr id="3" name="Date Placeholder 2"/>
          <p:cNvSpPr>
            <a:spLocks noGrp="1"/>
          </p:cNvSpPr>
          <p:nvPr>
            <p:ph type="dt" idx="1"/>
          </p:nvPr>
        </p:nvSpPr>
        <p:spPr>
          <a:xfrm>
            <a:off x="4143587" y="1"/>
            <a:ext cx="3169920" cy="481727"/>
          </a:xfrm>
          <a:prstGeom prst="rect">
            <a:avLst/>
          </a:prstGeom>
        </p:spPr>
        <p:txBody>
          <a:bodyPr vert="horz" lIns="97365" tIns="48683" rIns="97365" bIns="48683" rtlCol="0"/>
          <a:lstStyle>
            <a:lvl1pPr algn="r">
              <a:defRPr sz="1300"/>
            </a:lvl1pPr>
          </a:lstStyle>
          <a:p>
            <a:fld id="{607B3672-FCC7-408D-ACAC-EBB230A29ED7}" type="datetimeFigureOut">
              <a:rPr lang="en-CA" smtClean="0"/>
              <a:t>2023-11-16</a:t>
            </a:fld>
            <a:endParaRPr lang="en-CA" dirty="0"/>
          </a:p>
        </p:txBody>
      </p:sp>
      <p:sp>
        <p:nvSpPr>
          <p:cNvPr id="4" name="Slide Image Placeholder 3"/>
          <p:cNvSpPr>
            <a:spLocks noGrp="1" noRot="1" noChangeAspect="1"/>
          </p:cNvSpPr>
          <p:nvPr>
            <p:ph type="sldImg" idx="2"/>
          </p:nvPr>
        </p:nvSpPr>
        <p:spPr>
          <a:xfrm>
            <a:off x="2462213" y="1200150"/>
            <a:ext cx="2390775" cy="3240088"/>
          </a:xfrm>
          <a:prstGeom prst="rect">
            <a:avLst/>
          </a:prstGeom>
          <a:noFill/>
          <a:ln w="12700">
            <a:solidFill>
              <a:prstClr val="black"/>
            </a:solidFill>
          </a:ln>
        </p:spPr>
        <p:txBody>
          <a:bodyPr vert="horz" lIns="97365" tIns="48683" rIns="97365" bIns="48683" rtlCol="0" anchor="ctr"/>
          <a:lstStyle/>
          <a:p>
            <a:endParaRPr lang="en-CA"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7365" tIns="48683" rIns="97365" bIns="486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89"/>
            <a:ext cx="3169920" cy="481726"/>
          </a:xfrm>
          <a:prstGeom prst="rect">
            <a:avLst/>
          </a:prstGeom>
        </p:spPr>
        <p:txBody>
          <a:bodyPr vert="horz" lIns="97365" tIns="48683" rIns="97365" bIns="48683" rtlCol="0" anchor="b"/>
          <a:lstStyle>
            <a:lvl1pPr algn="l">
              <a:defRPr sz="1300"/>
            </a:lvl1pPr>
          </a:lstStyle>
          <a:p>
            <a:endParaRPr lang="en-CA" dirty="0"/>
          </a:p>
        </p:txBody>
      </p:sp>
      <p:sp>
        <p:nvSpPr>
          <p:cNvPr id="7" name="Slide Number Placeholder 6"/>
          <p:cNvSpPr>
            <a:spLocks noGrp="1"/>
          </p:cNvSpPr>
          <p:nvPr>
            <p:ph type="sldNum" sz="quarter" idx="5"/>
          </p:nvPr>
        </p:nvSpPr>
        <p:spPr>
          <a:xfrm>
            <a:off x="4143587" y="9119489"/>
            <a:ext cx="3169920" cy="481726"/>
          </a:xfrm>
          <a:prstGeom prst="rect">
            <a:avLst/>
          </a:prstGeom>
        </p:spPr>
        <p:txBody>
          <a:bodyPr vert="horz" lIns="97365" tIns="48683" rIns="97365" bIns="48683" rtlCol="0" anchor="b"/>
          <a:lstStyle>
            <a:lvl1pPr algn="r">
              <a:defRPr sz="1300"/>
            </a:lvl1pPr>
          </a:lstStyle>
          <a:p>
            <a:fld id="{71FDA704-2DD0-4E77-B8D9-2DABD15BBB21}" type="slidenum">
              <a:rPr lang="en-CA" smtClean="0"/>
              <a:t>‹#›</a:t>
            </a:fld>
            <a:endParaRPr lang="en-CA" dirty="0"/>
          </a:p>
        </p:txBody>
      </p:sp>
    </p:spTree>
    <p:extLst>
      <p:ext uri="{BB962C8B-B14F-4D97-AF65-F5344CB8AC3E}">
        <p14:creationId xmlns:p14="http://schemas.microsoft.com/office/powerpoint/2010/main" val="3958560553"/>
      </p:ext>
    </p:extLst>
  </p:cSld>
  <p:clrMap bg1="lt1" tx1="dk1" bg2="lt2" tx2="dk2" accent1="accent1" accent2="accent2" accent3="accent3" accent4="accent4" accent5="accent5" accent6="accent6" hlink="hlink" folHlink="folHlink"/>
  <p:notesStyle>
    <a:lvl1pPr marL="0" algn="l" defTabSz="865022" rtl="0" eaLnBrk="1" latinLnBrk="0" hangingPunct="1">
      <a:defRPr sz="1135" kern="1200">
        <a:solidFill>
          <a:schemeClr val="tx1"/>
        </a:solidFill>
        <a:latin typeface="+mn-lt"/>
        <a:ea typeface="+mn-ea"/>
        <a:cs typeface="+mn-cs"/>
      </a:defRPr>
    </a:lvl1pPr>
    <a:lvl2pPr marL="432511" algn="l" defTabSz="865022" rtl="0" eaLnBrk="1" latinLnBrk="0" hangingPunct="1">
      <a:defRPr sz="1135" kern="1200">
        <a:solidFill>
          <a:schemeClr val="tx1"/>
        </a:solidFill>
        <a:latin typeface="+mn-lt"/>
        <a:ea typeface="+mn-ea"/>
        <a:cs typeface="+mn-cs"/>
      </a:defRPr>
    </a:lvl2pPr>
    <a:lvl3pPr marL="865022" algn="l" defTabSz="865022" rtl="0" eaLnBrk="1" latinLnBrk="0" hangingPunct="1">
      <a:defRPr sz="1135" kern="1200">
        <a:solidFill>
          <a:schemeClr val="tx1"/>
        </a:solidFill>
        <a:latin typeface="+mn-lt"/>
        <a:ea typeface="+mn-ea"/>
        <a:cs typeface="+mn-cs"/>
      </a:defRPr>
    </a:lvl3pPr>
    <a:lvl4pPr marL="1297534" algn="l" defTabSz="865022" rtl="0" eaLnBrk="1" latinLnBrk="0" hangingPunct="1">
      <a:defRPr sz="1135" kern="1200">
        <a:solidFill>
          <a:schemeClr val="tx1"/>
        </a:solidFill>
        <a:latin typeface="+mn-lt"/>
        <a:ea typeface="+mn-ea"/>
        <a:cs typeface="+mn-cs"/>
      </a:defRPr>
    </a:lvl4pPr>
    <a:lvl5pPr marL="1730045" algn="l" defTabSz="865022" rtl="0" eaLnBrk="1" latinLnBrk="0" hangingPunct="1">
      <a:defRPr sz="1135" kern="1200">
        <a:solidFill>
          <a:schemeClr val="tx1"/>
        </a:solidFill>
        <a:latin typeface="+mn-lt"/>
        <a:ea typeface="+mn-ea"/>
        <a:cs typeface="+mn-cs"/>
      </a:defRPr>
    </a:lvl5pPr>
    <a:lvl6pPr marL="2162556" algn="l" defTabSz="865022" rtl="0" eaLnBrk="1" latinLnBrk="0" hangingPunct="1">
      <a:defRPr sz="1135" kern="1200">
        <a:solidFill>
          <a:schemeClr val="tx1"/>
        </a:solidFill>
        <a:latin typeface="+mn-lt"/>
        <a:ea typeface="+mn-ea"/>
        <a:cs typeface="+mn-cs"/>
      </a:defRPr>
    </a:lvl6pPr>
    <a:lvl7pPr marL="2595067" algn="l" defTabSz="865022" rtl="0" eaLnBrk="1" latinLnBrk="0" hangingPunct="1">
      <a:defRPr sz="1135" kern="1200">
        <a:solidFill>
          <a:schemeClr val="tx1"/>
        </a:solidFill>
        <a:latin typeface="+mn-lt"/>
        <a:ea typeface="+mn-ea"/>
        <a:cs typeface="+mn-cs"/>
      </a:defRPr>
    </a:lvl7pPr>
    <a:lvl8pPr marL="3027578" algn="l" defTabSz="865022" rtl="0" eaLnBrk="1" latinLnBrk="0" hangingPunct="1">
      <a:defRPr sz="1135" kern="1200">
        <a:solidFill>
          <a:schemeClr val="tx1"/>
        </a:solidFill>
        <a:latin typeface="+mn-lt"/>
        <a:ea typeface="+mn-ea"/>
        <a:cs typeface="+mn-cs"/>
      </a:defRPr>
    </a:lvl8pPr>
    <a:lvl9pPr marL="3460090" algn="l" defTabSz="865022" rtl="0" eaLnBrk="1" latinLnBrk="0" hangingPunct="1">
      <a:defRPr sz="113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FDA704-2DD0-4E77-B8D9-2DABD15BBB21}" type="slidenum">
              <a:rPr lang="en-CA" smtClean="0"/>
              <a:t>1</a:t>
            </a:fld>
            <a:endParaRPr lang="en-CA" dirty="0"/>
          </a:p>
        </p:txBody>
      </p:sp>
    </p:spTree>
    <p:extLst>
      <p:ext uri="{BB962C8B-B14F-4D97-AF65-F5344CB8AC3E}">
        <p14:creationId xmlns:p14="http://schemas.microsoft.com/office/powerpoint/2010/main" val="2601413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1965" y="1425817"/>
            <a:ext cx="5462270" cy="3033136"/>
          </a:xfrm>
        </p:spPr>
        <p:txBody>
          <a:bodyPr anchor="b"/>
          <a:lstStyle>
            <a:lvl1pPr algn="ctr">
              <a:defRPr sz="4217"/>
            </a:lvl1pPr>
          </a:lstStyle>
          <a:p>
            <a:r>
              <a:rPr lang="en-US"/>
              <a:t>Click to edit Master title style</a:t>
            </a:r>
            <a:endParaRPr lang="en-US" dirty="0"/>
          </a:p>
        </p:txBody>
      </p:sp>
      <p:sp>
        <p:nvSpPr>
          <p:cNvPr id="3" name="Subtitle 2"/>
          <p:cNvSpPr>
            <a:spLocks noGrp="1"/>
          </p:cNvSpPr>
          <p:nvPr>
            <p:ph type="subTitle" idx="1"/>
          </p:nvPr>
        </p:nvSpPr>
        <p:spPr>
          <a:xfrm>
            <a:off x="803275" y="4575922"/>
            <a:ext cx="4819650" cy="2103431"/>
          </a:xfrm>
        </p:spPr>
        <p:txBody>
          <a:bodyPr/>
          <a:lstStyle>
            <a:lvl1pPr marL="0" indent="0" algn="ctr">
              <a:buNone/>
              <a:defRPr sz="1687"/>
            </a:lvl1pPr>
            <a:lvl2pPr marL="321320" indent="0" algn="ctr">
              <a:buNone/>
              <a:defRPr sz="1406"/>
            </a:lvl2pPr>
            <a:lvl3pPr marL="642640" indent="0" algn="ctr">
              <a:buNone/>
              <a:defRPr sz="1265"/>
            </a:lvl3pPr>
            <a:lvl4pPr marL="963960" indent="0" algn="ctr">
              <a:buNone/>
              <a:defRPr sz="1124"/>
            </a:lvl4pPr>
            <a:lvl5pPr marL="1285281" indent="0" algn="ctr">
              <a:buNone/>
              <a:defRPr sz="1124"/>
            </a:lvl5pPr>
            <a:lvl6pPr marL="1606601" indent="0" algn="ctr">
              <a:buNone/>
              <a:defRPr sz="1124"/>
            </a:lvl6pPr>
            <a:lvl7pPr marL="1927921" indent="0" algn="ctr">
              <a:buNone/>
              <a:defRPr sz="1124"/>
            </a:lvl7pPr>
            <a:lvl8pPr marL="2249241" indent="0" algn="ctr">
              <a:buNone/>
              <a:defRPr sz="1124"/>
            </a:lvl8pPr>
            <a:lvl9pPr marL="2570561" indent="0" algn="ctr">
              <a:buNone/>
              <a:defRPr sz="112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DAD2E8-24E6-44D1-ACA7-76CC4C494DB4}" type="datetime1">
              <a:rPr lang="en-CA" smtClean="0"/>
              <a:t>2023-11-16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812F1FA-390A-41C6-A5B6-DA577902550D}" type="slidenum">
              <a:rPr lang="en-CA" smtClean="0"/>
              <a:t>‹#›</a:t>
            </a:fld>
            <a:endParaRPr lang="en-CA" dirty="0"/>
          </a:p>
        </p:txBody>
      </p:sp>
    </p:spTree>
    <p:extLst>
      <p:ext uri="{BB962C8B-B14F-4D97-AF65-F5344CB8AC3E}">
        <p14:creationId xmlns:p14="http://schemas.microsoft.com/office/powerpoint/2010/main" val="21370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DC7675-FC5A-4317-BD30-1C29F41103FB}" type="datetime1">
              <a:rPr lang="en-CA" smtClean="0"/>
              <a:t>2023-11-16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812F1FA-390A-41C6-A5B6-DA577902550D}" type="slidenum">
              <a:rPr lang="en-CA" smtClean="0"/>
              <a:t>‹#›</a:t>
            </a:fld>
            <a:endParaRPr lang="en-CA" dirty="0"/>
          </a:p>
        </p:txBody>
      </p:sp>
    </p:spTree>
    <p:extLst>
      <p:ext uri="{BB962C8B-B14F-4D97-AF65-F5344CB8AC3E}">
        <p14:creationId xmlns:p14="http://schemas.microsoft.com/office/powerpoint/2010/main" val="498971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98750" y="463844"/>
            <a:ext cx="1385649" cy="738318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41801" y="463844"/>
            <a:ext cx="4076621" cy="7383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F33FC1-6AFB-48EE-AB9A-17D396799E56}" type="datetime1">
              <a:rPr lang="en-CA" smtClean="0"/>
              <a:t>2023-11-16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812F1FA-390A-41C6-A5B6-DA577902550D}" type="slidenum">
              <a:rPr lang="en-CA" smtClean="0"/>
              <a:t>‹#›</a:t>
            </a:fld>
            <a:endParaRPr lang="en-CA" dirty="0"/>
          </a:p>
        </p:txBody>
      </p:sp>
    </p:spTree>
    <p:extLst>
      <p:ext uri="{BB962C8B-B14F-4D97-AF65-F5344CB8AC3E}">
        <p14:creationId xmlns:p14="http://schemas.microsoft.com/office/powerpoint/2010/main" val="191155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73BBCE-85D3-4BA3-92A2-A3D7E15DF2AE}" type="datetime1">
              <a:rPr lang="en-CA" smtClean="0"/>
              <a:t>2023-11-16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812F1FA-390A-41C6-A5B6-DA577902550D}" type="slidenum">
              <a:rPr lang="en-CA" smtClean="0"/>
              <a:t>‹#›</a:t>
            </a:fld>
            <a:endParaRPr lang="en-CA" dirty="0"/>
          </a:p>
        </p:txBody>
      </p:sp>
    </p:spTree>
    <p:extLst>
      <p:ext uri="{BB962C8B-B14F-4D97-AF65-F5344CB8AC3E}">
        <p14:creationId xmlns:p14="http://schemas.microsoft.com/office/powerpoint/2010/main" val="390230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8454" y="2172002"/>
            <a:ext cx="5542598" cy="3624033"/>
          </a:xfrm>
        </p:spPr>
        <p:txBody>
          <a:bodyPr anchor="b"/>
          <a:lstStyle>
            <a:lvl1pPr>
              <a:defRPr sz="4217"/>
            </a:lvl1pPr>
          </a:lstStyle>
          <a:p>
            <a:r>
              <a:rPr lang="en-US"/>
              <a:t>Click to edit Master title style</a:t>
            </a:r>
            <a:endParaRPr lang="en-US" dirty="0"/>
          </a:p>
        </p:txBody>
      </p:sp>
      <p:sp>
        <p:nvSpPr>
          <p:cNvPr id="3" name="Text Placeholder 2"/>
          <p:cNvSpPr>
            <a:spLocks noGrp="1"/>
          </p:cNvSpPr>
          <p:nvPr>
            <p:ph type="body" idx="1"/>
          </p:nvPr>
        </p:nvSpPr>
        <p:spPr>
          <a:xfrm>
            <a:off x="438454" y="5830320"/>
            <a:ext cx="5542598" cy="1905793"/>
          </a:xfrm>
        </p:spPr>
        <p:txBody>
          <a:bodyPr/>
          <a:lstStyle>
            <a:lvl1pPr marL="0" indent="0">
              <a:buNone/>
              <a:defRPr sz="1687">
                <a:solidFill>
                  <a:schemeClr val="tx1"/>
                </a:solidFill>
              </a:defRPr>
            </a:lvl1pPr>
            <a:lvl2pPr marL="321320" indent="0">
              <a:buNone/>
              <a:defRPr sz="1406">
                <a:solidFill>
                  <a:schemeClr val="tx1">
                    <a:tint val="75000"/>
                  </a:schemeClr>
                </a:solidFill>
              </a:defRPr>
            </a:lvl2pPr>
            <a:lvl3pPr marL="642640" indent="0">
              <a:buNone/>
              <a:defRPr sz="1265">
                <a:solidFill>
                  <a:schemeClr val="tx1">
                    <a:tint val="75000"/>
                  </a:schemeClr>
                </a:solidFill>
              </a:defRPr>
            </a:lvl3pPr>
            <a:lvl4pPr marL="963960" indent="0">
              <a:buNone/>
              <a:defRPr sz="1124">
                <a:solidFill>
                  <a:schemeClr val="tx1">
                    <a:tint val="75000"/>
                  </a:schemeClr>
                </a:solidFill>
              </a:defRPr>
            </a:lvl4pPr>
            <a:lvl5pPr marL="1285281" indent="0">
              <a:buNone/>
              <a:defRPr sz="1124">
                <a:solidFill>
                  <a:schemeClr val="tx1">
                    <a:tint val="75000"/>
                  </a:schemeClr>
                </a:solidFill>
              </a:defRPr>
            </a:lvl5pPr>
            <a:lvl6pPr marL="1606601" indent="0">
              <a:buNone/>
              <a:defRPr sz="1124">
                <a:solidFill>
                  <a:schemeClr val="tx1">
                    <a:tint val="75000"/>
                  </a:schemeClr>
                </a:solidFill>
              </a:defRPr>
            </a:lvl6pPr>
            <a:lvl7pPr marL="1927921" indent="0">
              <a:buNone/>
              <a:defRPr sz="1124">
                <a:solidFill>
                  <a:schemeClr val="tx1">
                    <a:tint val="75000"/>
                  </a:schemeClr>
                </a:solidFill>
              </a:defRPr>
            </a:lvl7pPr>
            <a:lvl8pPr marL="2249241" indent="0">
              <a:buNone/>
              <a:defRPr sz="1124">
                <a:solidFill>
                  <a:schemeClr val="tx1">
                    <a:tint val="75000"/>
                  </a:schemeClr>
                </a:solidFill>
              </a:defRPr>
            </a:lvl8pPr>
            <a:lvl9pPr marL="2570561" indent="0">
              <a:buNone/>
              <a:defRPr sz="112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FF478-E3C9-41F6-BB1E-E768E301A088}" type="datetime1">
              <a:rPr lang="en-CA" smtClean="0"/>
              <a:t>2023-11-16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812F1FA-390A-41C6-A5B6-DA577902550D}" type="slidenum">
              <a:rPr lang="en-CA" smtClean="0"/>
              <a:t>‹#›</a:t>
            </a:fld>
            <a:endParaRPr lang="en-CA" dirty="0"/>
          </a:p>
        </p:txBody>
      </p:sp>
    </p:spTree>
    <p:extLst>
      <p:ext uri="{BB962C8B-B14F-4D97-AF65-F5344CB8AC3E}">
        <p14:creationId xmlns:p14="http://schemas.microsoft.com/office/powerpoint/2010/main" val="421738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41801" y="2319220"/>
            <a:ext cx="2731135" cy="5527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53264" y="2319220"/>
            <a:ext cx="2731135" cy="5527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CE9318-7332-4694-9B5B-4273F9103FC4}" type="datetime1">
              <a:rPr lang="en-CA" smtClean="0"/>
              <a:t>2023-11-16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812F1FA-390A-41C6-A5B6-DA577902550D}" type="slidenum">
              <a:rPr lang="en-CA" smtClean="0"/>
              <a:t>‹#›</a:t>
            </a:fld>
            <a:endParaRPr lang="en-CA" dirty="0"/>
          </a:p>
        </p:txBody>
      </p:sp>
    </p:spTree>
    <p:extLst>
      <p:ext uri="{BB962C8B-B14F-4D97-AF65-F5344CB8AC3E}">
        <p14:creationId xmlns:p14="http://schemas.microsoft.com/office/powerpoint/2010/main" val="387363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2638" y="463846"/>
            <a:ext cx="5542598" cy="16839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2639" y="2135700"/>
            <a:ext cx="2718583" cy="1046673"/>
          </a:xfrm>
        </p:spPr>
        <p:txBody>
          <a:bodyPr anchor="b"/>
          <a:lstStyle>
            <a:lvl1pPr marL="0" indent="0">
              <a:buNone/>
              <a:defRPr sz="1687" b="1"/>
            </a:lvl1pPr>
            <a:lvl2pPr marL="321320" indent="0">
              <a:buNone/>
              <a:defRPr sz="1406" b="1"/>
            </a:lvl2pPr>
            <a:lvl3pPr marL="642640" indent="0">
              <a:buNone/>
              <a:defRPr sz="1265" b="1"/>
            </a:lvl3pPr>
            <a:lvl4pPr marL="963960" indent="0">
              <a:buNone/>
              <a:defRPr sz="1124" b="1"/>
            </a:lvl4pPr>
            <a:lvl5pPr marL="1285281" indent="0">
              <a:buNone/>
              <a:defRPr sz="1124" b="1"/>
            </a:lvl5pPr>
            <a:lvl6pPr marL="1606601" indent="0">
              <a:buNone/>
              <a:defRPr sz="1124" b="1"/>
            </a:lvl6pPr>
            <a:lvl7pPr marL="1927921" indent="0">
              <a:buNone/>
              <a:defRPr sz="1124" b="1"/>
            </a:lvl7pPr>
            <a:lvl8pPr marL="2249241" indent="0">
              <a:buNone/>
              <a:defRPr sz="1124" b="1"/>
            </a:lvl8pPr>
            <a:lvl9pPr marL="2570561" indent="0">
              <a:buNone/>
              <a:defRPr sz="1124" b="1"/>
            </a:lvl9pPr>
          </a:lstStyle>
          <a:p>
            <a:pPr lvl="0"/>
            <a:r>
              <a:rPr lang="en-US"/>
              <a:t>Click to edit Master text styles</a:t>
            </a:r>
          </a:p>
        </p:txBody>
      </p:sp>
      <p:sp>
        <p:nvSpPr>
          <p:cNvPr id="4" name="Content Placeholder 3"/>
          <p:cNvSpPr>
            <a:spLocks noGrp="1"/>
          </p:cNvSpPr>
          <p:nvPr>
            <p:ph sz="half" idx="2"/>
          </p:nvPr>
        </p:nvSpPr>
        <p:spPr>
          <a:xfrm>
            <a:off x="442639" y="3182373"/>
            <a:ext cx="2718583" cy="46807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253264" y="2135700"/>
            <a:ext cx="2731972" cy="1046673"/>
          </a:xfrm>
        </p:spPr>
        <p:txBody>
          <a:bodyPr anchor="b"/>
          <a:lstStyle>
            <a:lvl1pPr marL="0" indent="0">
              <a:buNone/>
              <a:defRPr sz="1687" b="1"/>
            </a:lvl1pPr>
            <a:lvl2pPr marL="321320" indent="0">
              <a:buNone/>
              <a:defRPr sz="1406" b="1"/>
            </a:lvl2pPr>
            <a:lvl3pPr marL="642640" indent="0">
              <a:buNone/>
              <a:defRPr sz="1265" b="1"/>
            </a:lvl3pPr>
            <a:lvl4pPr marL="963960" indent="0">
              <a:buNone/>
              <a:defRPr sz="1124" b="1"/>
            </a:lvl4pPr>
            <a:lvl5pPr marL="1285281" indent="0">
              <a:buNone/>
              <a:defRPr sz="1124" b="1"/>
            </a:lvl5pPr>
            <a:lvl6pPr marL="1606601" indent="0">
              <a:buNone/>
              <a:defRPr sz="1124" b="1"/>
            </a:lvl6pPr>
            <a:lvl7pPr marL="1927921" indent="0">
              <a:buNone/>
              <a:defRPr sz="1124" b="1"/>
            </a:lvl7pPr>
            <a:lvl8pPr marL="2249241" indent="0">
              <a:buNone/>
              <a:defRPr sz="1124" b="1"/>
            </a:lvl8pPr>
            <a:lvl9pPr marL="2570561" indent="0">
              <a:buNone/>
              <a:defRPr sz="1124" b="1"/>
            </a:lvl9pPr>
          </a:lstStyle>
          <a:p>
            <a:pPr lvl="0"/>
            <a:r>
              <a:rPr lang="en-US"/>
              <a:t>Click to edit Master text styles</a:t>
            </a:r>
          </a:p>
        </p:txBody>
      </p:sp>
      <p:sp>
        <p:nvSpPr>
          <p:cNvPr id="6" name="Content Placeholder 5"/>
          <p:cNvSpPr>
            <a:spLocks noGrp="1"/>
          </p:cNvSpPr>
          <p:nvPr>
            <p:ph sz="quarter" idx="4"/>
          </p:nvPr>
        </p:nvSpPr>
        <p:spPr>
          <a:xfrm>
            <a:off x="3253264" y="3182373"/>
            <a:ext cx="2731972" cy="46807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E78FDF-71B1-470A-B195-8D8D67A22CC8}" type="datetime1">
              <a:rPr lang="en-CA" smtClean="0"/>
              <a:t>2023-11-16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2812F1FA-390A-41C6-A5B6-DA577902550D}" type="slidenum">
              <a:rPr lang="en-CA" smtClean="0"/>
              <a:t>‹#›</a:t>
            </a:fld>
            <a:endParaRPr lang="en-CA" dirty="0"/>
          </a:p>
        </p:txBody>
      </p:sp>
    </p:spTree>
    <p:extLst>
      <p:ext uri="{BB962C8B-B14F-4D97-AF65-F5344CB8AC3E}">
        <p14:creationId xmlns:p14="http://schemas.microsoft.com/office/powerpoint/2010/main" val="292674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54F53D-0ED4-4FD6-AA1E-CFB8529C7182}" type="datetime1">
              <a:rPr lang="en-CA" smtClean="0"/>
              <a:t>2023-11-16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812F1FA-390A-41C6-A5B6-DA577902550D}" type="slidenum">
              <a:rPr lang="en-CA" smtClean="0"/>
              <a:t>‹#›</a:t>
            </a:fld>
            <a:endParaRPr lang="en-CA" dirty="0"/>
          </a:p>
        </p:txBody>
      </p:sp>
    </p:spTree>
    <p:extLst>
      <p:ext uri="{BB962C8B-B14F-4D97-AF65-F5344CB8AC3E}">
        <p14:creationId xmlns:p14="http://schemas.microsoft.com/office/powerpoint/2010/main" val="297007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EC59C-A50A-4807-98F2-49972EFF6862}" type="datetime1">
              <a:rPr lang="en-CA" smtClean="0"/>
              <a:t>2023-11-16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lvl1pPr>
              <a:defRPr sz="1000"/>
            </a:lvl1pPr>
          </a:lstStyle>
          <a:p>
            <a:fld id="{2812F1FA-390A-41C6-A5B6-DA577902550D}" type="slidenum">
              <a:rPr lang="en-CA" smtClean="0"/>
              <a:pPr/>
              <a:t>‹#›</a:t>
            </a:fld>
            <a:endParaRPr lang="en-CA" dirty="0"/>
          </a:p>
        </p:txBody>
      </p:sp>
    </p:spTree>
    <p:extLst>
      <p:ext uri="{BB962C8B-B14F-4D97-AF65-F5344CB8AC3E}">
        <p14:creationId xmlns:p14="http://schemas.microsoft.com/office/powerpoint/2010/main" val="82166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638" y="580813"/>
            <a:ext cx="2072617" cy="2032847"/>
          </a:xfrm>
        </p:spPr>
        <p:txBody>
          <a:bodyPr anchor="b"/>
          <a:lstStyle>
            <a:lvl1pPr>
              <a:defRPr sz="2249"/>
            </a:lvl1pPr>
          </a:lstStyle>
          <a:p>
            <a:r>
              <a:rPr lang="en-US"/>
              <a:t>Click to edit Master title style</a:t>
            </a:r>
            <a:endParaRPr lang="en-US" dirty="0"/>
          </a:p>
        </p:txBody>
      </p:sp>
      <p:sp>
        <p:nvSpPr>
          <p:cNvPr id="3" name="Content Placeholder 2"/>
          <p:cNvSpPr>
            <a:spLocks noGrp="1"/>
          </p:cNvSpPr>
          <p:nvPr>
            <p:ph idx="1"/>
          </p:nvPr>
        </p:nvSpPr>
        <p:spPr>
          <a:xfrm>
            <a:off x="2731972" y="1254397"/>
            <a:ext cx="3253264" cy="6191309"/>
          </a:xfrm>
        </p:spPr>
        <p:txBody>
          <a:bodyPr/>
          <a:lstStyle>
            <a:lvl1pPr>
              <a:defRPr sz="2249"/>
            </a:lvl1pPr>
            <a:lvl2pPr>
              <a:defRPr sz="1968"/>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2638" y="2613660"/>
            <a:ext cx="2072617" cy="4842128"/>
          </a:xfrm>
        </p:spPr>
        <p:txBody>
          <a:bodyPr/>
          <a:lstStyle>
            <a:lvl1pPr marL="0" indent="0">
              <a:buNone/>
              <a:defRPr sz="1124"/>
            </a:lvl1pPr>
            <a:lvl2pPr marL="321320" indent="0">
              <a:buNone/>
              <a:defRPr sz="984"/>
            </a:lvl2pPr>
            <a:lvl3pPr marL="642640" indent="0">
              <a:buNone/>
              <a:defRPr sz="843"/>
            </a:lvl3pPr>
            <a:lvl4pPr marL="963960" indent="0">
              <a:buNone/>
              <a:defRPr sz="703"/>
            </a:lvl4pPr>
            <a:lvl5pPr marL="1285281" indent="0">
              <a:buNone/>
              <a:defRPr sz="703"/>
            </a:lvl5pPr>
            <a:lvl6pPr marL="1606601" indent="0">
              <a:buNone/>
              <a:defRPr sz="703"/>
            </a:lvl6pPr>
            <a:lvl7pPr marL="1927921" indent="0">
              <a:buNone/>
              <a:defRPr sz="703"/>
            </a:lvl7pPr>
            <a:lvl8pPr marL="2249241" indent="0">
              <a:buNone/>
              <a:defRPr sz="703"/>
            </a:lvl8pPr>
            <a:lvl9pPr marL="2570561" indent="0">
              <a:buNone/>
              <a:defRPr sz="703"/>
            </a:lvl9pPr>
          </a:lstStyle>
          <a:p>
            <a:pPr lvl="0"/>
            <a:r>
              <a:rPr lang="en-US"/>
              <a:t>Click to edit Master text styles</a:t>
            </a:r>
          </a:p>
        </p:txBody>
      </p:sp>
      <p:sp>
        <p:nvSpPr>
          <p:cNvPr id="5" name="Date Placeholder 4"/>
          <p:cNvSpPr>
            <a:spLocks noGrp="1"/>
          </p:cNvSpPr>
          <p:nvPr>
            <p:ph type="dt" sz="half" idx="10"/>
          </p:nvPr>
        </p:nvSpPr>
        <p:spPr/>
        <p:txBody>
          <a:bodyPr/>
          <a:lstStyle/>
          <a:p>
            <a:fld id="{364FE92A-276A-455D-8F96-DF59E3FF9B83}" type="datetime1">
              <a:rPr lang="en-CA" smtClean="0"/>
              <a:t>2023-11-16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812F1FA-390A-41C6-A5B6-DA577902550D}" type="slidenum">
              <a:rPr lang="en-CA" smtClean="0"/>
              <a:t>‹#›</a:t>
            </a:fld>
            <a:endParaRPr lang="en-CA" dirty="0"/>
          </a:p>
        </p:txBody>
      </p:sp>
    </p:spTree>
    <p:extLst>
      <p:ext uri="{BB962C8B-B14F-4D97-AF65-F5344CB8AC3E}">
        <p14:creationId xmlns:p14="http://schemas.microsoft.com/office/powerpoint/2010/main" val="393387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638" y="580813"/>
            <a:ext cx="2072617" cy="2032847"/>
          </a:xfrm>
        </p:spPr>
        <p:txBody>
          <a:bodyPr anchor="b"/>
          <a:lstStyle>
            <a:lvl1pPr>
              <a:defRPr sz="2249"/>
            </a:lvl1pPr>
          </a:lstStyle>
          <a:p>
            <a:r>
              <a:rPr lang="en-US"/>
              <a:t>Click to edit Master title style</a:t>
            </a:r>
            <a:endParaRPr lang="en-US" dirty="0"/>
          </a:p>
        </p:txBody>
      </p:sp>
      <p:sp>
        <p:nvSpPr>
          <p:cNvPr id="3" name="Picture Placeholder 2"/>
          <p:cNvSpPr>
            <a:spLocks noGrp="1" noChangeAspect="1"/>
          </p:cNvSpPr>
          <p:nvPr>
            <p:ph type="pic" idx="1"/>
          </p:nvPr>
        </p:nvSpPr>
        <p:spPr>
          <a:xfrm>
            <a:off x="2731972" y="1254397"/>
            <a:ext cx="3253264" cy="6191309"/>
          </a:xfrm>
        </p:spPr>
        <p:txBody>
          <a:bodyPr anchor="t"/>
          <a:lstStyle>
            <a:lvl1pPr marL="0" indent="0">
              <a:buNone/>
              <a:defRPr sz="2249"/>
            </a:lvl1pPr>
            <a:lvl2pPr marL="321320" indent="0">
              <a:buNone/>
              <a:defRPr sz="1968"/>
            </a:lvl2pPr>
            <a:lvl3pPr marL="642640" indent="0">
              <a:buNone/>
              <a:defRPr sz="1687"/>
            </a:lvl3pPr>
            <a:lvl4pPr marL="963960" indent="0">
              <a:buNone/>
              <a:defRPr sz="1406"/>
            </a:lvl4pPr>
            <a:lvl5pPr marL="1285281" indent="0">
              <a:buNone/>
              <a:defRPr sz="1406"/>
            </a:lvl5pPr>
            <a:lvl6pPr marL="1606601" indent="0">
              <a:buNone/>
              <a:defRPr sz="1406"/>
            </a:lvl6pPr>
            <a:lvl7pPr marL="1927921" indent="0">
              <a:buNone/>
              <a:defRPr sz="1406"/>
            </a:lvl7pPr>
            <a:lvl8pPr marL="2249241" indent="0">
              <a:buNone/>
              <a:defRPr sz="1406"/>
            </a:lvl8pPr>
            <a:lvl9pPr marL="2570561" indent="0">
              <a:buNone/>
              <a:defRPr sz="1406"/>
            </a:lvl9pPr>
          </a:lstStyle>
          <a:p>
            <a:r>
              <a:rPr lang="en-US"/>
              <a:t>Click icon to add picture</a:t>
            </a:r>
            <a:endParaRPr lang="en-US" dirty="0"/>
          </a:p>
        </p:txBody>
      </p:sp>
      <p:sp>
        <p:nvSpPr>
          <p:cNvPr id="4" name="Text Placeholder 3"/>
          <p:cNvSpPr>
            <a:spLocks noGrp="1"/>
          </p:cNvSpPr>
          <p:nvPr>
            <p:ph type="body" sz="half" idx="2"/>
          </p:nvPr>
        </p:nvSpPr>
        <p:spPr>
          <a:xfrm>
            <a:off x="442638" y="2613660"/>
            <a:ext cx="2072617" cy="4842128"/>
          </a:xfrm>
        </p:spPr>
        <p:txBody>
          <a:bodyPr/>
          <a:lstStyle>
            <a:lvl1pPr marL="0" indent="0">
              <a:buNone/>
              <a:defRPr sz="1124"/>
            </a:lvl1pPr>
            <a:lvl2pPr marL="321320" indent="0">
              <a:buNone/>
              <a:defRPr sz="984"/>
            </a:lvl2pPr>
            <a:lvl3pPr marL="642640" indent="0">
              <a:buNone/>
              <a:defRPr sz="843"/>
            </a:lvl3pPr>
            <a:lvl4pPr marL="963960" indent="0">
              <a:buNone/>
              <a:defRPr sz="703"/>
            </a:lvl4pPr>
            <a:lvl5pPr marL="1285281" indent="0">
              <a:buNone/>
              <a:defRPr sz="703"/>
            </a:lvl5pPr>
            <a:lvl6pPr marL="1606601" indent="0">
              <a:buNone/>
              <a:defRPr sz="703"/>
            </a:lvl6pPr>
            <a:lvl7pPr marL="1927921" indent="0">
              <a:buNone/>
              <a:defRPr sz="703"/>
            </a:lvl7pPr>
            <a:lvl8pPr marL="2249241" indent="0">
              <a:buNone/>
              <a:defRPr sz="703"/>
            </a:lvl8pPr>
            <a:lvl9pPr marL="2570561" indent="0">
              <a:buNone/>
              <a:defRPr sz="703"/>
            </a:lvl9pPr>
          </a:lstStyle>
          <a:p>
            <a:pPr lvl="0"/>
            <a:r>
              <a:rPr lang="en-US"/>
              <a:t>Click to edit Master text styles</a:t>
            </a:r>
          </a:p>
        </p:txBody>
      </p:sp>
      <p:sp>
        <p:nvSpPr>
          <p:cNvPr id="5" name="Date Placeholder 4"/>
          <p:cNvSpPr>
            <a:spLocks noGrp="1"/>
          </p:cNvSpPr>
          <p:nvPr>
            <p:ph type="dt" sz="half" idx="10"/>
          </p:nvPr>
        </p:nvSpPr>
        <p:spPr/>
        <p:txBody>
          <a:bodyPr/>
          <a:lstStyle/>
          <a:p>
            <a:fld id="{F06A1BC2-5DF5-4BBE-A104-5B78285EDADC}" type="datetime1">
              <a:rPr lang="en-CA" smtClean="0"/>
              <a:t>2023-11-16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812F1FA-390A-41C6-A5B6-DA577902550D}" type="slidenum">
              <a:rPr lang="en-CA" smtClean="0"/>
              <a:t>‹#›</a:t>
            </a:fld>
            <a:endParaRPr lang="en-CA" dirty="0"/>
          </a:p>
        </p:txBody>
      </p:sp>
    </p:spTree>
    <p:extLst>
      <p:ext uri="{BB962C8B-B14F-4D97-AF65-F5344CB8AC3E}">
        <p14:creationId xmlns:p14="http://schemas.microsoft.com/office/powerpoint/2010/main" val="199267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801" y="463846"/>
            <a:ext cx="5542598" cy="16839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1801" y="2319220"/>
            <a:ext cx="5542598" cy="55278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41801" y="8074921"/>
            <a:ext cx="1445895" cy="463844"/>
          </a:xfrm>
          <a:prstGeom prst="rect">
            <a:avLst/>
          </a:prstGeom>
        </p:spPr>
        <p:txBody>
          <a:bodyPr vert="horz" lIns="91440" tIns="45720" rIns="91440" bIns="45720" rtlCol="0" anchor="ctr"/>
          <a:lstStyle>
            <a:lvl1pPr algn="l">
              <a:defRPr sz="843">
                <a:solidFill>
                  <a:schemeClr val="tx1">
                    <a:tint val="75000"/>
                  </a:schemeClr>
                </a:solidFill>
              </a:defRPr>
            </a:lvl1pPr>
          </a:lstStyle>
          <a:p>
            <a:fld id="{47501DD9-D6FF-4965-B486-30A913DA79BF}" type="datetime1">
              <a:rPr lang="en-CA" smtClean="0"/>
              <a:t>2023-11-16</a:t>
            </a:fld>
            <a:endParaRPr lang="en-CA" dirty="0"/>
          </a:p>
        </p:txBody>
      </p:sp>
      <p:sp>
        <p:nvSpPr>
          <p:cNvPr id="5" name="Footer Placeholder 4"/>
          <p:cNvSpPr>
            <a:spLocks noGrp="1"/>
          </p:cNvSpPr>
          <p:nvPr>
            <p:ph type="ftr" sz="quarter" idx="3"/>
          </p:nvPr>
        </p:nvSpPr>
        <p:spPr>
          <a:xfrm>
            <a:off x="2128679" y="8074921"/>
            <a:ext cx="2168843" cy="463844"/>
          </a:xfrm>
          <a:prstGeom prst="rect">
            <a:avLst/>
          </a:prstGeom>
        </p:spPr>
        <p:txBody>
          <a:bodyPr vert="horz" lIns="91440" tIns="45720" rIns="91440" bIns="45720" rtlCol="0" anchor="ctr"/>
          <a:lstStyle>
            <a:lvl1pPr algn="ctr">
              <a:defRPr sz="843">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5517356" y="8460556"/>
            <a:ext cx="908844" cy="251644"/>
          </a:xfrm>
          <a:prstGeom prst="rect">
            <a:avLst/>
          </a:prstGeom>
        </p:spPr>
        <p:txBody>
          <a:bodyPr vert="horz" lIns="91440" tIns="45720" rIns="91440" bIns="45720" rtlCol="0" anchor="ctr"/>
          <a:lstStyle>
            <a:lvl1pPr algn="r">
              <a:defRPr sz="843">
                <a:solidFill>
                  <a:schemeClr val="tx1">
                    <a:tint val="75000"/>
                  </a:schemeClr>
                </a:solidFill>
              </a:defRPr>
            </a:lvl1pPr>
          </a:lstStyle>
          <a:p>
            <a:r>
              <a:rPr lang="en-CA"/>
              <a:t>1-</a:t>
            </a:r>
            <a:fld id="{2812F1FA-390A-41C6-A5B6-DA577902550D}" type="slidenum">
              <a:rPr lang="en-CA" smtClean="0"/>
              <a:pPr/>
              <a:t>‹#›</a:t>
            </a:fld>
            <a:endParaRPr lang="en-CA" dirty="0"/>
          </a:p>
        </p:txBody>
      </p:sp>
    </p:spTree>
    <p:extLst>
      <p:ext uri="{BB962C8B-B14F-4D97-AF65-F5344CB8AC3E}">
        <p14:creationId xmlns:p14="http://schemas.microsoft.com/office/powerpoint/2010/main" val="33621496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42640" rtl="0" eaLnBrk="1" latinLnBrk="0" hangingPunct="1">
        <a:lnSpc>
          <a:spcPct val="90000"/>
        </a:lnSpc>
        <a:spcBef>
          <a:spcPct val="0"/>
        </a:spcBef>
        <a:buNone/>
        <a:defRPr sz="3092" kern="1200">
          <a:solidFill>
            <a:schemeClr val="tx1"/>
          </a:solidFill>
          <a:latin typeface="+mj-lt"/>
          <a:ea typeface="+mj-ea"/>
          <a:cs typeface="+mj-cs"/>
        </a:defRPr>
      </a:lvl1pPr>
    </p:titleStyle>
    <p:bodyStyle>
      <a:lvl1pPr marL="160660" indent="-160660" algn="l" defTabSz="642640" rtl="0" eaLnBrk="1" latinLnBrk="0" hangingPunct="1">
        <a:lnSpc>
          <a:spcPct val="90000"/>
        </a:lnSpc>
        <a:spcBef>
          <a:spcPts val="703"/>
        </a:spcBef>
        <a:buFont typeface="Arial" panose="020B0604020202020204" pitchFamily="34" charset="0"/>
        <a:buChar char="•"/>
        <a:defRPr sz="1968" kern="1200">
          <a:solidFill>
            <a:schemeClr val="tx1"/>
          </a:solidFill>
          <a:latin typeface="+mn-lt"/>
          <a:ea typeface="+mn-ea"/>
          <a:cs typeface="+mn-cs"/>
        </a:defRPr>
      </a:lvl1pPr>
      <a:lvl2pPr marL="481980" indent="-160660" algn="l" defTabSz="642640" rtl="0" eaLnBrk="1" latinLnBrk="0" hangingPunct="1">
        <a:lnSpc>
          <a:spcPct val="90000"/>
        </a:lnSpc>
        <a:spcBef>
          <a:spcPts val="351"/>
        </a:spcBef>
        <a:buFont typeface="Arial" panose="020B0604020202020204" pitchFamily="34" charset="0"/>
        <a:buChar char="•"/>
        <a:defRPr sz="1687" kern="1200">
          <a:solidFill>
            <a:schemeClr val="tx1"/>
          </a:solidFill>
          <a:latin typeface="+mn-lt"/>
          <a:ea typeface="+mn-ea"/>
          <a:cs typeface="+mn-cs"/>
        </a:defRPr>
      </a:lvl2pPr>
      <a:lvl3pPr marL="803300" indent="-160660" algn="l" defTabSz="642640" rtl="0" eaLnBrk="1" latinLnBrk="0" hangingPunct="1">
        <a:lnSpc>
          <a:spcPct val="90000"/>
        </a:lnSpc>
        <a:spcBef>
          <a:spcPts val="351"/>
        </a:spcBef>
        <a:buFont typeface="Arial" panose="020B0604020202020204" pitchFamily="34" charset="0"/>
        <a:buChar char="•"/>
        <a:defRPr sz="1406" kern="1200">
          <a:solidFill>
            <a:schemeClr val="tx1"/>
          </a:solidFill>
          <a:latin typeface="+mn-lt"/>
          <a:ea typeface="+mn-ea"/>
          <a:cs typeface="+mn-cs"/>
        </a:defRPr>
      </a:lvl3pPr>
      <a:lvl4pPr marL="1124621" indent="-160660" algn="l" defTabSz="642640" rtl="0" eaLnBrk="1" latinLnBrk="0" hangingPunct="1">
        <a:lnSpc>
          <a:spcPct val="90000"/>
        </a:lnSpc>
        <a:spcBef>
          <a:spcPts val="351"/>
        </a:spcBef>
        <a:buFont typeface="Arial" panose="020B0604020202020204" pitchFamily="34" charset="0"/>
        <a:buChar char="•"/>
        <a:defRPr sz="1265" kern="1200">
          <a:solidFill>
            <a:schemeClr val="tx1"/>
          </a:solidFill>
          <a:latin typeface="+mn-lt"/>
          <a:ea typeface="+mn-ea"/>
          <a:cs typeface="+mn-cs"/>
        </a:defRPr>
      </a:lvl4pPr>
      <a:lvl5pPr marL="1445941" indent="-160660" algn="l" defTabSz="642640" rtl="0" eaLnBrk="1" latinLnBrk="0" hangingPunct="1">
        <a:lnSpc>
          <a:spcPct val="90000"/>
        </a:lnSpc>
        <a:spcBef>
          <a:spcPts val="351"/>
        </a:spcBef>
        <a:buFont typeface="Arial" panose="020B0604020202020204" pitchFamily="34" charset="0"/>
        <a:buChar char="•"/>
        <a:defRPr sz="1265" kern="1200">
          <a:solidFill>
            <a:schemeClr val="tx1"/>
          </a:solidFill>
          <a:latin typeface="+mn-lt"/>
          <a:ea typeface="+mn-ea"/>
          <a:cs typeface="+mn-cs"/>
        </a:defRPr>
      </a:lvl5pPr>
      <a:lvl6pPr marL="1767261" indent="-160660" algn="l" defTabSz="642640" rtl="0" eaLnBrk="1" latinLnBrk="0" hangingPunct="1">
        <a:lnSpc>
          <a:spcPct val="90000"/>
        </a:lnSpc>
        <a:spcBef>
          <a:spcPts val="351"/>
        </a:spcBef>
        <a:buFont typeface="Arial" panose="020B0604020202020204" pitchFamily="34" charset="0"/>
        <a:buChar char="•"/>
        <a:defRPr sz="1265" kern="1200">
          <a:solidFill>
            <a:schemeClr val="tx1"/>
          </a:solidFill>
          <a:latin typeface="+mn-lt"/>
          <a:ea typeface="+mn-ea"/>
          <a:cs typeface="+mn-cs"/>
        </a:defRPr>
      </a:lvl6pPr>
      <a:lvl7pPr marL="2088581" indent="-160660" algn="l" defTabSz="642640" rtl="0" eaLnBrk="1" latinLnBrk="0" hangingPunct="1">
        <a:lnSpc>
          <a:spcPct val="90000"/>
        </a:lnSpc>
        <a:spcBef>
          <a:spcPts val="351"/>
        </a:spcBef>
        <a:buFont typeface="Arial" panose="020B0604020202020204" pitchFamily="34" charset="0"/>
        <a:buChar char="•"/>
        <a:defRPr sz="1265" kern="1200">
          <a:solidFill>
            <a:schemeClr val="tx1"/>
          </a:solidFill>
          <a:latin typeface="+mn-lt"/>
          <a:ea typeface="+mn-ea"/>
          <a:cs typeface="+mn-cs"/>
        </a:defRPr>
      </a:lvl7pPr>
      <a:lvl8pPr marL="2409901" indent="-160660" algn="l" defTabSz="642640" rtl="0" eaLnBrk="1" latinLnBrk="0" hangingPunct="1">
        <a:lnSpc>
          <a:spcPct val="90000"/>
        </a:lnSpc>
        <a:spcBef>
          <a:spcPts val="351"/>
        </a:spcBef>
        <a:buFont typeface="Arial" panose="020B0604020202020204" pitchFamily="34" charset="0"/>
        <a:buChar char="•"/>
        <a:defRPr sz="1265" kern="1200">
          <a:solidFill>
            <a:schemeClr val="tx1"/>
          </a:solidFill>
          <a:latin typeface="+mn-lt"/>
          <a:ea typeface="+mn-ea"/>
          <a:cs typeface="+mn-cs"/>
        </a:defRPr>
      </a:lvl8pPr>
      <a:lvl9pPr marL="2731221" indent="-160660" algn="l" defTabSz="642640" rtl="0" eaLnBrk="1" latinLnBrk="0" hangingPunct="1">
        <a:lnSpc>
          <a:spcPct val="90000"/>
        </a:lnSpc>
        <a:spcBef>
          <a:spcPts val="351"/>
        </a:spcBef>
        <a:buFont typeface="Arial" panose="020B0604020202020204" pitchFamily="34" charset="0"/>
        <a:buChar char="•"/>
        <a:defRPr sz="1265" kern="1200">
          <a:solidFill>
            <a:schemeClr val="tx1"/>
          </a:solidFill>
          <a:latin typeface="+mn-lt"/>
          <a:ea typeface="+mn-ea"/>
          <a:cs typeface="+mn-cs"/>
        </a:defRPr>
      </a:lvl9pPr>
    </p:bodyStyle>
    <p:otherStyle>
      <a:defPPr>
        <a:defRPr lang="en-US"/>
      </a:defPPr>
      <a:lvl1pPr marL="0" algn="l" defTabSz="642640" rtl="0" eaLnBrk="1" latinLnBrk="0" hangingPunct="1">
        <a:defRPr sz="1265" kern="1200">
          <a:solidFill>
            <a:schemeClr val="tx1"/>
          </a:solidFill>
          <a:latin typeface="+mn-lt"/>
          <a:ea typeface="+mn-ea"/>
          <a:cs typeface="+mn-cs"/>
        </a:defRPr>
      </a:lvl1pPr>
      <a:lvl2pPr marL="321320" algn="l" defTabSz="642640" rtl="0" eaLnBrk="1" latinLnBrk="0" hangingPunct="1">
        <a:defRPr sz="1265" kern="1200">
          <a:solidFill>
            <a:schemeClr val="tx1"/>
          </a:solidFill>
          <a:latin typeface="+mn-lt"/>
          <a:ea typeface="+mn-ea"/>
          <a:cs typeface="+mn-cs"/>
        </a:defRPr>
      </a:lvl2pPr>
      <a:lvl3pPr marL="642640" algn="l" defTabSz="642640" rtl="0" eaLnBrk="1" latinLnBrk="0" hangingPunct="1">
        <a:defRPr sz="1265" kern="1200">
          <a:solidFill>
            <a:schemeClr val="tx1"/>
          </a:solidFill>
          <a:latin typeface="+mn-lt"/>
          <a:ea typeface="+mn-ea"/>
          <a:cs typeface="+mn-cs"/>
        </a:defRPr>
      </a:lvl3pPr>
      <a:lvl4pPr marL="963960" algn="l" defTabSz="642640" rtl="0" eaLnBrk="1" latinLnBrk="0" hangingPunct="1">
        <a:defRPr sz="1265" kern="1200">
          <a:solidFill>
            <a:schemeClr val="tx1"/>
          </a:solidFill>
          <a:latin typeface="+mn-lt"/>
          <a:ea typeface="+mn-ea"/>
          <a:cs typeface="+mn-cs"/>
        </a:defRPr>
      </a:lvl4pPr>
      <a:lvl5pPr marL="1285281" algn="l" defTabSz="642640" rtl="0" eaLnBrk="1" latinLnBrk="0" hangingPunct="1">
        <a:defRPr sz="1265" kern="1200">
          <a:solidFill>
            <a:schemeClr val="tx1"/>
          </a:solidFill>
          <a:latin typeface="+mn-lt"/>
          <a:ea typeface="+mn-ea"/>
          <a:cs typeface="+mn-cs"/>
        </a:defRPr>
      </a:lvl5pPr>
      <a:lvl6pPr marL="1606601" algn="l" defTabSz="642640" rtl="0" eaLnBrk="1" latinLnBrk="0" hangingPunct="1">
        <a:defRPr sz="1265" kern="1200">
          <a:solidFill>
            <a:schemeClr val="tx1"/>
          </a:solidFill>
          <a:latin typeface="+mn-lt"/>
          <a:ea typeface="+mn-ea"/>
          <a:cs typeface="+mn-cs"/>
        </a:defRPr>
      </a:lvl6pPr>
      <a:lvl7pPr marL="1927921" algn="l" defTabSz="642640" rtl="0" eaLnBrk="1" latinLnBrk="0" hangingPunct="1">
        <a:defRPr sz="1265" kern="1200">
          <a:solidFill>
            <a:schemeClr val="tx1"/>
          </a:solidFill>
          <a:latin typeface="+mn-lt"/>
          <a:ea typeface="+mn-ea"/>
          <a:cs typeface="+mn-cs"/>
        </a:defRPr>
      </a:lvl7pPr>
      <a:lvl8pPr marL="2249241" algn="l" defTabSz="642640" rtl="0" eaLnBrk="1" latinLnBrk="0" hangingPunct="1">
        <a:defRPr sz="1265" kern="1200">
          <a:solidFill>
            <a:schemeClr val="tx1"/>
          </a:solidFill>
          <a:latin typeface="+mn-lt"/>
          <a:ea typeface="+mn-ea"/>
          <a:cs typeface="+mn-cs"/>
        </a:defRPr>
      </a:lvl8pPr>
      <a:lvl9pPr marL="2570561" algn="l" defTabSz="642640" rtl="0" eaLnBrk="1" latinLnBrk="0" hangingPunct="1">
        <a:defRPr sz="12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34" Type="http://schemas.openxmlformats.org/officeDocument/2006/relationships/image" Target="../media/image44.png"/><Relationship Id="rId7" Type="http://schemas.openxmlformats.org/officeDocument/2006/relationships/image" Target="../media/image37.png"/><Relationship Id="rId12" Type="http://schemas.openxmlformats.org/officeDocument/2006/relationships/image" Target="../media/image42.png"/><Relationship Id="rId33" Type="http://schemas.openxmlformats.org/officeDocument/2006/relationships/image" Target="../media/image453.png"/><Relationship Id="rId38" Type="http://schemas.openxmlformats.org/officeDocument/2006/relationships/image" Target="../media/image48.png"/><Relationship Id="rId2" Type="http://schemas.openxmlformats.org/officeDocument/2006/relationships/image" Target="../media/image32.png"/><Relationship Id="rId29" Type="http://schemas.openxmlformats.org/officeDocument/2006/relationships/image" Target="../media/image447.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32" Type="http://schemas.openxmlformats.org/officeDocument/2006/relationships/image" Target="../media/image452.png"/><Relationship Id="rId37" Type="http://schemas.openxmlformats.org/officeDocument/2006/relationships/image" Target="../media/image47.png"/><Relationship Id="rId5" Type="http://schemas.openxmlformats.org/officeDocument/2006/relationships/image" Target="../media/image35.png"/><Relationship Id="rId36" Type="http://schemas.openxmlformats.org/officeDocument/2006/relationships/image" Target="../media/image46.png"/><Relationship Id="rId10" Type="http://schemas.openxmlformats.org/officeDocument/2006/relationships/image" Target="../media/image40.png"/><Relationship Id="rId31" Type="http://schemas.openxmlformats.org/officeDocument/2006/relationships/image" Target="../media/image449.png"/><Relationship Id="rId4" Type="http://schemas.openxmlformats.org/officeDocument/2006/relationships/image" Target="../media/image34.png"/><Relationship Id="rId9" Type="http://schemas.openxmlformats.org/officeDocument/2006/relationships/image" Target="../media/image39.png"/><Relationship Id="rId30" Type="http://schemas.openxmlformats.org/officeDocument/2006/relationships/image" Target="../media/image448.png"/><Relationship Id="rId35"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0.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4.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image" Target="../media/image65.png"/><Relationship Id="rId16"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15.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image" Target="../media/image81.png"/><Relationship Id="rId16" Type="http://schemas.openxmlformats.org/officeDocument/2006/relationships/image" Target="../media/image920.png"/><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3.png"/></Relationships>
</file>

<file path=ppt/slides/_rels/slide16.xml.rels><?xml version="1.0" encoding="UTF-8" standalone="yes"?>
<Relationships xmlns="http://schemas.openxmlformats.org/package/2006/relationships"><Relationship Id="rId3" Type="http://schemas.openxmlformats.org/officeDocument/2006/relationships/image" Target="../media/image870.png"/><Relationship Id="rId7" Type="http://schemas.openxmlformats.org/officeDocument/2006/relationships/image" Target="../media/image95.png"/><Relationship Id="rId2" Type="http://schemas.openxmlformats.org/officeDocument/2006/relationships/image" Target="../media/image930.png"/><Relationship Id="rId1" Type="http://schemas.openxmlformats.org/officeDocument/2006/relationships/slideLayout" Target="../slideLayouts/slideLayout7.xml"/><Relationship Id="rId6" Type="http://schemas.openxmlformats.org/officeDocument/2006/relationships/image" Target="../media/image940.png"/><Relationship Id="rId5" Type="http://schemas.openxmlformats.org/officeDocument/2006/relationships/image" Target="../media/image670.png"/><Relationship Id="rId4" Type="http://schemas.openxmlformats.org/officeDocument/2006/relationships/image" Target="../media/image66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03.png"/></Relationships>
</file>

<file path=ppt/slides/_rels/slide19.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1.png"/><Relationship Id="rId1" Type="http://schemas.openxmlformats.org/officeDocument/2006/relationships/slideLayout" Target="../slideLayouts/slideLayout7.xml"/><Relationship Id="rId4" Type="http://schemas.openxmlformats.org/officeDocument/2006/relationships/hyperlink" Target="http://commons.wikimedia.org/wiki/File:PsychrometricChart.SeaLevel.SI.sv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22.xml.rels><?xml version="1.0" encoding="UTF-8" standalone="yes"?>
<Relationships xmlns="http://schemas.openxmlformats.org/package/2006/relationships"><Relationship Id="rId8" Type="http://schemas.openxmlformats.org/officeDocument/2006/relationships/image" Target="../media/image1160.pn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1200.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1190.png"/><Relationship Id="rId5" Type="http://schemas.openxmlformats.org/officeDocument/2006/relationships/image" Target="../media/image118.png"/><Relationship Id="rId10" Type="http://schemas.openxmlformats.org/officeDocument/2006/relationships/image" Target="../media/image1180.png"/><Relationship Id="rId4" Type="http://schemas.openxmlformats.org/officeDocument/2006/relationships/image" Target="../media/image117.png"/><Relationship Id="rId9" Type="http://schemas.openxmlformats.org/officeDocument/2006/relationships/image" Target="../media/image1170.png"/></Relationships>
</file>

<file path=ppt/slides/_rels/slide23.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0.png"/><Relationship Id="rId3" Type="http://schemas.openxmlformats.org/officeDocument/2006/relationships/image" Target="../media/image1160.png"/><Relationship Id="rId7" Type="http://schemas.openxmlformats.org/officeDocument/2006/relationships/image" Target="../media/image124.png"/><Relationship Id="rId12" Type="http://schemas.openxmlformats.org/officeDocument/2006/relationships/image" Target="../media/image129.png"/><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1190.png"/><Relationship Id="rId11" Type="http://schemas.openxmlformats.org/officeDocument/2006/relationships/image" Target="../media/image128.png"/><Relationship Id="rId5" Type="http://schemas.openxmlformats.org/officeDocument/2006/relationships/image" Target="../media/image123.png"/><Relationship Id="rId10" Type="http://schemas.openxmlformats.org/officeDocument/2006/relationships/image" Target="../media/image127.png"/><Relationship Id="rId4" Type="http://schemas.openxmlformats.org/officeDocument/2006/relationships/image" Target="../media/image122.png"/><Relationship Id="rId9" Type="http://schemas.openxmlformats.org/officeDocument/2006/relationships/image" Target="../media/image126.png"/></Relationships>
</file>

<file path=ppt/slides/_rels/slide24.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6" Type="http://schemas.openxmlformats.org/officeDocument/2006/relationships/image" Target="../media/image362.png"/><Relationship Id="rId51" Type="http://schemas.openxmlformats.org/officeDocument/2006/relationships/image" Target="../media/image482.png"/><Relationship Id="rId47" Type="http://schemas.openxmlformats.org/officeDocument/2006/relationships/image" Target="../media/image14.png"/><Relationship Id="rId50" Type="http://schemas.openxmlformats.org/officeDocument/2006/relationships/image" Target="../media/image7.png"/><Relationship Id="rId46" Type="http://schemas.openxmlformats.org/officeDocument/2006/relationships/image" Target="../media/image13.png"/><Relationship Id="rId25" Type="http://schemas.openxmlformats.org/officeDocument/2006/relationships/image" Target="../media/image361.png"/><Relationship Id="rId2" Type="http://schemas.openxmlformats.org/officeDocument/2006/relationships/image" Target="../media/image11.png"/><Relationship Id="rId1" Type="http://schemas.openxmlformats.org/officeDocument/2006/relationships/slideLayout" Target="../slideLayouts/slideLayout7.xml"/><Relationship Id="rId45" Type="http://schemas.openxmlformats.org/officeDocument/2006/relationships/image" Target="../media/image12.png"/><Relationship Id="rId53" Type="http://schemas.openxmlformats.org/officeDocument/2006/relationships/image" Target="../media/image18.png"/><Relationship Id="rId49" Type="http://schemas.openxmlformats.org/officeDocument/2006/relationships/image" Target="../media/image16.png"/><Relationship Id="rId44" Type="http://schemas.openxmlformats.org/officeDocument/2006/relationships/image" Target="../media/image481.png"/><Relationship Id="rId52" Type="http://schemas.openxmlformats.org/officeDocument/2006/relationships/image" Target="../media/image17.png"/><Relationship Id="rId48" Type="http://schemas.openxmlformats.org/officeDocument/2006/relationships/image" Target="../media/image15.png"/><Relationship Id="rId27" Type="http://schemas.openxmlformats.org/officeDocument/2006/relationships/image" Target="../media/image363.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7"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86.png"/><Relationship Id="rId11" Type="http://schemas.openxmlformats.org/officeDocument/2006/relationships/image" Target="../media/image1011.png"/><Relationship Id="rId5" Type="http://schemas.openxmlformats.org/officeDocument/2006/relationships/image" Target="../media/image485.png"/><Relationship Id="rId10" Type="http://schemas.microsoft.com/office/2007/relationships/hdphoto" Target="../media/hdphoto1.wdp"/><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3" Type="http://schemas.openxmlformats.org/officeDocument/2006/relationships/image" Target="../media/image378.png"/><Relationship Id="rId3" Type="http://schemas.openxmlformats.org/officeDocument/2006/relationships/image" Target="../media/image368.png"/><Relationship Id="rId21" Type="http://schemas.openxmlformats.org/officeDocument/2006/relationships/image" Target="../media/image386.png"/><Relationship Id="rId2" Type="http://schemas.openxmlformats.org/officeDocument/2006/relationships/image" Target="../media/image24.png"/><Relationship Id="rId1" Type="http://schemas.openxmlformats.org/officeDocument/2006/relationships/slideLayout" Target="../slideLayouts/slideLayout7.xml"/><Relationship Id="rId24" Type="http://schemas.openxmlformats.org/officeDocument/2006/relationships/image" Target="../media/image250.png"/><Relationship Id="rId15" Type="http://schemas.openxmlformats.org/officeDocument/2006/relationships/image" Target="../media/image380.png"/><Relationship Id="rId23" Type="http://schemas.openxmlformats.org/officeDocument/2006/relationships/image" Target="../media/image240.png"/><Relationship Id="rId14" Type="http://schemas.openxmlformats.org/officeDocument/2006/relationships/image" Target="../media/image379.png"/><Relationship Id="rId2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FBA24B-396A-4D29-95F1-A01C0CD638F9}"/>
              </a:ext>
            </a:extLst>
          </p:cNvPr>
          <p:cNvSpPr txBox="1"/>
          <p:nvPr/>
        </p:nvSpPr>
        <p:spPr>
          <a:xfrm>
            <a:off x="0" y="1360617"/>
            <a:ext cx="6426200" cy="1384995"/>
          </a:xfrm>
          <a:prstGeom prst="rect">
            <a:avLst/>
          </a:prstGeom>
          <a:noFill/>
        </p:spPr>
        <p:txBody>
          <a:bodyPr wrap="square" rtlCol="0">
            <a:spAutoFit/>
          </a:bodyPr>
          <a:lstStyle/>
          <a:p>
            <a:pPr algn="ctr"/>
            <a:r>
              <a:rPr lang="en-CA" sz="1200" dirty="0">
                <a:latin typeface="Cambria" panose="02040503050406030204" pitchFamily="18" charset="0"/>
                <a:ea typeface="Cambria" panose="02040503050406030204" pitchFamily="18" charset="0"/>
                <a:cs typeface="Times New Roman" panose="02020603050405020304" pitchFamily="18" charset="0"/>
              </a:rPr>
              <a:t>“Building Energy Analysis”  Course Notes – Fall 2021</a:t>
            </a:r>
          </a:p>
          <a:p>
            <a:pPr algn="ctr"/>
            <a:r>
              <a:rPr lang="en-CA" sz="1200" dirty="0">
                <a:latin typeface="Cambria" panose="02040503050406030204" pitchFamily="18" charset="0"/>
                <a:ea typeface="Cambria" panose="02040503050406030204" pitchFamily="18" charset="0"/>
                <a:cs typeface="Times New Roman" panose="02020603050405020304" pitchFamily="18" charset="0"/>
              </a:rPr>
              <a:t>Prepared by D. Mather</a:t>
            </a:r>
          </a:p>
          <a:p>
            <a:pPr algn="ctr"/>
            <a:endParaRPr lang="en-CA" sz="1200" dirty="0">
              <a:latin typeface="Cambria" panose="02040503050406030204" pitchFamily="18" charset="0"/>
              <a:ea typeface="Cambria" panose="02040503050406030204" pitchFamily="18" charset="0"/>
              <a:cs typeface="Times New Roman" panose="02020603050405020304" pitchFamily="18" charset="0"/>
            </a:endParaRPr>
          </a:p>
          <a:p>
            <a:pPr algn="ctr"/>
            <a:endParaRPr lang="en-CA" sz="1200" b="1" u="sng" dirty="0">
              <a:latin typeface="Cambria" panose="02040503050406030204" pitchFamily="18" charset="0"/>
              <a:ea typeface="Cambria" panose="02040503050406030204" pitchFamily="18" charset="0"/>
              <a:cs typeface="Times New Roman" panose="02020603050405020304" pitchFamily="18" charset="0"/>
            </a:endParaRPr>
          </a:p>
          <a:p>
            <a:pPr algn="ctr"/>
            <a:r>
              <a:rPr lang="en-CA" sz="1200" b="1" u="sng" dirty="0">
                <a:latin typeface="Cambria" panose="02040503050406030204" pitchFamily="18" charset="0"/>
                <a:ea typeface="Cambria" panose="02040503050406030204" pitchFamily="18" charset="0"/>
                <a:cs typeface="Times New Roman" panose="02020603050405020304" pitchFamily="18" charset="0"/>
              </a:rPr>
              <a:t>EA3: Aspects of Heat Transfer and Psychrometric</a:t>
            </a:r>
          </a:p>
          <a:p>
            <a:pPr algn="ctr"/>
            <a:r>
              <a:rPr lang="en-CA" sz="1200" b="1" u="sng" dirty="0">
                <a:latin typeface="Cambria" panose="02040503050406030204" pitchFamily="18" charset="0"/>
                <a:ea typeface="Cambria" panose="02040503050406030204" pitchFamily="18" charset="0"/>
                <a:cs typeface="Times New Roman" panose="02020603050405020304" pitchFamily="18" charset="0"/>
              </a:rPr>
              <a:t>Analysis</a:t>
            </a:r>
            <a:endParaRPr lang="en-CA" sz="1200" dirty="0">
              <a:latin typeface="Cambria" panose="02040503050406030204" pitchFamily="18" charset="0"/>
              <a:ea typeface="Cambria" panose="02040503050406030204" pitchFamily="18" charset="0"/>
              <a:cs typeface="Times New Roman" panose="02020603050405020304" pitchFamily="18" charset="0"/>
            </a:endParaRPr>
          </a:p>
          <a:p>
            <a:pPr algn="ctr"/>
            <a:endParaRPr lang="en-CA" sz="1200"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2" name="Table 7">
            <a:extLst>
              <a:ext uri="{FF2B5EF4-FFF2-40B4-BE49-F238E27FC236}">
                <a16:creationId xmlns:a16="http://schemas.microsoft.com/office/drawing/2014/main" id="{F709A7E6-DA51-49AE-89AE-5185376A5D47}"/>
              </a:ext>
            </a:extLst>
          </p:cNvPr>
          <p:cNvGraphicFramePr>
            <a:graphicFrameLocks noGrp="1"/>
          </p:cNvGraphicFramePr>
          <p:nvPr>
            <p:extLst>
              <p:ext uri="{D42A27DB-BD31-4B8C-83A1-F6EECF244321}">
                <p14:modId xmlns:p14="http://schemas.microsoft.com/office/powerpoint/2010/main" val="2654317542"/>
              </p:ext>
            </p:extLst>
          </p:nvPr>
        </p:nvGraphicFramePr>
        <p:xfrm>
          <a:off x="1185834" y="3285527"/>
          <a:ext cx="4181532" cy="3362040"/>
        </p:xfrm>
        <a:graphic>
          <a:graphicData uri="http://schemas.openxmlformats.org/drawingml/2006/table">
            <a:tbl>
              <a:tblPr firstRow="1" bandRow="1">
                <a:tableStyleId>{5940675A-B579-460E-94D1-54222C63F5DA}</a:tableStyleId>
              </a:tblPr>
              <a:tblGrid>
                <a:gridCol w="4181532">
                  <a:extLst>
                    <a:ext uri="{9D8B030D-6E8A-4147-A177-3AD203B41FA5}">
                      <a16:colId xmlns:a16="http://schemas.microsoft.com/office/drawing/2014/main" val="469254092"/>
                    </a:ext>
                  </a:extLst>
                </a:gridCol>
              </a:tblGrid>
              <a:tr h="261728">
                <a:tc>
                  <a:txBody>
                    <a:bodyPr/>
                    <a:lstStyle/>
                    <a:p>
                      <a:pPr algn="l"/>
                      <a:r>
                        <a:rPr lang="en-US" sz="1100" dirty="0">
                          <a:latin typeface="Cambria" panose="02040503050406030204" pitchFamily="18" charset="0"/>
                          <a:ea typeface="Cambria" panose="02040503050406030204" pitchFamily="18" charset="0"/>
                          <a:cs typeface="Times New Roman" panose="02020603050405020304" pitchFamily="18" charset="0"/>
                        </a:rPr>
                        <a:t>1. Thermal Transmittance and Resistance of an Assembly</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724269"/>
                  </a:ext>
                </a:extLst>
              </a:tr>
              <a:tr h="282958">
                <a:tc>
                  <a:txBody>
                    <a:bodyPr/>
                    <a:lstStyle/>
                    <a:p>
                      <a:pPr marL="0" marR="0" lvl="0" indent="0" algn="l" defTabSz="642640" rtl="0" eaLnBrk="1" fontAlgn="auto" latinLnBrk="0" hangingPunct="1">
                        <a:lnSpc>
                          <a:spcPct val="100000"/>
                        </a:lnSpc>
                        <a:spcBef>
                          <a:spcPts val="0"/>
                        </a:spcBef>
                        <a:spcAft>
                          <a:spcPts val="0"/>
                        </a:spcAft>
                        <a:buClrTx/>
                        <a:buSzTx/>
                        <a:buFontTx/>
                        <a:buNone/>
                        <a:tabLst/>
                        <a:defRPr/>
                      </a:pPr>
                      <a:r>
                        <a:rPr lang="en-US" sz="1100" dirty="0">
                          <a:latin typeface="Cambria" panose="02040503050406030204" pitchFamily="18" charset="0"/>
                          <a:ea typeface="Cambria" panose="02040503050406030204" pitchFamily="18" charset="0"/>
                          <a:cs typeface="Times New Roman" panose="02020603050405020304" pitchFamily="18" charset="0"/>
                        </a:rPr>
                        <a:t>2. Thermal Resistances of Planar Layers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2255667"/>
                  </a:ext>
                </a:extLst>
              </a:tr>
              <a:tr h="282958">
                <a:tc>
                  <a:txBody>
                    <a:bodyPr/>
                    <a:lstStyle/>
                    <a:p>
                      <a:pPr marL="0" marR="0" lvl="0" indent="0" algn="l" defTabSz="642640" rtl="0" eaLnBrk="1" fontAlgn="auto" latinLnBrk="0" hangingPunct="1">
                        <a:lnSpc>
                          <a:spcPct val="100000"/>
                        </a:lnSpc>
                        <a:spcBef>
                          <a:spcPts val="0"/>
                        </a:spcBef>
                        <a:spcAft>
                          <a:spcPts val="0"/>
                        </a:spcAft>
                        <a:buClrTx/>
                        <a:buSzTx/>
                        <a:buFontTx/>
                        <a:buNone/>
                        <a:tabLst/>
                        <a:defRPr/>
                      </a:pPr>
                      <a:r>
                        <a:rPr lang="en-US" sz="1100" dirty="0">
                          <a:latin typeface="Cambria" panose="02040503050406030204" pitchFamily="18" charset="0"/>
                          <a:ea typeface="Cambria" panose="02040503050406030204" pitchFamily="18" charset="0"/>
                          <a:cs typeface="Times New Roman" panose="02020603050405020304" pitchFamily="18" charset="0"/>
                        </a:rPr>
                        <a:t>3. Steady 1D Heat Transmission through a Series of Planar Layers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4531102"/>
                  </a:ext>
                </a:extLst>
              </a:tr>
              <a:tr h="282958">
                <a:tc>
                  <a:txBody>
                    <a:bodyPr/>
                    <a:lstStyle/>
                    <a:p>
                      <a:pPr marL="0" marR="0" lvl="0" indent="0" algn="l" defTabSz="642640" rtl="0" eaLnBrk="1" fontAlgn="auto" latinLnBrk="0" hangingPunct="1">
                        <a:lnSpc>
                          <a:spcPct val="100000"/>
                        </a:lnSpc>
                        <a:spcBef>
                          <a:spcPts val="0"/>
                        </a:spcBef>
                        <a:spcAft>
                          <a:spcPts val="0"/>
                        </a:spcAft>
                        <a:buClrTx/>
                        <a:buSzTx/>
                        <a:buFontTx/>
                        <a:buNone/>
                        <a:tabLst/>
                        <a:defRPr/>
                      </a:pPr>
                      <a:r>
                        <a:rPr lang="en-CA" sz="1100" dirty="0">
                          <a:latin typeface="Cambria" panose="02040503050406030204" pitchFamily="18" charset="0"/>
                          <a:ea typeface="Cambria" panose="02040503050406030204" pitchFamily="18" charset="0"/>
                          <a:cs typeface="Times New Roman" panose="02020603050405020304" pitchFamily="18" charset="0"/>
                        </a:rPr>
                        <a:t>4. Parallel Heat Transmission Paths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1558158"/>
                  </a:ext>
                </a:extLst>
              </a:tr>
              <a:tr h="282958">
                <a:tc>
                  <a:txBody>
                    <a:bodyPr/>
                    <a:lstStyle/>
                    <a:p>
                      <a:pPr marL="0" marR="0" lvl="0" indent="0" algn="l" defTabSz="642640" rtl="0" eaLnBrk="1" fontAlgn="auto" latinLnBrk="0" hangingPunct="1">
                        <a:lnSpc>
                          <a:spcPct val="100000"/>
                        </a:lnSpc>
                        <a:spcBef>
                          <a:spcPts val="0"/>
                        </a:spcBef>
                        <a:spcAft>
                          <a:spcPts val="0"/>
                        </a:spcAft>
                        <a:buClrTx/>
                        <a:buSzTx/>
                        <a:buFontTx/>
                        <a:buNone/>
                        <a:tabLst/>
                        <a:defRPr/>
                      </a:pPr>
                      <a:r>
                        <a:rPr lang="en-CA" sz="1100" b="0" u="none" dirty="0">
                          <a:solidFill>
                            <a:schemeClr val="tx1"/>
                          </a:solidFill>
                          <a:latin typeface="Cambria" panose="02040503050406030204" pitchFamily="18" charset="0"/>
                          <a:ea typeface="Cambria" panose="02040503050406030204" pitchFamily="18" charset="0"/>
                          <a:cs typeface="Times New Roman" panose="02020603050405020304" pitchFamily="18" charset="0"/>
                        </a:rPr>
                        <a:t>5. Heat Loss through Parallel Transmission and Ventilation</a:t>
                      </a:r>
                      <a:endParaRPr lang="en-CA" sz="1100" dirty="0">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7270073"/>
                  </a:ext>
                </a:extLst>
              </a:tr>
              <a:tr h="0">
                <a:tc>
                  <a:txBody>
                    <a:bodyPr/>
                    <a:lstStyle/>
                    <a:p>
                      <a:pPr algn="l">
                        <a:spcBef>
                          <a:spcPts val="1200"/>
                        </a:spcBef>
                      </a:pPr>
                      <a:endParaRPr lang="en-US" sz="700" dirty="0">
                        <a:latin typeface="Cambria" panose="02040503050406030204" pitchFamily="18" charset="0"/>
                        <a:ea typeface="Cambria" panose="02040503050406030204" pitchFamily="18" charset="0"/>
                        <a:cs typeface="Times New Roman" panose="02020603050405020304" pitchFamily="18"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6535100"/>
                  </a:ext>
                </a:extLst>
              </a:tr>
              <a:tr h="261728">
                <a:tc>
                  <a:txBody>
                    <a:bodyPr/>
                    <a:lstStyle/>
                    <a:p>
                      <a:pPr algn="l">
                        <a:spcBef>
                          <a:spcPts val="1200"/>
                        </a:spcBef>
                      </a:pPr>
                      <a:r>
                        <a:rPr lang="en-US" sz="1100" dirty="0">
                          <a:latin typeface="Cambria" panose="02040503050406030204" pitchFamily="18" charset="0"/>
                          <a:ea typeface="Cambria" panose="02040503050406030204" pitchFamily="18" charset="0"/>
                          <a:cs typeface="Times New Roman" panose="02020603050405020304" pitchFamily="18" charset="0"/>
                        </a:rPr>
                        <a:t>6. Nomenclature for Psychrometric Analysis</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4409264"/>
                  </a:ext>
                </a:extLst>
              </a:tr>
              <a:tr h="282958">
                <a:tc>
                  <a:txBody>
                    <a:bodyPr/>
                    <a:lstStyle/>
                    <a:p>
                      <a:pPr marL="0" marR="0" lvl="0" indent="0" algn="l" defTabSz="642640" rtl="0" eaLnBrk="1" fontAlgn="auto" latinLnBrk="0" hangingPunct="1">
                        <a:lnSpc>
                          <a:spcPct val="100000"/>
                        </a:lnSpc>
                        <a:spcBef>
                          <a:spcPts val="0"/>
                        </a:spcBef>
                        <a:spcAft>
                          <a:spcPts val="0"/>
                        </a:spcAft>
                        <a:buClrTx/>
                        <a:buSzTx/>
                        <a:buFontTx/>
                        <a:buNone/>
                        <a:tabLst/>
                        <a:defRPr/>
                      </a:pPr>
                      <a:r>
                        <a:rPr lang="en-US" sz="1100" dirty="0">
                          <a:latin typeface="Cambria" panose="02040503050406030204" pitchFamily="18" charset="0"/>
                          <a:ea typeface="Cambria" panose="02040503050406030204" pitchFamily="18" charset="0"/>
                          <a:cs typeface="Times New Roman" panose="02020603050405020304" pitchFamily="18" charset="0"/>
                        </a:rPr>
                        <a:t>7. Psychrometric Chart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9018597"/>
                  </a:ext>
                </a:extLst>
              </a:tr>
              <a:tr h="282958">
                <a:tc>
                  <a:txBody>
                    <a:bodyPr/>
                    <a:lstStyle/>
                    <a:p>
                      <a:pPr marL="0" marR="0" lvl="0" indent="0" algn="l" defTabSz="642640" rtl="0" eaLnBrk="1" fontAlgn="auto" latinLnBrk="0" hangingPunct="1">
                        <a:lnSpc>
                          <a:spcPct val="100000"/>
                        </a:lnSpc>
                        <a:spcBef>
                          <a:spcPts val="0"/>
                        </a:spcBef>
                        <a:spcAft>
                          <a:spcPts val="0"/>
                        </a:spcAft>
                        <a:buClrTx/>
                        <a:buSzTx/>
                        <a:buFontTx/>
                        <a:buNone/>
                        <a:tabLst/>
                        <a:defRPr/>
                      </a:pPr>
                      <a:r>
                        <a:rPr lang="en-US" sz="1100" dirty="0">
                          <a:latin typeface="Cambria" panose="02040503050406030204" pitchFamily="18" charset="0"/>
                          <a:ea typeface="Cambria" panose="02040503050406030204" pitchFamily="18" charset="0"/>
                          <a:cs typeface="Times New Roman" panose="02020603050405020304" pitchFamily="18" charset="0"/>
                        </a:rPr>
                        <a:t>8. Basic Air-Conditioning Processes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7145872"/>
                  </a:ext>
                </a:extLst>
              </a:tr>
              <a:tr h="0">
                <a:tc>
                  <a:txBody>
                    <a:bodyPr/>
                    <a:lstStyle/>
                    <a:p>
                      <a:pPr marL="0" marR="0" lvl="0" indent="0" algn="l" defTabSz="642640" rtl="0" eaLnBrk="1" fontAlgn="auto" latinLnBrk="0" hangingPunct="1">
                        <a:lnSpc>
                          <a:spcPct val="100000"/>
                        </a:lnSpc>
                        <a:spcBef>
                          <a:spcPts val="0"/>
                        </a:spcBef>
                        <a:spcAft>
                          <a:spcPts val="0"/>
                        </a:spcAft>
                        <a:buClrTx/>
                        <a:buSzTx/>
                        <a:buFontTx/>
                        <a:buNone/>
                        <a:tabLst/>
                        <a:defRPr/>
                      </a:pPr>
                      <a:endParaRPr lang="en-US" sz="700" dirty="0">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6626504"/>
                  </a:ext>
                </a:extLst>
              </a:tr>
              <a:tr h="160903">
                <a:tc>
                  <a:txBody>
                    <a:bodyPr/>
                    <a:lstStyle/>
                    <a:p>
                      <a:endParaRPr lang="en-CA" sz="700" dirty="0">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5007000"/>
                  </a:ext>
                </a:extLst>
              </a:tr>
              <a:tr h="282958">
                <a:tc>
                  <a:txBody>
                    <a:bodyPr/>
                    <a:lstStyle/>
                    <a:p>
                      <a:r>
                        <a:rPr lang="en-CA" sz="1100" dirty="0">
                          <a:latin typeface="Cambria" panose="02040503050406030204" pitchFamily="18" charset="0"/>
                          <a:ea typeface="Cambria" panose="02040503050406030204" pitchFamily="18" charset="0"/>
                        </a:rPr>
                        <a:t>Problems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807891"/>
                  </a:ext>
                </a:extLst>
              </a:tr>
              <a:tr h="282958">
                <a:tc>
                  <a:txBody>
                    <a:bodyPr/>
                    <a:lstStyle/>
                    <a:p>
                      <a:pPr marL="0" marR="0" lvl="0" indent="0" algn="l" defTabSz="642640" rtl="0" eaLnBrk="1" fontAlgn="auto" latinLnBrk="0" hangingPunct="1">
                        <a:lnSpc>
                          <a:spcPct val="100000"/>
                        </a:lnSpc>
                        <a:spcBef>
                          <a:spcPts val="0"/>
                        </a:spcBef>
                        <a:spcAft>
                          <a:spcPts val="0"/>
                        </a:spcAft>
                        <a:buClrTx/>
                        <a:buSzTx/>
                        <a:buFontTx/>
                        <a:buNone/>
                        <a:tabLst/>
                        <a:defRPr/>
                      </a:pPr>
                      <a:r>
                        <a:rPr lang="en-CA" sz="1100" dirty="0">
                          <a:latin typeface="Cambria" panose="02040503050406030204" pitchFamily="18" charset="0"/>
                          <a:ea typeface="Cambria" panose="02040503050406030204" pitchFamily="18" charset="0"/>
                        </a:rPr>
                        <a:t>Solutions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57687"/>
                  </a:ext>
                </a:extLst>
              </a:tr>
            </a:tbl>
          </a:graphicData>
        </a:graphic>
      </p:graphicFrame>
    </p:spTree>
    <p:extLst>
      <p:ext uri="{BB962C8B-B14F-4D97-AF65-F5344CB8AC3E}">
        <p14:creationId xmlns:p14="http://schemas.microsoft.com/office/powerpoint/2010/main" val="423582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C2F202-964C-4F5D-A44C-563A2543BE03}"/>
              </a:ext>
            </a:extLst>
          </p:cNvPr>
          <p:cNvSpPr>
            <a:spLocks noGrp="1"/>
          </p:cNvSpPr>
          <p:nvPr>
            <p:ph type="sldNum" sz="quarter" idx="12"/>
          </p:nvPr>
        </p:nvSpPr>
        <p:spPr/>
        <p:txBody>
          <a:bodyPr/>
          <a:lstStyle/>
          <a:p>
            <a:fld id="{2812F1FA-390A-41C6-A5B6-DA577902550D}" type="slidenum">
              <a:rPr lang="en-CA" smtClean="0"/>
              <a:pPr/>
              <a:t>10</a:t>
            </a:fld>
            <a:endParaRPr lang="en-CA"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8D21A6B-DC30-463C-B0D1-50A46C2F44AE}"/>
                  </a:ext>
                </a:extLst>
              </p:cNvPr>
              <p:cNvSpPr txBox="1"/>
              <p:nvPr/>
            </p:nvSpPr>
            <p:spPr>
              <a:xfrm>
                <a:off x="1988964" y="2123852"/>
                <a:ext cx="152157"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1100" i="1">
                              <a:latin typeface="Cambria Math" panose="02040503050406030204" pitchFamily="18" charset="0"/>
                            </a:rPr>
                          </m:ctrlPr>
                        </m:sSubPr>
                        <m:e>
                          <m:r>
                            <a:rPr lang="en-CA" sz="1100" i="1">
                              <a:latin typeface="Cambria Math" panose="02040503050406030204" pitchFamily="18" charset="0"/>
                            </a:rPr>
                            <m:t>𝑇</m:t>
                          </m:r>
                        </m:e>
                        <m:sub>
                          <m:r>
                            <a:rPr lang="en-CA" sz="1100" i="1">
                              <a:latin typeface="Cambria Math" panose="02040503050406030204" pitchFamily="18" charset="0"/>
                            </a:rPr>
                            <m:t>𝑠</m:t>
                          </m:r>
                        </m:sub>
                      </m:sSub>
                    </m:oMath>
                  </m:oMathPara>
                </a14:m>
                <a:endParaRPr lang="en-CA" sz="1100"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98D21A6B-DC30-463C-B0D1-50A46C2F44AE}"/>
                  </a:ext>
                </a:extLst>
              </p:cNvPr>
              <p:cNvSpPr txBox="1">
                <a:spLocks noRot="1" noChangeAspect="1" noMove="1" noResize="1" noEditPoints="1" noAdjustHandles="1" noChangeArrowheads="1" noChangeShapeType="1" noTextEdit="1"/>
              </p:cNvSpPr>
              <p:nvPr/>
            </p:nvSpPr>
            <p:spPr>
              <a:xfrm>
                <a:off x="1988964" y="2123852"/>
                <a:ext cx="152157" cy="169277"/>
              </a:xfrm>
              <a:prstGeom prst="rect">
                <a:avLst/>
              </a:prstGeom>
              <a:blipFill>
                <a:blip r:embed="rId2"/>
                <a:stretch>
                  <a:fillRect l="-24000" r="-4000" b="-1428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A145D22-4B7A-48E9-9CEF-EF714FF62B7F}"/>
                  </a:ext>
                </a:extLst>
              </p:cNvPr>
              <p:cNvSpPr/>
              <p:nvPr/>
            </p:nvSpPr>
            <p:spPr>
              <a:xfrm>
                <a:off x="4077196" y="2051844"/>
                <a:ext cx="353238"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latin typeface="Cambria Math" panose="02040503050406030204" pitchFamily="18" charset="0"/>
                            </a:rPr>
                          </m:ctrlPr>
                        </m:sSubPr>
                        <m:e>
                          <m:r>
                            <a:rPr lang="en-CA" sz="1100" i="1">
                              <a:latin typeface="Cambria Math" panose="02040503050406030204" pitchFamily="18" charset="0"/>
                            </a:rPr>
                            <m:t>𝑇</m:t>
                          </m:r>
                        </m:e>
                        <m:sub>
                          <m:r>
                            <a:rPr lang="en-CA" sz="1100" b="0" i="1" smtClean="0">
                              <a:latin typeface="Cambria Math" panose="02040503050406030204" pitchFamily="18" charset="0"/>
                              <a:ea typeface="Cambria Math" panose="02040503050406030204" pitchFamily="18" charset="0"/>
                            </a:rPr>
                            <m:t>𝑎</m:t>
                          </m:r>
                        </m:sub>
                      </m:sSub>
                    </m:oMath>
                  </m:oMathPara>
                </a14:m>
                <a:endParaRPr lang="en-CA" sz="1100" dirty="0"/>
              </a:p>
            </p:txBody>
          </p:sp>
        </mc:Choice>
        <mc:Fallback xmlns="">
          <p:sp>
            <p:nvSpPr>
              <p:cNvPr id="6" name="Rectangle 5">
                <a:extLst>
                  <a:ext uri="{FF2B5EF4-FFF2-40B4-BE49-F238E27FC236}">
                    <a16:creationId xmlns:a16="http://schemas.microsoft.com/office/drawing/2014/main" id="{7A145D22-4B7A-48E9-9CEF-EF714FF62B7F}"/>
                  </a:ext>
                </a:extLst>
              </p:cNvPr>
              <p:cNvSpPr>
                <a:spLocks noRot="1" noChangeAspect="1" noMove="1" noResize="1" noEditPoints="1" noAdjustHandles="1" noChangeArrowheads="1" noChangeShapeType="1" noTextEdit="1"/>
              </p:cNvSpPr>
              <p:nvPr/>
            </p:nvSpPr>
            <p:spPr>
              <a:xfrm>
                <a:off x="4077196" y="2051844"/>
                <a:ext cx="353238" cy="261610"/>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9B7F87C-9EAE-4DD5-AB61-74C7B5435EB5}"/>
                  </a:ext>
                </a:extLst>
              </p:cNvPr>
              <p:cNvSpPr/>
              <p:nvPr/>
            </p:nvSpPr>
            <p:spPr>
              <a:xfrm>
                <a:off x="3069084" y="1547788"/>
                <a:ext cx="317010"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CA" sz="1100" i="1">
                              <a:latin typeface="Cambria Math" panose="02040503050406030204" pitchFamily="18" charset="0"/>
                              <a:ea typeface="Cambria Math" panose="02040503050406030204" pitchFamily="18" charset="0"/>
                            </a:rPr>
                          </m:ctrlPr>
                        </m:accPr>
                        <m:e>
                          <m:r>
                            <a:rPr lang="en-CA" sz="1100" i="1">
                              <a:latin typeface="Cambria Math" panose="02040503050406030204" pitchFamily="18" charset="0"/>
                              <a:ea typeface="Cambria Math" panose="02040503050406030204" pitchFamily="18" charset="0"/>
                            </a:rPr>
                            <m:t>𝑄</m:t>
                          </m:r>
                        </m:e>
                      </m:acc>
                    </m:oMath>
                  </m:oMathPara>
                </a14:m>
                <a:endParaRPr lang="en-CA" sz="1100" dirty="0"/>
              </a:p>
            </p:txBody>
          </p:sp>
        </mc:Choice>
        <mc:Fallback xmlns="">
          <p:sp>
            <p:nvSpPr>
              <p:cNvPr id="8" name="Rectangle 7">
                <a:extLst>
                  <a:ext uri="{FF2B5EF4-FFF2-40B4-BE49-F238E27FC236}">
                    <a16:creationId xmlns:a16="http://schemas.microsoft.com/office/drawing/2014/main" id="{39B7F87C-9EAE-4DD5-AB61-74C7B5435EB5}"/>
                  </a:ext>
                </a:extLst>
              </p:cNvPr>
              <p:cNvSpPr>
                <a:spLocks noRot="1" noChangeAspect="1" noMove="1" noResize="1" noEditPoints="1" noAdjustHandles="1" noChangeArrowheads="1" noChangeShapeType="1" noTextEdit="1"/>
              </p:cNvSpPr>
              <p:nvPr/>
            </p:nvSpPr>
            <p:spPr>
              <a:xfrm>
                <a:off x="3069084" y="1547788"/>
                <a:ext cx="317010" cy="268022"/>
              </a:xfrm>
              <a:prstGeom prst="rect">
                <a:avLst/>
              </a:prstGeom>
              <a:blipFill>
                <a:blip r:embed="rId4"/>
                <a:stretch>
                  <a:fillRect/>
                </a:stretch>
              </a:blipFill>
            </p:spPr>
            <p:txBody>
              <a:bodyPr/>
              <a:lstStyle/>
              <a:p>
                <a:r>
                  <a:rPr lang="en-CA">
                    <a:noFill/>
                  </a:rPr>
                  <a:t> </a:t>
                </a:r>
              </a:p>
            </p:txBody>
          </p:sp>
        </mc:Fallback>
      </mc:AlternateContent>
      <p:cxnSp>
        <p:nvCxnSpPr>
          <p:cNvPr id="10" name="Straight Connector 9">
            <a:extLst>
              <a:ext uri="{FF2B5EF4-FFF2-40B4-BE49-F238E27FC236}">
                <a16:creationId xmlns:a16="http://schemas.microsoft.com/office/drawing/2014/main" id="{9A6AF50E-BB66-41EB-8994-C62C1BBAEEDE}"/>
              </a:ext>
            </a:extLst>
          </p:cNvPr>
          <p:cNvCxnSpPr>
            <a:cxnSpLocks/>
          </p:cNvCxnSpPr>
          <p:nvPr/>
        </p:nvCxnSpPr>
        <p:spPr>
          <a:xfrm>
            <a:off x="2204988" y="1475780"/>
            <a:ext cx="0" cy="1512168"/>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A3E9D34-225B-4AF6-804C-7BD66C7196F4}"/>
              </a:ext>
            </a:extLst>
          </p:cNvPr>
          <p:cNvCxnSpPr>
            <a:cxnSpLocks/>
          </p:cNvCxnSpPr>
          <p:nvPr/>
        </p:nvCxnSpPr>
        <p:spPr>
          <a:xfrm flipH="1">
            <a:off x="2060972" y="1529653"/>
            <a:ext cx="134948" cy="67474"/>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6AE04F-7B57-4272-B15D-C62E7715B6C3}"/>
              </a:ext>
            </a:extLst>
          </p:cNvPr>
          <p:cNvCxnSpPr>
            <a:cxnSpLocks/>
          </p:cNvCxnSpPr>
          <p:nvPr/>
        </p:nvCxnSpPr>
        <p:spPr>
          <a:xfrm flipH="1">
            <a:off x="2060972" y="1732076"/>
            <a:ext cx="134948" cy="67474"/>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1A403B-1C6C-4E5C-8BB1-6370DAA0E86B}"/>
              </a:ext>
            </a:extLst>
          </p:cNvPr>
          <p:cNvCxnSpPr>
            <a:cxnSpLocks/>
          </p:cNvCxnSpPr>
          <p:nvPr/>
        </p:nvCxnSpPr>
        <p:spPr>
          <a:xfrm flipH="1">
            <a:off x="2060972" y="1934498"/>
            <a:ext cx="134948" cy="67474"/>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64C91A-588E-4E08-A75A-4294A5E83066}"/>
              </a:ext>
            </a:extLst>
          </p:cNvPr>
          <p:cNvCxnSpPr>
            <a:cxnSpLocks/>
          </p:cNvCxnSpPr>
          <p:nvPr/>
        </p:nvCxnSpPr>
        <p:spPr>
          <a:xfrm flipH="1">
            <a:off x="2060972" y="2339343"/>
            <a:ext cx="134948" cy="67474"/>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00090C-9C0C-4E6B-A117-1994AEDCE56B}"/>
              </a:ext>
            </a:extLst>
          </p:cNvPr>
          <p:cNvCxnSpPr>
            <a:cxnSpLocks/>
          </p:cNvCxnSpPr>
          <p:nvPr/>
        </p:nvCxnSpPr>
        <p:spPr>
          <a:xfrm flipH="1">
            <a:off x="2060972" y="2541766"/>
            <a:ext cx="134948" cy="67474"/>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E59FAC-EAD2-42E2-9E7F-00B2E652BBE4}"/>
              </a:ext>
            </a:extLst>
          </p:cNvPr>
          <p:cNvCxnSpPr>
            <a:cxnSpLocks/>
          </p:cNvCxnSpPr>
          <p:nvPr/>
        </p:nvCxnSpPr>
        <p:spPr>
          <a:xfrm flipH="1">
            <a:off x="2060972" y="2744188"/>
            <a:ext cx="134948" cy="67474"/>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DB2F5AF-CF9C-4EA5-B8CA-E0FF2A112D28}"/>
              </a:ext>
            </a:extLst>
          </p:cNvPr>
          <p:cNvGrpSpPr/>
          <p:nvPr/>
        </p:nvGrpSpPr>
        <p:grpSpPr>
          <a:xfrm>
            <a:off x="2637036" y="2051844"/>
            <a:ext cx="936104" cy="288032"/>
            <a:chOff x="3629891" y="7596336"/>
            <a:chExt cx="2348500" cy="288032"/>
          </a:xfrm>
        </p:grpSpPr>
        <p:cxnSp>
          <p:nvCxnSpPr>
            <p:cNvPr id="39" name="Straight Arrow Connector 38">
              <a:extLst>
                <a:ext uri="{FF2B5EF4-FFF2-40B4-BE49-F238E27FC236}">
                  <a16:creationId xmlns:a16="http://schemas.microsoft.com/office/drawing/2014/main" id="{FEA3222E-EA72-4A6B-8D61-256996AE1D19}"/>
                </a:ext>
              </a:extLst>
            </p:cNvPr>
            <p:cNvCxnSpPr>
              <a:cxnSpLocks/>
            </p:cNvCxnSpPr>
            <p:nvPr/>
          </p:nvCxnSpPr>
          <p:spPr>
            <a:xfrm>
              <a:off x="3629891" y="7740353"/>
              <a:ext cx="1204920"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7214AA6-1978-431B-9302-B12FEDAAF4D2}"/>
                </a:ext>
              </a:extLst>
            </p:cNvPr>
            <p:cNvCxnSpPr>
              <a:cxnSpLocks/>
            </p:cNvCxnSpPr>
            <p:nvPr/>
          </p:nvCxnSpPr>
          <p:spPr>
            <a:xfrm flipV="1">
              <a:off x="4834811" y="7596336"/>
              <a:ext cx="72008" cy="14401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4F02162-1DCF-4444-939B-183051E15459}"/>
                </a:ext>
              </a:extLst>
            </p:cNvPr>
            <p:cNvCxnSpPr>
              <a:cxnSpLocks/>
            </p:cNvCxnSpPr>
            <p:nvPr/>
          </p:nvCxnSpPr>
          <p:spPr>
            <a:xfrm flipV="1">
              <a:off x="4978827"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E309C04-B5AA-4237-8F3D-D00DE05568FA}"/>
                </a:ext>
              </a:extLst>
            </p:cNvPr>
            <p:cNvCxnSpPr>
              <a:cxnSpLocks/>
            </p:cNvCxnSpPr>
            <p:nvPr/>
          </p:nvCxnSpPr>
          <p:spPr>
            <a:xfrm>
              <a:off x="5050835"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86CD012-2784-4E22-A74A-234388CCE887}"/>
                </a:ext>
              </a:extLst>
            </p:cNvPr>
            <p:cNvCxnSpPr>
              <a:cxnSpLocks/>
            </p:cNvCxnSpPr>
            <p:nvPr/>
          </p:nvCxnSpPr>
          <p:spPr>
            <a:xfrm>
              <a:off x="4906819"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A8F1F04-9587-41EC-8B17-686388A60E6F}"/>
                </a:ext>
              </a:extLst>
            </p:cNvPr>
            <p:cNvCxnSpPr>
              <a:cxnSpLocks/>
            </p:cNvCxnSpPr>
            <p:nvPr/>
          </p:nvCxnSpPr>
          <p:spPr>
            <a:xfrm flipV="1">
              <a:off x="5122843"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B478A47-54C0-486F-9328-2EB6B5984066}"/>
                </a:ext>
              </a:extLst>
            </p:cNvPr>
            <p:cNvCxnSpPr>
              <a:cxnSpLocks/>
            </p:cNvCxnSpPr>
            <p:nvPr/>
          </p:nvCxnSpPr>
          <p:spPr>
            <a:xfrm>
              <a:off x="5194851"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91C4858-DB95-4DF6-AB99-7A878537214E}"/>
                </a:ext>
              </a:extLst>
            </p:cNvPr>
            <p:cNvCxnSpPr>
              <a:cxnSpLocks/>
            </p:cNvCxnSpPr>
            <p:nvPr/>
          </p:nvCxnSpPr>
          <p:spPr>
            <a:xfrm flipV="1">
              <a:off x="5266859" y="7740352"/>
              <a:ext cx="72008" cy="14401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C56F677-98CB-4713-A496-A517F055E780}"/>
                </a:ext>
              </a:extLst>
            </p:cNvPr>
            <p:cNvCxnSpPr>
              <a:cxnSpLocks/>
            </p:cNvCxnSpPr>
            <p:nvPr/>
          </p:nvCxnSpPr>
          <p:spPr>
            <a:xfrm flipH="1">
              <a:off x="5338872" y="7740353"/>
              <a:ext cx="639519"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271665F0-BDFA-4AE5-B04B-90917BE6B3A0}"/>
              </a:ext>
            </a:extLst>
          </p:cNvPr>
          <p:cNvCxnSpPr>
            <a:cxnSpLocks/>
          </p:cNvCxnSpPr>
          <p:nvPr/>
        </p:nvCxnSpPr>
        <p:spPr>
          <a:xfrm flipH="1">
            <a:off x="2204988" y="2195860"/>
            <a:ext cx="648072" cy="0"/>
          </a:xfrm>
          <a:prstGeom prst="straightConnector1">
            <a:avLst/>
          </a:prstGeom>
          <a:ln>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CB24778-FBA0-4281-9000-26A125FD993F}"/>
              </a:ext>
            </a:extLst>
          </p:cNvPr>
          <p:cNvCxnSpPr>
            <a:cxnSpLocks/>
          </p:cNvCxnSpPr>
          <p:nvPr/>
        </p:nvCxnSpPr>
        <p:spPr>
          <a:xfrm>
            <a:off x="3501132" y="2195860"/>
            <a:ext cx="504056" cy="0"/>
          </a:xfrm>
          <a:prstGeom prst="straightConnector1">
            <a:avLst/>
          </a:prstGeom>
          <a:ln>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BD3D98F-F27A-450C-BDE4-8A44F983876D}"/>
                  </a:ext>
                </a:extLst>
              </p:cNvPr>
              <p:cNvSpPr txBox="1"/>
              <p:nvPr/>
            </p:nvSpPr>
            <p:spPr>
              <a:xfrm>
                <a:off x="2853060" y="2771924"/>
                <a:ext cx="121572"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100" b="0" i="1" dirty="0" smtClean="0">
                          <a:latin typeface="Cambria Math" panose="02040503050406030204" pitchFamily="18" charset="0"/>
                        </a:rPr>
                        <m:t>𝐴</m:t>
                      </m:r>
                    </m:oMath>
                  </m:oMathPara>
                </a14:m>
                <a:endParaRPr lang="en-CA" sz="1100" dirty="0">
                  <a:latin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5BD3D98F-F27A-450C-BDE4-8A44F983876D}"/>
                  </a:ext>
                </a:extLst>
              </p:cNvPr>
              <p:cNvSpPr txBox="1">
                <a:spLocks noRot="1" noChangeAspect="1" noMove="1" noResize="1" noEditPoints="1" noAdjustHandles="1" noChangeArrowheads="1" noChangeShapeType="1" noTextEdit="1"/>
              </p:cNvSpPr>
              <p:nvPr/>
            </p:nvSpPr>
            <p:spPr>
              <a:xfrm>
                <a:off x="2853060" y="2771924"/>
                <a:ext cx="121572" cy="169277"/>
              </a:xfrm>
              <a:prstGeom prst="rect">
                <a:avLst/>
              </a:prstGeom>
              <a:blipFill>
                <a:blip r:embed="rId5"/>
                <a:stretch>
                  <a:fillRect l="-30000" r="-25000" b="-1111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564C7EE9-58B0-4714-B920-8E96144C58D2}"/>
                  </a:ext>
                </a:extLst>
              </p:cNvPr>
              <p:cNvSpPr/>
              <p:nvPr/>
            </p:nvSpPr>
            <p:spPr>
              <a:xfrm>
                <a:off x="332780" y="107628"/>
                <a:ext cx="5832648"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Let’s now denote the total heat transfer from surface to surroundings simply as </a:t>
                </a:r>
                <a14:m>
                  <m:oMath xmlns:m="http://schemas.openxmlformats.org/officeDocument/2006/math">
                    <m:acc>
                      <m:accPr>
                        <m:chr m:val="̇"/>
                        <m:ctrlPr>
                          <a:rPr lang="en-CA" sz="110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accPr>
                      <m:e>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𝑄</m:t>
                        </m:r>
                      </m:e>
                    </m:acc>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and denote the size of the surface as </a:t>
                </a:r>
                <a14:m>
                  <m:oMath xmlns:m="http://schemas.openxmlformats.org/officeDocument/2006/math">
                    <m:r>
                      <a:rPr lang="en-CA" sz="110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𝐴</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(i.e. drop the subscripts). Then:</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acc>
                        <m:accPr>
                          <m:chr m:val="̇"/>
                          <m:ctrlPr>
                            <a:rPr lang="en-CA" sz="1100" i="1">
                              <a:solidFill>
                                <a:schemeClr val="tx1"/>
                              </a:solidFill>
                              <a:latin typeface="Cambria Math" panose="02040503050406030204" pitchFamily="18" charset="0"/>
                              <a:ea typeface="Cambria Math" panose="02040503050406030204" pitchFamily="18" charset="0"/>
                            </a:rPr>
                          </m:ctrlPr>
                        </m:accPr>
                        <m:e>
                          <m:r>
                            <a:rPr lang="en-CA" sz="1100" i="1">
                              <a:solidFill>
                                <a:schemeClr val="tx1"/>
                              </a:solidFill>
                              <a:latin typeface="Cambria Math" panose="02040503050406030204" pitchFamily="18" charset="0"/>
                              <a:ea typeface="Cambria Math" panose="02040503050406030204" pitchFamily="18" charset="0"/>
                            </a:rPr>
                            <m:t>𝑄</m:t>
                          </m:r>
                        </m:e>
                      </m:acc>
                      <m:r>
                        <a:rPr lang="en-US" sz="1100" i="1">
                          <a:solidFill>
                            <a:schemeClr val="tx1"/>
                          </a:solidFill>
                          <a:latin typeface="Cambria Math" panose="02040503050406030204" pitchFamily="18" charset="0"/>
                          <a:ea typeface="Cambria Math" panose="02040503050406030204" pitchFamily="18" charset="0"/>
                        </a:rPr>
                        <m:t> </m:t>
                      </m:r>
                      <m:r>
                        <a:rPr lang="en-CA" sz="1100" i="1">
                          <a:solidFill>
                            <a:schemeClr val="tx1"/>
                          </a:solidFill>
                          <a:latin typeface="Cambria Math" panose="02040503050406030204" pitchFamily="18" charset="0"/>
                          <a:ea typeface="Cambria Math" panose="02040503050406030204" pitchFamily="18" charset="0"/>
                        </a:rPr>
                        <m:t> = </m:t>
                      </m:r>
                      <m:r>
                        <a:rPr lang="en-US" sz="1100" i="1">
                          <a:solidFill>
                            <a:schemeClr val="tx1"/>
                          </a:solidFill>
                          <a:latin typeface="Cambria Math" panose="02040503050406030204" pitchFamily="18" charset="0"/>
                          <a:ea typeface="Cambria Math" panose="02040503050406030204" pitchFamily="18" charset="0"/>
                        </a:rPr>
                        <m:t> </m:t>
                      </m:r>
                      <m:sSub>
                        <m:sSubPr>
                          <m:ctrlPr>
                            <a:rPr lang="en-CA" sz="1100" b="0" i="1" smtClean="0">
                              <a:solidFill>
                                <a:schemeClr val="tx1"/>
                              </a:solidFill>
                              <a:latin typeface="Cambria Math" panose="02040503050406030204" pitchFamily="18" charset="0"/>
                              <a:ea typeface="Cambria Math" panose="02040503050406030204" pitchFamily="18" charset="0"/>
                            </a:rPr>
                          </m:ctrlPr>
                        </m:sSubPr>
                        <m:e>
                          <m:r>
                            <a:rPr lang="en-CA" sz="1100" b="0" i="1" smtClean="0">
                              <a:solidFill>
                                <a:schemeClr val="tx1"/>
                              </a:solidFill>
                              <a:latin typeface="Cambria Math" panose="02040503050406030204" pitchFamily="18" charset="0"/>
                              <a:ea typeface="Cambria Math" panose="02040503050406030204" pitchFamily="18" charset="0"/>
                            </a:rPr>
                            <m:t>h</m:t>
                          </m:r>
                        </m:e>
                        <m:sub>
                          <m:r>
                            <a:rPr lang="en-CA" sz="1100" b="0" i="1" smtClean="0">
                              <a:solidFill>
                                <a:schemeClr val="tx1"/>
                              </a:solidFill>
                              <a:latin typeface="Cambria Math" panose="02040503050406030204" pitchFamily="18" charset="0"/>
                              <a:ea typeface="Cambria Math" panose="02040503050406030204" pitchFamily="18" charset="0"/>
                            </a:rPr>
                            <m:t>𝑐𝑜𝑚𝑏</m:t>
                          </m:r>
                        </m:sub>
                      </m:sSub>
                      <m:r>
                        <a:rPr lang="en-CA" sz="1100" i="1">
                          <a:solidFill>
                            <a:schemeClr val="tx1"/>
                          </a:solidFill>
                          <a:latin typeface="Cambria Math" panose="02040503050406030204" pitchFamily="18" charset="0"/>
                          <a:ea typeface="Cambria Math" panose="02040503050406030204" pitchFamily="18" charset="0"/>
                        </a:rPr>
                        <m:t>∙</m:t>
                      </m:r>
                      <m:r>
                        <a:rPr lang="en-CA" sz="1100" b="0" i="1" smtClean="0">
                          <a:solidFill>
                            <a:schemeClr val="tx1"/>
                          </a:solidFill>
                          <a:latin typeface="Cambria Math" panose="02040503050406030204" pitchFamily="18" charset="0"/>
                          <a:ea typeface="Cambria Math" panose="02040503050406030204" pitchFamily="18" charset="0"/>
                        </a:rPr>
                        <m:t>𝐴</m:t>
                      </m:r>
                      <m:r>
                        <a:rPr lang="en-CA" sz="1100" i="1">
                          <a:solidFill>
                            <a:schemeClr val="tx1"/>
                          </a:solidFill>
                          <a:latin typeface="Cambria Math" panose="02040503050406030204" pitchFamily="18" charset="0"/>
                          <a:ea typeface="Cambria Math" panose="02040503050406030204" pitchFamily="18" charset="0"/>
                        </a:rPr>
                        <m:t>∙</m:t>
                      </m:r>
                      <m:d>
                        <m:dPr>
                          <m:ctrlPr>
                            <a:rPr lang="en-CA" sz="1100" i="1">
                              <a:solidFill>
                                <a:schemeClr val="tx1"/>
                              </a:solidFill>
                              <a:latin typeface="Cambria Math" panose="02040503050406030204" pitchFamily="18" charset="0"/>
                              <a:ea typeface="Cambria Math" panose="02040503050406030204" pitchFamily="18" charset="0"/>
                            </a:rPr>
                          </m:ctrlPr>
                        </m:dPr>
                        <m:e>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rPr>
                                <m:t>𝑠</m:t>
                              </m:r>
                            </m:sub>
                          </m:sSub>
                          <m:r>
                            <m:rPr>
                              <m:nor/>
                            </m:rPr>
                            <a:rPr lang="en-CA" sz="1100" dirty="0">
                              <a:solidFill>
                                <a:schemeClr val="tx1"/>
                              </a:solidFill>
                              <a:latin typeface="Cambria Math" panose="02040503050406030204" pitchFamily="18" charset="0"/>
                            </a:rPr>
                            <m:t> </m:t>
                          </m:r>
                          <m:r>
                            <a:rPr lang="en-CA" sz="1100" i="1" dirty="0">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ea typeface="Cambria Math" panose="02040503050406030204" pitchFamily="18" charset="0"/>
                                </a:rPr>
                                <m:t>𝑎</m:t>
                              </m:r>
                            </m:sub>
                          </m:sSub>
                        </m:e>
                      </m:d>
                    </m:oMath>
                  </m:oMathPara>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The planar resistance of this convection and radiation resistance “layer” separating </a:t>
                </a:r>
                <a14:m>
                  <m:oMath xmlns:m="http://schemas.openxmlformats.org/officeDocument/2006/math">
                    <m:sSub>
                      <m:sSubPr>
                        <m:ctrlPr>
                          <a:rPr lang="en-CA" sz="1100" b="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e>
                      <m:sub>
                        <m:r>
                          <a:rPr lang="en-CA" sz="110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𝑠</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and </a:t>
                </a:r>
                <a14:m>
                  <m:oMath xmlns:m="http://schemas.openxmlformats.org/officeDocument/2006/math">
                    <m:sSub>
                      <m:sSubPr>
                        <m:ctrlPr>
                          <a:rPr lang="en-CA" sz="1100" b="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e>
                      <m:sub>
                        <m:r>
                          <a:rPr lang="en-CA" sz="110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𝑎</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Note: Often the subscript “</a:t>
                </a:r>
                <a:r>
                  <a:rPr lang="en-CA" sz="11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comb</a:t>
                </a:r>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is dropped from notation, and the combined heat transfer coefficient is simply denoted as </a:t>
                </a:r>
                <a14:m>
                  <m:oMath xmlns:m="http://schemas.openxmlformats.org/officeDocument/2006/math">
                    <m:r>
                      <a:rPr lang="en-CA" sz="110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h</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p:txBody>
          </p:sp>
        </mc:Choice>
        <mc:Fallback xmlns="">
          <p:sp>
            <p:nvSpPr>
              <p:cNvPr id="48" name="Rectangle 47">
                <a:extLst>
                  <a:ext uri="{FF2B5EF4-FFF2-40B4-BE49-F238E27FC236}">
                    <a16:creationId xmlns:a16="http://schemas.microsoft.com/office/drawing/2014/main" id="{564C7EE9-58B0-4714-B920-8E96144C58D2}"/>
                  </a:ext>
                </a:extLst>
              </p:cNvPr>
              <p:cNvSpPr>
                <a:spLocks noRot="1" noChangeAspect="1" noMove="1" noResize="1" noEditPoints="1" noAdjustHandles="1" noChangeArrowheads="1" noChangeShapeType="1" noTextEdit="1"/>
              </p:cNvSpPr>
              <p:nvPr/>
            </p:nvSpPr>
            <p:spPr>
              <a:xfrm>
                <a:off x="332780" y="107628"/>
                <a:ext cx="5832648" cy="1224136"/>
              </a:xfrm>
              <a:prstGeom prst="rect">
                <a:avLst/>
              </a:prstGeom>
              <a:blipFill>
                <a:blip r:embed="rId6"/>
                <a:stretch>
                  <a:fillRect b="-352000"/>
                </a:stretch>
              </a:blipFill>
              <a:ln>
                <a:noFill/>
              </a:ln>
            </p:spPr>
            <p:txBody>
              <a:bodyPr/>
              <a:lstStyle/>
              <a:p>
                <a:r>
                  <a:rPr lang="en-CA">
                    <a:noFill/>
                  </a:rPr>
                  <a:t> </a:t>
                </a:r>
              </a:p>
            </p:txBody>
          </p:sp>
        </mc:Fallback>
      </mc:AlternateContent>
      <p:cxnSp>
        <p:nvCxnSpPr>
          <p:cNvPr id="52" name="Straight Arrow Connector 51">
            <a:extLst>
              <a:ext uri="{FF2B5EF4-FFF2-40B4-BE49-F238E27FC236}">
                <a16:creationId xmlns:a16="http://schemas.microsoft.com/office/drawing/2014/main" id="{5B6C4794-2307-4D76-B63B-0A1850C29481}"/>
              </a:ext>
            </a:extLst>
          </p:cNvPr>
          <p:cNvCxnSpPr>
            <a:cxnSpLocks/>
          </p:cNvCxnSpPr>
          <p:nvPr/>
        </p:nvCxnSpPr>
        <p:spPr>
          <a:xfrm>
            <a:off x="2853060" y="1907828"/>
            <a:ext cx="720080" cy="0"/>
          </a:xfrm>
          <a:prstGeom prst="straightConnector1">
            <a:avLst/>
          </a:prstGeom>
          <a:ln w="1905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55" name="Freeform: Shape 54">
            <a:extLst>
              <a:ext uri="{FF2B5EF4-FFF2-40B4-BE49-F238E27FC236}">
                <a16:creationId xmlns:a16="http://schemas.microsoft.com/office/drawing/2014/main" id="{9EE83498-C1B6-4D86-9772-FD01991C4B3B}"/>
              </a:ext>
            </a:extLst>
          </p:cNvPr>
          <p:cNvSpPr/>
          <p:nvPr/>
        </p:nvSpPr>
        <p:spPr>
          <a:xfrm>
            <a:off x="2276996" y="2699916"/>
            <a:ext cx="520700" cy="127000"/>
          </a:xfrm>
          <a:custGeom>
            <a:avLst/>
            <a:gdLst>
              <a:gd name="connsiteX0" fmla="*/ 520700 w 520700"/>
              <a:gd name="connsiteY0" fmla="*/ 127000 h 127000"/>
              <a:gd name="connsiteX1" fmla="*/ 266700 w 520700"/>
              <a:gd name="connsiteY1" fmla="*/ 19050 h 127000"/>
              <a:gd name="connsiteX2" fmla="*/ 292100 w 520700"/>
              <a:gd name="connsiteY2" fmla="*/ 114300 h 127000"/>
              <a:gd name="connsiteX3" fmla="*/ 0 w 520700"/>
              <a:gd name="connsiteY3" fmla="*/ 0 h 127000"/>
            </a:gdLst>
            <a:ahLst/>
            <a:cxnLst>
              <a:cxn ang="0">
                <a:pos x="connsiteX0" y="connsiteY0"/>
              </a:cxn>
              <a:cxn ang="0">
                <a:pos x="connsiteX1" y="connsiteY1"/>
              </a:cxn>
              <a:cxn ang="0">
                <a:pos x="connsiteX2" y="connsiteY2"/>
              </a:cxn>
              <a:cxn ang="0">
                <a:pos x="connsiteX3" y="connsiteY3"/>
              </a:cxn>
            </a:cxnLst>
            <a:rect l="l" t="t" r="r" b="b"/>
            <a:pathLst>
              <a:path w="520700" h="127000">
                <a:moveTo>
                  <a:pt x="520700" y="127000"/>
                </a:moveTo>
                <a:cubicBezTo>
                  <a:pt x="412750" y="74083"/>
                  <a:pt x="304800" y="21167"/>
                  <a:pt x="266700" y="19050"/>
                </a:cubicBezTo>
                <a:cubicBezTo>
                  <a:pt x="228600" y="16933"/>
                  <a:pt x="336550" y="117475"/>
                  <a:pt x="292100" y="114300"/>
                </a:cubicBezTo>
                <a:cubicBezTo>
                  <a:pt x="247650" y="111125"/>
                  <a:pt x="123825" y="55562"/>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40BD96F6-D424-42C2-B153-072FCC957661}"/>
                  </a:ext>
                </a:extLst>
              </p:cNvPr>
              <p:cNvSpPr txBox="1"/>
              <p:nvPr/>
            </p:nvSpPr>
            <p:spPr>
              <a:xfrm>
                <a:off x="2565028" y="4225491"/>
                <a:ext cx="814710" cy="3466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100" b="0" i="1" smtClean="0">
                          <a:latin typeface="Cambria Math" panose="02040503050406030204" pitchFamily="18" charset="0"/>
                          <a:ea typeface="Cambria Math" panose="02040503050406030204" pitchFamily="18" charset="0"/>
                        </a:rPr>
                        <m:t>∴ </m:t>
                      </m:r>
                      <m:r>
                        <a:rPr lang="en-CA" sz="1100" b="0" i="1" smtClean="0">
                          <a:latin typeface="Cambria Math" panose="02040503050406030204" pitchFamily="18" charset="0"/>
                        </a:rPr>
                        <m:t>𝑅</m:t>
                      </m:r>
                      <m:r>
                        <a:rPr lang="en-CA" sz="1100" i="1">
                          <a:latin typeface="Cambria Math" panose="02040503050406030204" pitchFamily="18" charset="0"/>
                        </a:rPr>
                        <m:t>=</m:t>
                      </m:r>
                      <m:f>
                        <m:fPr>
                          <m:ctrlPr>
                            <a:rPr lang="en-CA" sz="1100" i="1">
                              <a:latin typeface="Cambria Math" panose="02040503050406030204" pitchFamily="18" charset="0"/>
                            </a:rPr>
                          </m:ctrlPr>
                        </m:fPr>
                        <m:num>
                          <m:r>
                            <a:rPr lang="en-CA" sz="1100" b="0" i="1" smtClean="0">
                              <a:latin typeface="Cambria Math" panose="02040503050406030204" pitchFamily="18" charset="0"/>
                              <a:ea typeface="Cambria Math" panose="02040503050406030204" pitchFamily="18" charset="0"/>
                            </a:rPr>
                            <m:t>1</m:t>
                          </m:r>
                        </m:num>
                        <m:den>
                          <m:sSub>
                            <m:sSubPr>
                              <m:ctrlPr>
                                <a:rPr lang="en-CA" sz="1100" b="0" i="1" smtClean="0">
                                  <a:latin typeface="Cambria Math" panose="02040503050406030204" pitchFamily="18" charset="0"/>
                                  <a:ea typeface="Cambria Math" panose="02040503050406030204" pitchFamily="18" charset="0"/>
                                </a:rPr>
                              </m:ctrlPr>
                            </m:sSubPr>
                            <m:e>
                              <m:r>
                                <a:rPr lang="en-CA" sz="1100" b="0" i="1" smtClean="0">
                                  <a:latin typeface="Cambria Math" panose="02040503050406030204" pitchFamily="18" charset="0"/>
                                  <a:ea typeface="Cambria Math" panose="02040503050406030204" pitchFamily="18" charset="0"/>
                                </a:rPr>
                                <m:t>h</m:t>
                              </m:r>
                            </m:e>
                            <m:sub>
                              <m:r>
                                <a:rPr lang="en-CA" sz="1100" b="0" i="1" smtClean="0">
                                  <a:latin typeface="Cambria Math" panose="02040503050406030204" pitchFamily="18" charset="0"/>
                                  <a:ea typeface="Cambria Math" panose="02040503050406030204" pitchFamily="18" charset="0"/>
                                </a:rPr>
                                <m:t>𝑐𝑜𝑚𝑏</m:t>
                              </m:r>
                            </m:sub>
                          </m:sSub>
                        </m:den>
                      </m:f>
                    </m:oMath>
                  </m:oMathPara>
                </a14:m>
                <a:endParaRPr lang="en-CA" sz="1100" dirty="0">
                  <a:latin typeface="Cambria Math" panose="02040503050406030204" pitchFamily="18" charset="0"/>
                </a:endParaRPr>
              </a:p>
            </p:txBody>
          </p:sp>
        </mc:Choice>
        <mc:Fallback xmlns="">
          <p:sp>
            <p:nvSpPr>
              <p:cNvPr id="56" name="TextBox 55">
                <a:extLst>
                  <a:ext uri="{FF2B5EF4-FFF2-40B4-BE49-F238E27FC236}">
                    <a16:creationId xmlns:a16="http://schemas.microsoft.com/office/drawing/2014/main" id="{40BD96F6-D424-42C2-B153-072FCC957661}"/>
                  </a:ext>
                </a:extLst>
              </p:cNvPr>
              <p:cNvSpPr txBox="1">
                <a:spLocks noRot="1" noChangeAspect="1" noMove="1" noResize="1" noEditPoints="1" noAdjustHandles="1" noChangeArrowheads="1" noChangeShapeType="1" noTextEdit="1"/>
              </p:cNvSpPr>
              <p:nvPr/>
            </p:nvSpPr>
            <p:spPr>
              <a:xfrm>
                <a:off x="2565028" y="4225491"/>
                <a:ext cx="814710" cy="346633"/>
              </a:xfrm>
              <a:prstGeom prst="rect">
                <a:avLst/>
              </a:prstGeom>
              <a:blipFill>
                <a:blip r:embed="rId7"/>
                <a:stretch>
                  <a:fillRect l="-2256" r="-2256" b="-877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07AA2B8D-6FD6-46D9-A3EB-9585B741A9A5}"/>
                  </a:ext>
                </a:extLst>
              </p:cNvPr>
              <p:cNvSpPr txBox="1"/>
              <p:nvPr/>
            </p:nvSpPr>
            <p:spPr>
              <a:xfrm>
                <a:off x="2853060" y="5838328"/>
                <a:ext cx="389466" cy="317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100" b="0" i="1" smtClean="0">
                          <a:latin typeface="Cambria Math" panose="02040503050406030204" pitchFamily="18" charset="0"/>
                        </a:rPr>
                        <m:t>𝑅</m:t>
                      </m:r>
                      <m:r>
                        <a:rPr lang="en-CA" sz="1100" i="1">
                          <a:latin typeface="Cambria Math" panose="02040503050406030204" pitchFamily="18" charset="0"/>
                        </a:rPr>
                        <m:t>=</m:t>
                      </m:r>
                      <m:f>
                        <m:fPr>
                          <m:ctrlPr>
                            <a:rPr lang="en-CA" sz="1100" i="1">
                              <a:latin typeface="Cambria Math" panose="02040503050406030204" pitchFamily="18" charset="0"/>
                            </a:rPr>
                          </m:ctrlPr>
                        </m:fPr>
                        <m:num>
                          <m:r>
                            <a:rPr lang="en-CA" sz="1100" b="0" i="1" smtClean="0">
                              <a:latin typeface="Cambria Math" panose="02040503050406030204" pitchFamily="18" charset="0"/>
                              <a:ea typeface="Cambria Math" panose="02040503050406030204" pitchFamily="18" charset="0"/>
                            </a:rPr>
                            <m:t>1</m:t>
                          </m:r>
                        </m:num>
                        <m:den>
                          <m:r>
                            <a:rPr lang="en-CA" sz="1100" b="0" i="1" smtClean="0">
                              <a:latin typeface="Cambria Math" panose="02040503050406030204" pitchFamily="18" charset="0"/>
                              <a:ea typeface="Cambria Math" panose="02040503050406030204" pitchFamily="18" charset="0"/>
                            </a:rPr>
                            <m:t>h</m:t>
                          </m:r>
                        </m:den>
                      </m:f>
                    </m:oMath>
                  </m:oMathPara>
                </a14:m>
                <a:endParaRPr lang="en-CA" sz="1100" dirty="0">
                  <a:latin typeface="Cambria Math" panose="02040503050406030204" pitchFamily="18" charset="0"/>
                </a:endParaRPr>
              </a:p>
            </p:txBody>
          </p:sp>
        </mc:Choice>
        <mc:Fallback xmlns="">
          <p:sp>
            <p:nvSpPr>
              <p:cNvPr id="60" name="TextBox 59">
                <a:extLst>
                  <a:ext uri="{FF2B5EF4-FFF2-40B4-BE49-F238E27FC236}">
                    <a16:creationId xmlns:a16="http://schemas.microsoft.com/office/drawing/2014/main" id="{07AA2B8D-6FD6-46D9-A3EB-9585B741A9A5}"/>
                  </a:ext>
                </a:extLst>
              </p:cNvPr>
              <p:cNvSpPr txBox="1">
                <a:spLocks noRot="1" noChangeAspect="1" noMove="1" noResize="1" noEditPoints="1" noAdjustHandles="1" noChangeArrowheads="1" noChangeShapeType="1" noTextEdit="1"/>
              </p:cNvSpPr>
              <p:nvPr/>
            </p:nvSpPr>
            <p:spPr>
              <a:xfrm>
                <a:off x="2853060" y="5838328"/>
                <a:ext cx="389466" cy="317972"/>
              </a:xfrm>
              <a:prstGeom prst="rect">
                <a:avLst/>
              </a:prstGeom>
              <a:blipFill>
                <a:blip r:embed="rId8"/>
                <a:stretch>
                  <a:fillRect l="-7813" t="-1923" r="-9375" b="-13462"/>
                </a:stretch>
              </a:blipFill>
            </p:spPr>
            <p:txBody>
              <a:bodyPr/>
              <a:lstStyle/>
              <a:p>
                <a:r>
                  <a:rPr lang="en-CA">
                    <a:noFill/>
                  </a:rPr>
                  <a:t> </a:t>
                </a:r>
              </a:p>
            </p:txBody>
          </p:sp>
        </mc:Fallback>
      </mc:AlternateContent>
    </p:spTree>
    <p:extLst>
      <p:ext uri="{BB962C8B-B14F-4D97-AF65-F5344CB8AC3E}">
        <p14:creationId xmlns:p14="http://schemas.microsoft.com/office/powerpoint/2010/main" val="2059021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0DC55CA9-966D-43DF-BB78-385A12881ACA}"/>
                  </a:ext>
                </a:extLst>
              </p:cNvPr>
              <p:cNvSpPr/>
              <p:nvPr/>
            </p:nvSpPr>
            <p:spPr>
              <a:xfrm>
                <a:off x="548804" y="737331"/>
                <a:ext cx="5486617"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For steady heat flow between two temperature nodes separated by a series of resistance layers, the total planar resistance is the sum of the layer planar resistances.</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For example, heat flow between two environments separated by a two-layer wall:</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en-CA" sz="1100" i="1" smtClean="0">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𝑅</m:t>
                          </m:r>
                        </m:e>
                        <m:sub>
                          <m:r>
                            <a:rPr lang="en-CA" sz="1100" i="1">
                              <a:solidFill>
                                <a:schemeClr val="tx1"/>
                              </a:solidFill>
                              <a:latin typeface="Cambria Math" panose="02040503050406030204" pitchFamily="18" charset="0"/>
                            </a:rPr>
                            <m:t>𝑜𝑣</m:t>
                          </m:r>
                        </m:sub>
                      </m:sSub>
                      <m:r>
                        <a:rPr lang="en-CA" sz="1100" b="0" i="1" smtClean="0">
                          <a:solidFill>
                            <a:schemeClr val="tx1"/>
                          </a:solidFill>
                          <a:latin typeface="Cambria Math" panose="02040503050406030204" pitchFamily="18" charset="0"/>
                        </a:rPr>
                        <m:t> =</m:t>
                      </m:r>
                      <m:nary>
                        <m:naryPr>
                          <m:chr m:val="∑"/>
                          <m:subHide m:val="on"/>
                          <m:supHide m:val="on"/>
                          <m:ctrlPr>
                            <a:rPr lang="en-CA" sz="110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naryPr>
                        <m:sub/>
                        <m:sup/>
                        <m:e>
                          <m:r>
                            <a:rPr lang="en-CA" sz="1100" b="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𝑅</m:t>
                          </m:r>
                        </m:e>
                      </m:nary>
                      <m:r>
                        <a:rPr lang="en-CA" sz="1100" b="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 </m:t>
                      </m:r>
                      <m:r>
                        <a:rPr lang="en-CA" sz="1100" i="1">
                          <a:solidFill>
                            <a:schemeClr val="tx1"/>
                          </a:solidFill>
                          <a:latin typeface="Cambria Math" panose="02040503050406030204" pitchFamily="18" charset="0"/>
                        </a:rPr>
                        <m:t>=</m:t>
                      </m:r>
                      <m:r>
                        <a:rPr lang="en-CA" sz="1100" b="0" i="1" smtClean="0">
                          <a:solidFill>
                            <a:schemeClr val="tx1"/>
                          </a:solidFill>
                          <a:latin typeface="Cambria Math" panose="02040503050406030204" pitchFamily="18" charset="0"/>
                        </a:rPr>
                        <m:t> </m:t>
                      </m:r>
                      <m:f>
                        <m:fPr>
                          <m:ctrlPr>
                            <a:rPr lang="en-CA" sz="1100" i="1">
                              <a:solidFill>
                                <a:schemeClr val="tx1"/>
                              </a:solidFill>
                              <a:latin typeface="Cambria Math" panose="02040503050406030204" pitchFamily="18" charset="0"/>
                              <a:ea typeface="Cambria Math" panose="02040503050406030204" pitchFamily="18" charset="0"/>
                            </a:rPr>
                          </m:ctrlPr>
                        </m:fPr>
                        <m:num>
                          <m:r>
                            <a:rPr lang="en-CA" sz="1100" i="1">
                              <a:solidFill>
                                <a:schemeClr val="tx1"/>
                              </a:solidFill>
                              <a:latin typeface="Cambria Math" panose="02040503050406030204" pitchFamily="18" charset="0"/>
                              <a:ea typeface="Cambria Math" panose="02040503050406030204" pitchFamily="18" charset="0"/>
                            </a:rPr>
                            <m:t>1</m:t>
                          </m:r>
                        </m:num>
                        <m:den>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h</m:t>
                              </m:r>
                            </m:e>
                            <m:sub>
                              <m:r>
                                <a:rPr lang="en-CA" sz="1100" i="1">
                                  <a:solidFill>
                                    <a:schemeClr val="tx1"/>
                                  </a:solidFill>
                                  <a:latin typeface="Cambria Math" panose="02040503050406030204" pitchFamily="18" charset="0"/>
                                </a:rPr>
                                <m:t>𝑖</m:t>
                              </m:r>
                            </m:sub>
                          </m:sSub>
                        </m:den>
                      </m:f>
                      <m:r>
                        <a:rPr lang="en-CA" sz="1100" i="1">
                          <a:solidFill>
                            <a:schemeClr val="tx1"/>
                          </a:solidFill>
                          <a:latin typeface="Cambria Math" panose="02040503050406030204" pitchFamily="18" charset="0"/>
                        </a:rPr>
                        <m:t>+</m:t>
                      </m:r>
                      <m:f>
                        <m:fPr>
                          <m:ctrlPr>
                            <a:rPr lang="en-CA" sz="1100" i="1">
                              <a:solidFill>
                                <a:schemeClr val="tx1"/>
                              </a:solidFill>
                              <a:latin typeface="Cambria Math" panose="02040503050406030204" pitchFamily="18" charset="0"/>
                              <a:ea typeface="Cambria Math" panose="02040503050406030204" pitchFamily="18" charset="0"/>
                            </a:rPr>
                          </m:ctrlPr>
                        </m:fPr>
                        <m:num>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𝐿</m:t>
                              </m:r>
                            </m:e>
                            <m:sub>
                              <m:r>
                                <a:rPr lang="en-CA" sz="1100" i="1">
                                  <a:solidFill>
                                    <a:schemeClr val="tx1"/>
                                  </a:solidFill>
                                  <a:latin typeface="Cambria Math" panose="02040503050406030204" pitchFamily="18" charset="0"/>
                                  <a:ea typeface="Cambria Math" panose="02040503050406030204" pitchFamily="18" charset="0"/>
                                </a:rPr>
                                <m:t>1</m:t>
                              </m:r>
                            </m:sub>
                          </m:sSub>
                        </m:num>
                        <m:den>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𝑘</m:t>
                              </m:r>
                            </m:e>
                            <m:sub>
                              <m:r>
                                <a:rPr lang="en-CA" sz="1100" i="1">
                                  <a:solidFill>
                                    <a:schemeClr val="tx1"/>
                                  </a:solidFill>
                                  <a:latin typeface="Cambria Math" panose="02040503050406030204" pitchFamily="18" charset="0"/>
                                </a:rPr>
                                <m:t>1</m:t>
                              </m:r>
                            </m:sub>
                          </m:sSub>
                        </m:den>
                      </m:f>
                      <m:r>
                        <a:rPr lang="en-CA" sz="1100" i="1">
                          <a:solidFill>
                            <a:schemeClr val="tx1"/>
                          </a:solidFill>
                          <a:latin typeface="Cambria Math" panose="02040503050406030204" pitchFamily="18" charset="0"/>
                          <a:ea typeface="Cambria Math" panose="02040503050406030204" pitchFamily="18" charset="0"/>
                        </a:rPr>
                        <m:t>+</m:t>
                      </m:r>
                      <m:f>
                        <m:fPr>
                          <m:ctrlPr>
                            <a:rPr lang="en-CA" sz="1100" i="1">
                              <a:solidFill>
                                <a:schemeClr val="tx1"/>
                              </a:solidFill>
                              <a:latin typeface="Cambria Math" panose="02040503050406030204" pitchFamily="18" charset="0"/>
                              <a:ea typeface="Cambria Math" panose="02040503050406030204" pitchFamily="18" charset="0"/>
                            </a:rPr>
                          </m:ctrlPr>
                        </m:fPr>
                        <m:num>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𝐿</m:t>
                              </m:r>
                            </m:e>
                            <m:sub>
                              <m:r>
                                <a:rPr lang="en-CA" sz="1100" i="1">
                                  <a:solidFill>
                                    <a:schemeClr val="tx1"/>
                                  </a:solidFill>
                                  <a:latin typeface="Cambria Math" panose="02040503050406030204" pitchFamily="18" charset="0"/>
                                  <a:ea typeface="Cambria Math" panose="02040503050406030204" pitchFamily="18" charset="0"/>
                                </a:rPr>
                                <m:t>2</m:t>
                              </m:r>
                            </m:sub>
                          </m:sSub>
                        </m:num>
                        <m:den>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𝑘</m:t>
                              </m:r>
                            </m:e>
                            <m:sub>
                              <m:r>
                                <a:rPr lang="en-CA" sz="1100" i="1">
                                  <a:solidFill>
                                    <a:schemeClr val="tx1"/>
                                  </a:solidFill>
                                  <a:latin typeface="Cambria Math" panose="02040503050406030204" pitchFamily="18" charset="0"/>
                                </a:rPr>
                                <m:t>2</m:t>
                              </m:r>
                            </m:sub>
                          </m:sSub>
                        </m:den>
                      </m:f>
                      <m:r>
                        <a:rPr lang="en-CA" sz="1100" i="1">
                          <a:solidFill>
                            <a:schemeClr val="tx1"/>
                          </a:solidFill>
                          <a:latin typeface="Cambria Math" panose="02040503050406030204" pitchFamily="18" charset="0"/>
                        </a:rPr>
                        <m:t>+</m:t>
                      </m:r>
                      <m:f>
                        <m:fPr>
                          <m:ctrlPr>
                            <a:rPr lang="en-CA" sz="1100" i="1">
                              <a:solidFill>
                                <a:schemeClr val="tx1"/>
                              </a:solidFill>
                              <a:latin typeface="Cambria Math" panose="02040503050406030204" pitchFamily="18" charset="0"/>
                              <a:ea typeface="Cambria Math" panose="02040503050406030204" pitchFamily="18" charset="0"/>
                            </a:rPr>
                          </m:ctrlPr>
                        </m:fPr>
                        <m:num>
                          <m:r>
                            <a:rPr lang="en-CA" sz="1100" i="1">
                              <a:solidFill>
                                <a:schemeClr val="tx1"/>
                              </a:solidFill>
                              <a:latin typeface="Cambria Math" panose="02040503050406030204" pitchFamily="18" charset="0"/>
                              <a:ea typeface="Cambria Math" panose="02040503050406030204" pitchFamily="18" charset="0"/>
                            </a:rPr>
                            <m:t>1</m:t>
                          </m:r>
                        </m:num>
                        <m:den>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h</m:t>
                              </m:r>
                            </m:e>
                            <m:sub>
                              <m:r>
                                <a:rPr lang="en-CA" sz="1100" i="1">
                                  <a:solidFill>
                                    <a:schemeClr val="tx1"/>
                                  </a:solidFill>
                                  <a:latin typeface="Cambria Math" panose="02040503050406030204" pitchFamily="18" charset="0"/>
                                </a:rPr>
                                <m:t>𝑜</m:t>
                              </m:r>
                            </m:sub>
                          </m:sSub>
                        </m:den>
                      </m:f>
                      <m:r>
                        <a:rPr lang="en-CA" sz="1100" b="0" i="1" smtClean="0">
                          <a:solidFill>
                            <a:schemeClr val="tx1"/>
                          </a:solidFill>
                          <a:latin typeface="Cambria Math" panose="02040503050406030204" pitchFamily="18" charset="0"/>
                        </a:rPr>
                        <m:t>   =   </m:t>
                      </m:r>
                      <m:sSup>
                        <m:sSupPr>
                          <m:ctrlPr>
                            <a:rPr lang="en-CA" sz="1100" b="0" i="1" smtClean="0">
                              <a:solidFill>
                                <a:schemeClr val="tx1"/>
                              </a:solidFill>
                              <a:latin typeface="Cambria Math" panose="02040503050406030204" pitchFamily="18" charset="0"/>
                            </a:rPr>
                          </m:ctrlPr>
                        </m:sSupPr>
                        <m:e>
                          <m:d>
                            <m:dPr>
                              <m:ctrlPr>
                                <a:rPr lang="en-CA" sz="1100" b="0" i="1" smtClean="0">
                                  <a:solidFill>
                                    <a:schemeClr val="tx1"/>
                                  </a:solidFill>
                                  <a:latin typeface="Cambria Math" panose="02040503050406030204" pitchFamily="18" charset="0"/>
                                </a:rPr>
                              </m:ctrlPr>
                            </m:dPr>
                            <m:e>
                              <m:r>
                                <a:rPr lang="en-CA" sz="1100" b="0" i="1" smtClean="0">
                                  <a:solidFill>
                                    <a:schemeClr val="tx1"/>
                                  </a:solidFill>
                                  <a:latin typeface="Cambria Math" panose="02040503050406030204" pitchFamily="18" charset="0"/>
                                </a:rPr>
                                <m:t>𝑈</m:t>
                              </m:r>
                            </m:e>
                          </m:d>
                        </m:e>
                        <m:sup>
                          <m:r>
                            <a:rPr lang="en-CA" sz="1100" b="0" i="1" smtClean="0">
                              <a:solidFill>
                                <a:schemeClr val="tx1"/>
                              </a:solidFill>
                              <a:latin typeface="Cambria Math" panose="02040503050406030204" pitchFamily="18" charset="0"/>
                            </a:rPr>
                            <m:t>−1</m:t>
                          </m:r>
                        </m:sup>
                      </m:sSup>
                    </m:oMath>
                  </m:oMathPara>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acc>
                        <m:accPr>
                          <m:chr m:val="̇"/>
                          <m:ctrlPr>
                            <a:rPr lang="en-CA" sz="1100" i="1">
                              <a:solidFill>
                                <a:schemeClr val="tx1"/>
                              </a:solidFill>
                              <a:latin typeface="Cambria Math" panose="02040503050406030204" pitchFamily="18" charset="0"/>
                              <a:ea typeface="Cambria Math" panose="02040503050406030204" pitchFamily="18" charset="0"/>
                            </a:rPr>
                          </m:ctrlPr>
                        </m:accPr>
                        <m:e>
                          <m:r>
                            <a:rPr lang="en-CA" sz="1100" i="1">
                              <a:solidFill>
                                <a:schemeClr val="tx1"/>
                              </a:solidFill>
                              <a:latin typeface="Cambria Math" panose="02040503050406030204" pitchFamily="18" charset="0"/>
                              <a:ea typeface="Cambria Math" panose="02040503050406030204" pitchFamily="18" charset="0"/>
                            </a:rPr>
                            <m:t>𝑄</m:t>
                          </m:r>
                        </m:e>
                      </m:acc>
                      <m:r>
                        <a:rPr lang="en-CA" sz="1100" i="1">
                          <a:solidFill>
                            <a:schemeClr val="tx1"/>
                          </a:solidFill>
                          <a:latin typeface="Cambria Math" panose="02040503050406030204" pitchFamily="18" charset="0"/>
                          <a:ea typeface="Cambria Math" panose="02040503050406030204" pitchFamily="18" charset="0"/>
                        </a:rPr>
                        <m:t>=</m:t>
                      </m:r>
                      <m:f>
                        <m:fPr>
                          <m:ctrlPr>
                            <a:rPr lang="en-CA" sz="1100" i="1">
                              <a:solidFill>
                                <a:schemeClr val="tx1"/>
                              </a:solidFill>
                              <a:latin typeface="Cambria Math" panose="02040503050406030204" pitchFamily="18" charset="0"/>
                              <a:ea typeface="Cambria Math" panose="02040503050406030204" pitchFamily="18" charset="0"/>
                            </a:rPr>
                          </m:ctrlPr>
                        </m:fPr>
                        <m:num>
                          <m:r>
                            <a:rPr lang="en-CA" sz="1100" i="1">
                              <a:solidFill>
                                <a:schemeClr val="tx1"/>
                              </a:solidFill>
                              <a:latin typeface="Cambria Math" panose="02040503050406030204" pitchFamily="18" charset="0"/>
                              <a:ea typeface="Cambria Math" panose="02040503050406030204" pitchFamily="18" charset="0"/>
                            </a:rPr>
                            <m:t>𝐴</m:t>
                          </m:r>
                        </m:num>
                        <m:den>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𝑅</m:t>
                              </m:r>
                            </m:e>
                            <m:sub>
                              <m:r>
                                <a:rPr lang="en-CA" sz="1100" i="1">
                                  <a:solidFill>
                                    <a:schemeClr val="tx1"/>
                                  </a:solidFill>
                                  <a:latin typeface="Cambria Math" panose="02040503050406030204" pitchFamily="18" charset="0"/>
                                  <a:ea typeface="Cambria Math" panose="02040503050406030204" pitchFamily="18" charset="0"/>
                                </a:rPr>
                                <m:t>𝑜𝑣</m:t>
                              </m:r>
                            </m:sub>
                          </m:sSub>
                        </m:den>
                      </m:f>
                      <m:r>
                        <a:rPr lang="en-CA" sz="1100" i="1">
                          <a:solidFill>
                            <a:schemeClr val="tx1"/>
                          </a:solidFill>
                          <a:latin typeface="Cambria Math" panose="02040503050406030204" pitchFamily="18" charset="0"/>
                          <a:ea typeface="Cambria Math" panose="02040503050406030204" pitchFamily="18" charset="0"/>
                        </a:rPr>
                        <m:t>∙</m:t>
                      </m:r>
                      <m:d>
                        <m:dPr>
                          <m:ctrlPr>
                            <a:rPr lang="en-CA" sz="1100" i="1">
                              <a:solidFill>
                                <a:schemeClr val="tx1"/>
                              </a:solidFill>
                              <a:latin typeface="Cambria Math" panose="02040503050406030204" pitchFamily="18" charset="0"/>
                              <a:ea typeface="Cambria Math" panose="02040503050406030204" pitchFamily="18" charset="0"/>
                            </a:rPr>
                          </m:ctrlPr>
                        </m:dPr>
                        <m:e>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rPr>
                                <m:t>𝐻</m:t>
                              </m:r>
                            </m:sub>
                          </m:sSub>
                          <m:r>
                            <a:rPr lang="en-CA" sz="1100" i="1">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ea typeface="Cambria Math" panose="02040503050406030204" pitchFamily="18" charset="0"/>
                                </a:rPr>
                                <m:t>𝐶</m:t>
                              </m:r>
                            </m:sub>
                          </m:sSub>
                        </m:e>
                      </m:d>
                      <m:r>
                        <a:rPr lang="en-CA" sz="1100" b="0" i="1" smtClean="0">
                          <a:solidFill>
                            <a:schemeClr val="tx1"/>
                          </a:solidFill>
                          <a:latin typeface="Cambria Math" panose="02040503050406030204" pitchFamily="18" charset="0"/>
                          <a:ea typeface="Cambria Math" panose="02040503050406030204" pitchFamily="18" charset="0"/>
                        </a:rPr>
                        <m:t>=</m:t>
                      </m:r>
                      <m:r>
                        <a:rPr lang="en-CA" sz="1100" b="0" i="1" smtClean="0">
                          <a:solidFill>
                            <a:schemeClr val="tx1"/>
                          </a:solidFill>
                          <a:latin typeface="Cambria Math" panose="02040503050406030204" pitchFamily="18" charset="0"/>
                          <a:ea typeface="Cambria Math" panose="02040503050406030204" pitchFamily="18" charset="0"/>
                        </a:rPr>
                        <m:t>𝑈𝐴</m:t>
                      </m:r>
                      <m:r>
                        <a:rPr lang="en-CA" sz="1100" b="0" i="1" smtClean="0">
                          <a:solidFill>
                            <a:schemeClr val="tx1"/>
                          </a:solidFill>
                          <a:latin typeface="Cambria Math" panose="02040503050406030204" pitchFamily="18" charset="0"/>
                          <a:ea typeface="Cambria Math" panose="02040503050406030204" pitchFamily="18" charset="0"/>
                        </a:rPr>
                        <m:t>∙</m:t>
                      </m:r>
                      <m:d>
                        <m:dPr>
                          <m:ctrlPr>
                            <a:rPr lang="en-CA" sz="1100" i="1">
                              <a:solidFill>
                                <a:schemeClr val="tx1"/>
                              </a:solidFill>
                              <a:latin typeface="Cambria Math" panose="02040503050406030204" pitchFamily="18" charset="0"/>
                              <a:ea typeface="Cambria Math" panose="02040503050406030204" pitchFamily="18" charset="0"/>
                            </a:rPr>
                          </m:ctrlPr>
                        </m:dPr>
                        <m:e>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rPr>
                                <m:t>𝐻</m:t>
                              </m:r>
                            </m:sub>
                          </m:sSub>
                          <m:r>
                            <a:rPr lang="en-CA" sz="1100" i="1">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ea typeface="Cambria Math" panose="02040503050406030204" pitchFamily="18" charset="0"/>
                                </a:rPr>
                                <m:t>𝐶</m:t>
                              </m:r>
                            </m:sub>
                          </m:sSub>
                        </m:e>
                      </m:d>
                    </m:oMath>
                  </m:oMathPara>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58" name="Rectangle 57">
                <a:extLst>
                  <a:ext uri="{FF2B5EF4-FFF2-40B4-BE49-F238E27FC236}">
                    <a16:creationId xmlns:a16="http://schemas.microsoft.com/office/drawing/2014/main" id="{0DC55CA9-966D-43DF-BB78-385A12881ACA}"/>
                  </a:ext>
                </a:extLst>
              </p:cNvPr>
              <p:cNvSpPr>
                <a:spLocks noRot="1" noChangeAspect="1" noMove="1" noResize="1" noEditPoints="1" noAdjustHandles="1" noChangeArrowheads="1" noChangeShapeType="1" noTextEdit="1"/>
              </p:cNvSpPr>
              <p:nvPr/>
            </p:nvSpPr>
            <p:spPr>
              <a:xfrm>
                <a:off x="548804" y="737331"/>
                <a:ext cx="5486617" cy="936104"/>
              </a:xfrm>
              <a:prstGeom prst="rect">
                <a:avLst/>
              </a:prstGeom>
              <a:blipFill>
                <a:blip r:embed="rId2"/>
                <a:stretch>
                  <a:fillRect t="-649" b="-719481"/>
                </a:stretch>
              </a:blipFill>
              <a:ln>
                <a:noFill/>
              </a:ln>
            </p:spPr>
            <p:txBody>
              <a:bodyPr/>
              <a:lstStyle/>
              <a:p>
                <a:r>
                  <a:rPr lang="en-CA">
                    <a:noFill/>
                  </a:rPr>
                  <a:t> </a:t>
                </a:r>
              </a:p>
            </p:txBody>
          </p:sp>
        </mc:Fallback>
      </mc:AlternateContent>
      <p:sp>
        <p:nvSpPr>
          <p:cNvPr id="81" name="Rectangle 80">
            <a:extLst>
              <a:ext uri="{FF2B5EF4-FFF2-40B4-BE49-F238E27FC236}">
                <a16:creationId xmlns:a16="http://schemas.microsoft.com/office/drawing/2014/main" id="{E16D81A8-330A-4910-9AC5-BB31A95B4D67}"/>
              </a:ext>
            </a:extLst>
          </p:cNvPr>
          <p:cNvSpPr/>
          <p:nvPr/>
        </p:nvSpPr>
        <p:spPr>
          <a:xfrm rot="5400000">
            <a:off x="2204988" y="2843932"/>
            <a:ext cx="2376264" cy="936104"/>
          </a:xfrm>
          <a:prstGeom prst="rect">
            <a:avLst/>
          </a:prstGeom>
          <a:pattFill prst="pct25">
            <a:fgClr>
              <a:schemeClr val="accent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a:extLst>
              <a:ext uri="{FF2B5EF4-FFF2-40B4-BE49-F238E27FC236}">
                <a16:creationId xmlns:a16="http://schemas.microsoft.com/office/drawing/2014/main" id="{96367F43-EA8C-43D9-8081-A5D23E09CAEE}"/>
              </a:ext>
            </a:extLst>
          </p:cNvPr>
          <p:cNvSpPr>
            <a:spLocks noGrp="1"/>
          </p:cNvSpPr>
          <p:nvPr>
            <p:ph type="sldNum" sz="quarter" idx="12"/>
          </p:nvPr>
        </p:nvSpPr>
        <p:spPr/>
        <p:txBody>
          <a:bodyPr/>
          <a:lstStyle/>
          <a:p>
            <a:fld id="{2812F1FA-390A-41C6-A5B6-DA577902550D}" type="slidenum">
              <a:rPr lang="en-CA" smtClean="0"/>
              <a:pPr/>
              <a:t>11</a:t>
            </a:fld>
            <a:endParaRPr lang="en-CA" dirty="0"/>
          </a:p>
        </p:txBody>
      </p:sp>
      <p:cxnSp>
        <p:nvCxnSpPr>
          <p:cNvPr id="15" name="Straight Arrow Connector 14">
            <a:extLst>
              <a:ext uri="{FF2B5EF4-FFF2-40B4-BE49-F238E27FC236}">
                <a16:creationId xmlns:a16="http://schemas.microsoft.com/office/drawing/2014/main" id="{F6A16838-7BDE-4381-A9F9-22888EE45DDE}"/>
              </a:ext>
            </a:extLst>
          </p:cNvPr>
          <p:cNvCxnSpPr>
            <a:cxnSpLocks/>
          </p:cNvCxnSpPr>
          <p:nvPr/>
        </p:nvCxnSpPr>
        <p:spPr>
          <a:xfrm>
            <a:off x="1124868" y="3203972"/>
            <a:ext cx="0" cy="0"/>
          </a:xfrm>
          <a:prstGeom prst="straightConnector1">
            <a:avLst/>
          </a:prstGeom>
          <a:ln>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ADBA0E65-2FDB-49C8-ADA4-96B9C151E75B}"/>
              </a:ext>
            </a:extLst>
          </p:cNvPr>
          <p:cNvGrpSpPr/>
          <p:nvPr/>
        </p:nvGrpSpPr>
        <p:grpSpPr>
          <a:xfrm>
            <a:off x="260772" y="107628"/>
            <a:ext cx="5965856" cy="516486"/>
            <a:chOff x="260772" y="107628"/>
            <a:chExt cx="5965856" cy="516486"/>
          </a:xfrm>
        </p:grpSpPr>
        <p:sp>
          <p:nvSpPr>
            <p:cNvPr id="56" name="Rectangle 55">
              <a:extLst>
                <a:ext uri="{FF2B5EF4-FFF2-40B4-BE49-F238E27FC236}">
                  <a16:creationId xmlns:a16="http://schemas.microsoft.com/office/drawing/2014/main" id="{06F7F502-9EBF-4367-A864-C44EB34F236A}"/>
                </a:ext>
              </a:extLst>
            </p:cNvPr>
            <p:cNvSpPr/>
            <p:nvPr/>
          </p:nvSpPr>
          <p:spPr>
            <a:xfrm>
              <a:off x="548804" y="107628"/>
              <a:ext cx="5677824" cy="51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rPr>
                <a:t>Steady 1D Heat Transmission through a Series of Planar Layers</a:t>
              </a:r>
            </a:p>
          </p:txBody>
        </p:sp>
        <p:sp>
          <p:nvSpPr>
            <p:cNvPr id="57" name="Oval 56">
              <a:extLst>
                <a:ext uri="{FF2B5EF4-FFF2-40B4-BE49-F238E27FC236}">
                  <a16:creationId xmlns:a16="http://schemas.microsoft.com/office/drawing/2014/main" id="{83562CC9-6552-461E-AFAD-A5C695976A7E}"/>
                </a:ext>
              </a:extLst>
            </p:cNvPr>
            <p:cNvSpPr/>
            <p:nvPr/>
          </p:nvSpPr>
          <p:spPr>
            <a:xfrm>
              <a:off x="260772" y="107628"/>
              <a:ext cx="288032" cy="28803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400" b="1" dirty="0">
                  <a:solidFill>
                    <a:schemeClr val="tx1"/>
                  </a:solidFill>
                  <a:latin typeface="Cambria" panose="02040503050406030204" pitchFamily="18" charset="0"/>
                  <a:ea typeface="Cambria" panose="02040503050406030204" pitchFamily="18" charset="0"/>
                  <a:cs typeface="Sabon Next LT" panose="020B0502040204020203" pitchFamily="2" charset="0"/>
                </a:rPr>
                <a:t>3.</a:t>
              </a:r>
            </a:p>
          </p:txBody>
        </p:sp>
      </p:grpSp>
      <p:sp>
        <p:nvSpPr>
          <p:cNvPr id="59" name="Freeform: Shape 58">
            <a:extLst>
              <a:ext uri="{FF2B5EF4-FFF2-40B4-BE49-F238E27FC236}">
                <a16:creationId xmlns:a16="http://schemas.microsoft.com/office/drawing/2014/main" id="{6B5B8BCB-A324-4F85-BB50-83043489D4B3}"/>
              </a:ext>
            </a:extLst>
          </p:cNvPr>
          <p:cNvSpPr/>
          <p:nvPr/>
        </p:nvSpPr>
        <p:spPr>
          <a:xfrm>
            <a:off x="1124868" y="2123852"/>
            <a:ext cx="72008" cy="2376264"/>
          </a:xfrm>
          <a:custGeom>
            <a:avLst/>
            <a:gdLst>
              <a:gd name="connsiteX0" fmla="*/ 229522 w 305722"/>
              <a:gd name="connsiteY0" fmla="*/ 0 h 3291840"/>
              <a:gd name="connsiteX1" fmla="*/ 922 w 305722"/>
              <a:gd name="connsiteY1" fmla="*/ 1645920 h 3291840"/>
              <a:gd name="connsiteX2" fmla="*/ 305722 w 305722"/>
              <a:gd name="connsiteY2" fmla="*/ 3291840 h 3291840"/>
            </a:gdLst>
            <a:ahLst/>
            <a:cxnLst>
              <a:cxn ang="0">
                <a:pos x="connsiteX0" y="connsiteY0"/>
              </a:cxn>
              <a:cxn ang="0">
                <a:pos x="connsiteX1" y="connsiteY1"/>
              </a:cxn>
              <a:cxn ang="0">
                <a:pos x="connsiteX2" y="connsiteY2"/>
              </a:cxn>
            </a:cxnLst>
            <a:rect l="l" t="t" r="r" b="b"/>
            <a:pathLst>
              <a:path w="305722" h="3291840">
                <a:moveTo>
                  <a:pt x="229522" y="0"/>
                </a:moveTo>
                <a:cubicBezTo>
                  <a:pt x="108872" y="548640"/>
                  <a:pt x="-11778" y="1097280"/>
                  <a:pt x="922" y="1645920"/>
                </a:cubicBezTo>
                <a:cubicBezTo>
                  <a:pt x="13622" y="2194560"/>
                  <a:pt x="159672" y="2743200"/>
                  <a:pt x="305722" y="3291840"/>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a:extLst>
              <a:ext uri="{FF2B5EF4-FFF2-40B4-BE49-F238E27FC236}">
                <a16:creationId xmlns:a16="http://schemas.microsoft.com/office/drawing/2014/main" id="{E6A50FD3-C646-4C65-A96E-7221761338D8}"/>
              </a:ext>
            </a:extLst>
          </p:cNvPr>
          <p:cNvSpPr/>
          <p:nvPr/>
        </p:nvSpPr>
        <p:spPr>
          <a:xfrm rot="5400000">
            <a:off x="1412900" y="2987948"/>
            <a:ext cx="2376264" cy="6480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6" name="Straight Connector 65">
            <a:extLst>
              <a:ext uri="{FF2B5EF4-FFF2-40B4-BE49-F238E27FC236}">
                <a16:creationId xmlns:a16="http://schemas.microsoft.com/office/drawing/2014/main" id="{75D36F2D-59DF-40E4-AD17-92EDB4F2FA7A}"/>
              </a:ext>
            </a:extLst>
          </p:cNvPr>
          <p:cNvCxnSpPr>
            <a:cxnSpLocks/>
          </p:cNvCxnSpPr>
          <p:nvPr/>
        </p:nvCxnSpPr>
        <p:spPr>
          <a:xfrm>
            <a:off x="2276996" y="2123852"/>
            <a:ext cx="0" cy="23762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5A59D366-C20C-4DE6-B843-AE45B5EDEBAA}"/>
              </a:ext>
            </a:extLst>
          </p:cNvPr>
          <p:cNvSpPr/>
          <p:nvPr/>
        </p:nvSpPr>
        <p:spPr>
          <a:xfrm>
            <a:off x="1340892" y="2195860"/>
            <a:ext cx="732893" cy="415498"/>
          </a:xfrm>
          <a:prstGeom prst="rect">
            <a:avLst/>
          </a:prstGeom>
        </p:spPr>
        <p:txBody>
          <a:bodyPr wrap="none">
            <a:spAutoFit/>
          </a:bodyPr>
          <a:lstStyle/>
          <a:p>
            <a:pPr algn="ctr"/>
            <a:r>
              <a:rPr lang="en-CA" sz="1050" dirty="0">
                <a:latin typeface="Cambria" panose="02040503050406030204" pitchFamily="18" charset="0"/>
                <a:ea typeface="Cambria" panose="02040503050406030204" pitchFamily="18" charset="0"/>
              </a:rPr>
              <a:t>air</a:t>
            </a:r>
          </a:p>
          <a:p>
            <a:pPr algn="ctr"/>
            <a:r>
              <a:rPr lang="en-CA" sz="1050" dirty="0">
                <a:latin typeface="Cambria" panose="02040503050406030204" pitchFamily="18" charset="0"/>
                <a:ea typeface="Cambria" panose="02040503050406030204" pitchFamily="18" charset="0"/>
              </a:rPr>
              <a:t>(indoors)</a:t>
            </a:r>
          </a:p>
        </p:txBody>
      </p:sp>
      <p:sp>
        <p:nvSpPr>
          <p:cNvPr id="78" name="Freeform: Shape 77">
            <a:extLst>
              <a:ext uri="{FF2B5EF4-FFF2-40B4-BE49-F238E27FC236}">
                <a16:creationId xmlns:a16="http://schemas.microsoft.com/office/drawing/2014/main" id="{AC6AF72F-D4C3-4E49-87EC-B9E7A9FB65DC}"/>
              </a:ext>
            </a:extLst>
          </p:cNvPr>
          <p:cNvSpPr/>
          <p:nvPr/>
        </p:nvSpPr>
        <p:spPr>
          <a:xfrm rot="10800000">
            <a:off x="4941292" y="2123852"/>
            <a:ext cx="72008" cy="2376264"/>
          </a:xfrm>
          <a:custGeom>
            <a:avLst/>
            <a:gdLst>
              <a:gd name="connsiteX0" fmla="*/ 229522 w 305722"/>
              <a:gd name="connsiteY0" fmla="*/ 0 h 3291840"/>
              <a:gd name="connsiteX1" fmla="*/ 922 w 305722"/>
              <a:gd name="connsiteY1" fmla="*/ 1645920 h 3291840"/>
              <a:gd name="connsiteX2" fmla="*/ 305722 w 305722"/>
              <a:gd name="connsiteY2" fmla="*/ 3291840 h 3291840"/>
            </a:gdLst>
            <a:ahLst/>
            <a:cxnLst>
              <a:cxn ang="0">
                <a:pos x="connsiteX0" y="connsiteY0"/>
              </a:cxn>
              <a:cxn ang="0">
                <a:pos x="connsiteX1" y="connsiteY1"/>
              </a:cxn>
              <a:cxn ang="0">
                <a:pos x="connsiteX2" y="connsiteY2"/>
              </a:cxn>
            </a:cxnLst>
            <a:rect l="l" t="t" r="r" b="b"/>
            <a:pathLst>
              <a:path w="305722" h="3291840">
                <a:moveTo>
                  <a:pt x="229522" y="0"/>
                </a:moveTo>
                <a:cubicBezTo>
                  <a:pt x="108872" y="548640"/>
                  <a:pt x="-11778" y="1097280"/>
                  <a:pt x="922" y="1645920"/>
                </a:cubicBezTo>
                <a:cubicBezTo>
                  <a:pt x="13622" y="2194560"/>
                  <a:pt x="159672" y="2743200"/>
                  <a:pt x="305722" y="3291840"/>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0" name="Straight Connector 79">
            <a:extLst>
              <a:ext uri="{FF2B5EF4-FFF2-40B4-BE49-F238E27FC236}">
                <a16:creationId xmlns:a16="http://schemas.microsoft.com/office/drawing/2014/main" id="{3037D2B6-89D4-46BA-9C27-7E78206C6C1B}"/>
              </a:ext>
            </a:extLst>
          </p:cNvPr>
          <p:cNvCxnSpPr>
            <a:cxnSpLocks/>
          </p:cNvCxnSpPr>
          <p:nvPr/>
        </p:nvCxnSpPr>
        <p:spPr>
          <a:xfrm>
            <a:off x="2925068" y="2123852"/>
            <a:ext cx="0" cy="23762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FCC74AA-783D-4CC1-84D3-322C19A1B6D6}"/>
              </a:ext>
            </a:extLst>
          </p:cNvPr>
          <p:cNvCxnSpPr>
            <a:cxnSpLocks/>
          </p:cNvCxnSpPr>
          <p:nvPr/>
        </p:nvCxnSpPr>
        <p:spPr>
          <a:xfrm>
            <a:off x="3861172" y="2123852"/>
            <a:ext cx="0" cy="23762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AB6133D2-8A5A-4040-84C3-5303FC4BCB77}"/>
              </a:ext>
            </a:extLst>
          </p:cNvPr>
          <p:cNvCxnSpPr>
            <a:cxnSpLocks/>
          </p:cNvCxnSpPr>
          <p:nvPr/>
        </p:nvCxnSpPr>
        <p:spPr>
          <a:xfrm>
            <a:off x="2276996" y="3203972"/>
            <a:ext cx="0" cy="0"/>
          </a:xfrm>
          <a:prstGeom prst="straightConnector1">
            <a:avLst/>
          </a:prstGeom>
          <a:ln>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CDD39A8B-835D-46B0-A95A-BFA4D52D1370}"/>
              </a:ext>
            </a:extLst>
          </p:cNvPr>
          <p:cNvCxnSpPr>
            <a:cxnSpLocks/>
          </p:cNvCxnSpPr>
          <p:nvPr/>
        </p:nvCxnSpPr>
        <p:spPr>
          <a:xfrm>
            <a:off x="2925068" y="3203972"/>
            <a:ext cx="0" cy="0"/>
          </a:xfrm>
          <a:prstGeom prst="straightConnector1">
            <a:avLst/>
          </a:prstGeom>
          <a:ln>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12EAE9A-37B2-4FBF-8851-1346D44B11BD}"/>
              </a:ext>
            </a:extLst>
          </p:cNvPr>
          <p:cNvCxnSpPr>
            <a:cxnSpLocks/>
          </p:cNvCxnSpPr>
          <p:nvPr/>
        </p:nvCxnSpPr>
        <p:spPr>
          <a:xfrm>
            <a:off x="3871116" y="3203972"/>
            <a:ext cx="0" cy="0"/>
          </a:xfrm>
          <a:prstGeom prst="straightConnector1">
            <a:avLst/>
          </a:prstGeom>
          <a:ln>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B4A003A-9D36-4B3F-BDFD-73EE3F4F8E9D}"/>
              </a:ext>
            </a:extLst>
          </p:cNvPr>
          <p:cNvCxnSpPr>
            <a:cxnSpLocks/>
          </p:cNvCxnSpPr>
          <p:nvPr/>
        </p:nvCxnSpPr>
        <p:spPr>
          <a:xfrm>
            <a:off x="5013300" y="3203972"/>
            <a:ext cx="0" cy="0"/>
          </a:xfrm>
          <a:prstGeom prst="straightConnector1">
            <a:avLst/>
          </a:prstGeom>
          <a:ln>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3241ABA-F6FB-41D2-BDAF-41E5DEE2E02E}"/>
              </a:ext>
            </a:extLst>
          </p:cNvPr>
          <p:cNvCxnSpPr>
            <a:cxnSpLocks/>
          </p:cNvCxnSpPr>
          <p:nvPr/>
        </p:nvCxnSpPr>
        <p:spPr>
          <a:xfrm>
            <a:off x="1196876" y="3203972"/>
            <a:ext cx="3672408"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D70BF425-D9E2-456D-BFC4-CEB601FED301}"/>
                  </a:ext>
                </a:extLst>
              </p:cNvPr>
              <p:cNvSpPr/>
              <p:nvPr/>
            </p:nvSpPr>
            <p:spPr>
              <a:xfrm>
                <a:off x="4221212" y="2915940"/>
                <a:ext cx="317010"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CA" sz="1100" i="1">
                              <a:latin typeface="Cambria Math" panose="02040503050406030204" pitchFamily="18" charset="0"/>
                            </a:rPr>
                          </m:ctrlPr>
                        </m:accPr>
                        <m:e>
                          <m:r>
                            <a:rPr lang="en-CA" sz="1100" i="1">
                              <a:latin typeface="Cambria Math" panose="02040503050406030204" pitchFamily="18" charset="0"/>
                            </a:rPr>
                            <m:t>𝑄</m:t>
                          </m:r>
                        </m:e>
                      </m:acc>
                    </m:oMath>
                  </m:oMathPara>
                </a14:m>
                <a:endParaRPr lang="en-CA" sz="1100" dirty="0"/>
              </a:p>
            </p:txBody>
          </p:sp>
        </mc:Choice>
        <mc:Fallback xmlns="">
          <p:sp>
            <p:nvSpPr>
              <p:cNvPr id="89" name="Rectangle 88">
                <a:extLst>
                  <a:ext uri="{FF2B5EF4-FFF2-40B4-BE49-F238E27FC236}">
                    <a16:creationId xmlns:a16="http://schemas.microsoft.com/office/drawing/2014/main" id="{D70BF425-D9E2-456D-BFC4-CEB601FED301}"/>
                  </a:ext>
                </a:extLst>
              </p:cNvPr>
              <p:cNvSpPr>
                <a:spLocks noRot="1" noChangeAspect="1" noMove="1" noResize="1" noEditPoints="1" noAdjustHandles="1" noChangeArrowheads="1" noChangeShapeType="1" noTextEdit="1"/>
              </p:cNvSpPr>
              <p:nvPr/>
            </p:nvSpPr>
            <p:spPr>
              <a:xfrm>
                <a:off x="4221212" y="2915940"/>
                <a:ext cx="317010" cy="268022"/>
              </a:xfrm>
              <a:prstGeom prst="rect">
                <a:avLst/>
              </a:prstGeom>
              <a:blipFill>
                <a:blip r:embed="rId3"/>
                <a:stretch>
                  <a:fillRect b="-227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D64F9F8F-EF71-49B4-B083-9DDC997D6CC4}"/>
                  </a:ext>
                </a:extLst>
              </p:cNvPr>
              <p:cNvSpPr/>
              <p:nvPr/>
            </p:nvSpPr>
            <p:spPr>
              <a:xfrm>
                <a:off x="764828" y="3059956"/>
                <a:ext cx="370486"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𝑇</m:t>
                          </m:r>
                        </m:e>
                        <m:sub>
                          <m:r>
                            <a:rPr lang="en-CA" sz="1100" b="0" i="1" smtClean="0">
                              <a:latin typeface="Cambria Math" panose="02040503050406030204" pitchFamily="18" charset="0"/>
                            </a:rPr>
                            <m:t>𝐻</m:t>
                          </m:r>
                        </m:sub>
                      </m:sSub>
                    </m:oMath>
                  </m:oMathPara>
                </a14:m>
                <a:endParaRPr lang="en-CA" sz="1100" dirty="0"/>
              </a:p>
            </p:txBody>
          </p:sp>
        </mc:Choice>
        <mc:Fallback xmlns="">
          <p:sp>
            <p:nvSpPr>
              <p:cNvPr id="90" name="Rectangle 89">
                <a:extLst>
                  <a:ext uri="{FF2B5EF4-FFF2-40B4-BE49-F238E27FC236}">
                    <a16:creationId xmlns:a16="http://schemas.microsoft.com/office/drawing/2014/main" id="{D64F9F8F-EF71-49B4-B083-9DDC997D6CC4}"/>
                  </a:ext>
                </a:extLst>
              </p:cNvPr>
              <p:cNvSpPr>
                <a:spLocks noRot="1" noChangeAspect="1" noMove="1" noResize="1" noEditPoints="1" noAdjustHandles="1" noChangeArrowheads="1" noChangeShapeType="1" noTextEdit="1"/>
              </p:cNvSpPr>
              <p:nvPr/>
            </p:nvSpPr>
            <p:spPr>
              <a:xfrm>
                <a:off x="764828" y="3059956"/>
                <a:ext cx="370486" cy="261610"/>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785F1A11-F594-4769-8AFD-EA0FCE6BFD9C}"/>
                  </a:ext>
                </a:extLst>
              </p:cNvPr>
              <p:cNvSpPr/>
              <p:nvPr/>
            </p:nvSpPr>
            <p:spPr>
              <a:xfrm>
                <a:off x="5085308" y="3059956"/>
                <a:ext cx="349648"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𝑇</m:t>
                          </m:r>
                        </m:e>
                        <m:sub>
                          <m:r>
                            <a:rPr lang="en-CA" sz="1100" b="0" i="1" smtClean="0">
                              <a:latin typeface="Cambria Math" panose="02040503050406030204" pitchFamily="18" charset="0"/>
                            </a:rPr>
                            <m:t>𝐿</m:t>
                          </m:r>
                        </m:sub>
                      </m:sSub>
                    </m:oMath>
                  </m:oMathPara>
                </a14:m>
                <a:endParaRPr lang="en-CA" sz="1100" dirty="0"/>
              </a:p>
            </p:txBody>
          </p:sp>
        </mc:Choice>
        <mc:Fallback xmlns="">
          <p:sp>
            <p:nvSpPr>
              <p:cNvPr id="91" name="Rectangle 90">
                <a:extLst>
                  <a:ext uri="{FF2B5EF4-FFF2-40B4-BE49-F238E27FC236}">
                    <a16:creationId xmlns:a16="http://schemas.microsoft.com/office/drawing/2014/main" id="{785F1A11-F594-4769-8AFD-EA0FCE6BFD9C}"/>
                  </a:ext>
                </a:extLst>
              </p:cNvPr>
              <p:cNvSpPr>
                <a:spLocks noRot="1" noChangeAspect="1" noMove="1" noResize="1" noEditPoints="1" noAdjustHandles="1" noChangeArrowheads="1" noChangeShapeType="1" noTextEdit="1"/>
              </p:cNvSpPr>
              <p:nvPr/>
            </p:nvSpPr>
            <p:spPr>
              <a:xfrm>
                <a:off x="5085308" y="3059956"/>
                <a:ext cx="349648" cy="261610"/>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D0425CE3-E11E-407C-9528-4B90FE6A70EE}"/>
                  </a:ext>
                </a:extLst>
              </p:cNvPr>
              <p:cNvSpPr/>
              <p:nvPr/>
            </p:nvSpPr>
            <p:spPr>
              <a:xfrm>
                <a:off x="1988964" y="3203972"/>
                <a:ext cx="346826"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𝑇</m:t>
                          </m:r>
                        </m:e>
                        <m:sub>
                          <m:r>
                            <a:rPr lang="en-CA" sz="1100" b="0" i="1" smtClean="0">
                              <a:latin typeface="Cambria Math" panose="02040503050406030204" pitchFamily="18" charset="0"/>
                            </a:rPr>
                            <m:t>1</m:t>
                          </m:r>
                        </m:sub>
                      </m:sSub>
                    </m:oMath>
                  </m:oMathPara>
                </a14:m>
                <a:endParaRPr lang="en-CA" sz="1100" dirty="0"/>
              </a:p>
            </p:txBody>
          </p:sp>
        </mc:Choice>
        <mc:Fallback xmlns="">
          <p:sp>
            <p:nvSpPr>
              <p:cNvPr id="92" name="Rectangle 91">
                <a:extLst>
                  <a:ext uri="{FF2B5EF4-FFF2-40B4-BE49-F238E27FC236}">
                    <a16:creationId xmlns:a16="http://schemas.microsoft.com/office/drawing/2014/main" id="{D0425CE3-E11E-407C-9528-4B90FE6A70EE}"/>
                  </a:ext>
                </a:extLst>
              </p:cNvPr>
              <p:cNvSpPr>
                <a:spLocks noRot="1" noChangeAspect="1" noMove="1" noResize="1" noEditPoints="1" noAdjustHandles="1" noChangeArrowheads="1" noChangeShapeType="1" noTextEdit="1"/>
              </p:cNvSpPr>
              <p:nvPr/>
            </p:nvSpPr>
            <p:spPr>
              <a:xfrm>
                <a:off x="1988964" y="3203972"/>
                <a:ext cx="346826" cy="261610"/>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E6978014-B0FF-45C4-8CF3-186529A863C6}"/>
                  </a:ext>
                </a:extLst>
              </p:cNvPr>
              <p:cNvSpPr/>
              <p:nvPr/>
            </p:nvSpPr>
            <p:spPr>
              <a:xfrm>
                <a:off x="3799108" y="3203972"/>
                <a:ext cx="350096"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𝑇</m:t>
                          </m:r>
                        </m:e>
                        <m:sub>
                          <m:r>
                            <a:rPr lang="en-CA" sz="1100" b="0" i="1" smtClean="0">
                              <a:latin typeface="Cambria Math" panose="02040503050406030204" pitchFamily="18" charset="0"/>
                            </a:rPr>
                            <m:t>3</m:t>
                          </m:r>
                        </m:sub>
                      </m:sSub>
                    </m:oMath>
                  </m:oMathPara>
                </a14:m>
                <a:endParaRPr lang="en-CA" sz="1100" dirty="0"/>
              </a:p>
            </p:txBody>
          </p:sp>
        </mc:Choice>
        <mc:Fallback xmlns="">
          <p:sp>
            <p:nvSpPr>
              <p:cNvPr id="94" name="Rectangle 93">
                <a:extLst>
                  <a:ext uri="{FF2B5EF4-FFF2-40B4-BE49-F238E27FC236}">
                    <a16:creationId xmlns:a16="http://schemas.microsoft.com/office/drawing/2014/main" id="{E6978014-B0FF-45C4-8CF3-186529A863C6}"/>
                  </a:ext>
                </a:extLst>
              </p:cNvPr>
              <p:cNvSpPr>
                <a:spLocks noRot="1" noChangeAspect="1" noMove="1" noResize="1" noEditPoints="1" noAdjustHandles="1" noChangeArrowheads="1" noChangeShapeType="1" noTextEdit="1"/>
              </p:cNvSpPr>
              <p:nvPr/>
            </p:nvSpPr>
            <p:spPr>
              <a:xfrm>
                <a:off x="3799108" y="3203972"/>
                <a:ext cx="350096" cy="261610"/>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F32615B7-3DE3-406D-99E4-CC2E97CE881E}"/>
                  </a:ext>
                </a:extLst>
              </p:cNvPr>
              <p:cNvSpPr/>
              <p:nvPr/>
            </p:nvSpPr>
            <p:spPr>
              <a:xfrm>
                <a:off x="2853060" y="3203972"/>
                <a:ext cx="350096"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𝑇</m:t>
                          </m:r>
                        </m:e>
                        <m:sub>
                          <m:r>
                            <a:rPr lang="en-CA" sz="1100" b="0" i="1" smtClean="0">
                              <a:latin typeface="Cambria Math" panose="02040503050406030204" pitchFamily="18" charset="0"/>
                            </a:rPr>
                            <m:t>2</m:t>
                          </m:r>
                        </m:sub>
                      </m:sSub>
                    </m:oMath>
                  </m:oMathPara>
                </a14:m>
                <a:endParaRPr lang="en-CA" sz="1100" dirty="0"/>
              </a:p>
            </p:txBody>
          </p:sp>
        </mc:Choice>
        <mc:Fallback xmlns="">
          <p:sp>
            <p:nvSpPr>
              <p:cNvPr id="95" name="Rectangle 94">
                <a:extLst>
                  <a:ext uri="{FF2B5EF4-FFF2-40B4-BE49-F238E27FC236}">
                    <a16:creationId xmlns:a16="http://schemas.microsoft.com/office/drawing/2014/main" id="{F32615B7-3DE3-406D-99E4-CC2E97CE881E}"/>
                  </a:ext>
                </a:extLst>
              </p:cNvPr>
              <p:cNvSpPr>
                <a:spLocks noRot="1" noChangeAspect="1" noMove="1" noResize="1" noEditPoints="1" noAdjustHandles="1" noChangeArrowheads="1" noChangeShapeType="1" noTextEdit="1"/>
              </p:cNvSpPr>
              <p:nvPr/>
            </p:nvSpPr>
            <p:spPr>
              <a:xfrm>
                <a:off x="2853060" y="3203972"/>
                <a:ext cx="350096" cy="261610"/>
              </a:xfrm>
              <a:prstGeom prst="rect">
                <a:avLst/>
              </a:prstGeom>
              <a:blipFill>
                <a:blip r:embed="rId8"/>
                <a:stretch>
                  <a:fillRect/>
                </a:stretch>
              </a:blipFill>
            </p:spPr>
            <p:txBody>
              <a:bodyPr/>
              <a:lstStyle/>
              <a:p>
                <a:r>
                  <a:rPr lang="en-CA">
                    <a:noFill/>
                  </a:rPr>
                  <a:t> </a:t>
                </a:r>
              </a:p>
            </p:txBody>
          </p:sp>
        </mc:Fallback>
      </mc:AlternateContent>
      <p:sp>
        <p:nvSpPr>
          <p:cNvPr id="96" name="Rectangle 95">
            <a:extLst>
              <a:ext uri="{FF2B5EF4-FFF2-40B4-BE49-F238E27FC236}">
                <a16:creationId xmlns:a16="http://schemas.microsoft.com/office/drawing/2014/main" id="{DC20FAF9-2AAC-4E69-B9B9-FEA66A684A2F}"/>
              </a:ext>
            </a:extLst>
          </p:cNvPr>
          <p:cNvSpPr/>
          <p:nvPr/>
        </p:nvSpPr>
        <p:spPr>
          <a:xfrm>
            <a:off x="4032790" y="2195860"/>
            <a:ext cx="811441" cy="415498"/>
          </a:xfrm>
          <a:prstGeom prst="rect">
            <a:avLst/>
          </a:prstGeom>
        </p:spPr>
        <p:txBody>
          <a:bodyPr wrap="none">
            <a:spAutoFit/>
          </a:bodyPr>
          <a:lstStyle/>
          <a:p>
            <a:pPr algn="ctr"/>
            <a:r>
              <a:rPr lang="en-CA" sz="1050" dirty="0">
                <a:latin typeface="Cambria" panose="02040503050406030204" pitchFamily="18" charset="0"/>
                <a:ea typeface="Cambria" panose="02040503050406030204" pitchFamily="18" charset="0"/>
              </a:rPr>
              <a:t>air</a:t>
            </a:r>
          </a:p>
          <a:p>
            <a:pPr algn="ctr"/>
            <a:r>
              <a:rPr lang="en-CA" sz="1050" dirty="0">
                <a:latin typeface="Cambria" panose="02040503050406030204" pitchFamily="18" charset="0"/>
                <a:ea typeface="Cambria" panose="02040503050406030204" pitchFamily="18" charset="0"/>
              </a:rPr>
              <a:t>(outdoors)</a:t>
            </a:r>
          </a:p>
        </p:txBody>
      </p:sp>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5BD11B3C-8170-43C7-AD63-CDE4727449A0}"/>
                  </a:ext>
                </a:extLst>
              </p:cNvPr>
              <p:cNvSpPr/>
              <p:nvPr/>
            </p:nvSpPr>
            <p:spPr>
              <a:xfrm>
                <a:off x="1628924" y="4781293"/>
                <a:ext cx="317010"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1100" b="0" i="1" smtClean="0">
                          <a:latin typeface="Cambria Math" panose="02040503050406030204" pitchFamily="18" charset="0"/>
                        </a:rPr>
                        <m:t>𝐴</m:t>
                      </m:r>
                    </m:oMath>
                  </m:oMathPara>
                </a14:m>
                <a:endParaRPr lang="en-CA" sz="1100" dirty="0"/>
              </a:p>
            </p:txBody>
          </p:sp>
        </mc:Choice>
        <mc:Fallback xmlns="">
          <p:sp>
            <p:nvSpPr>
              <p:cNvPr id="97" name="Rectangle 96">
                <a:extLst>
                  <a:ext uri="{FF2B5EF4-FFF2-40B4-BE49-F238E27FC236}">
                    <a16:creationId xmlns:a16="http://schemas.microsoft.com/office/drawing/2014/main" id="{5BD11B3C-8170-43C7-AD63-CDE4727449A0}"/>
                  </a:ext>
                </a:extLst>
              </p:cNvPr>
              <p:cNvSpPr>
                <a:spLocks noRot="1" noChangeAspect="1" noMove="1" noResize="1" noEditPoints="1" noAdjustHandles="1" noChangeArrowheads="1" noChangeShapeType="1" noTextEdit="1"/>
              </p:cNvSpPr>
              <p:nvPr/>
            </p:nvSpPr>
            <p:spPr>
              <a:xfrm>
                <a:off x="1628924" y="4781293"/>
                <a:ext cx="317010" cy="268022"/>
              </a:xfrm>
              <a:prstGeom prst="rect">
                <a:avLst/>
              </a:prstGeom>
              <a:blipFill>
                <a:blip r:embed="rId9"/>
                <a:stretch>
                  <a:fillRect/>
                </a:stretch>
              </a:blipFill>
            </p:spPr>
            <p:txBody>
              <a:bodyPr/>
              <a:lstStyle/>
              <a:p>
                <a:r>
                  <a:rPr lang="en-CA">
                    <a:noFill/>
                  </a:rPr>
                  <a:t> </a:t>
                </a:r>
              </a:p>
            </p:txBody>
          </p:sp>
        </mc:Fallback>
      </mc:AlternateContent>
      <p:sp>
        <p:nvSpPr>
          <p:cNvPr id="98" name="Rectangle 97">
            <a:extLst>
              <a:ext uri="{FF2B5EF4-FFF2-40B4-BE49-F238E27FC236}">
                <a16:creationId xmlns:a16="http://schemas.microsoft.com/office/drawing/2014/main" id="{5769CFE4-0FB3-4524-8B8C-361894B7B546}"/>
              </a:ext>
            </a:extLst>
          </p:cNvPr>
          <p:cNvSpPr/>
          <p:nvPr/>
        </p:nvSpPr>
        <p:spPr>
          <a:xfrm>
            <a:off x="2204988" y="2195860"/>
            <a:ext cx="792088" cy="415498"/>
          </a:xfrm>
          <a:prstGeom prst="rect">
            <a:avLst/>
          </a:prstGeom>
        </p:spPr>
        <p:txBody>
          <a:bodyPr wrap="square">
            <a:spAutoFit/>
          </a:bodyPr>
          <a:lstStyle/>
          <a:p>
            <a:pPr algn="ctr"/>
            <a:r>
              <a:rPr lang="en-CA" sz="1050" dirty="0">
                <a:latin typeface="Cambria" panose="02040503050406030204" pitchFamily="18" charset="0"/>
                <a:ea typeface="Cambria" panose="02040503050406030204" pitchFamily="18" charset="0"/>
              </a:rPr>
              <a:t>material</a:t>
            </a:r>
          </a:p>
          <a:p>
            <a:pPr algn="ctr"/>
            <a:r>
              <a:rPr lang="en-CA" sz="1050" dirty="0">
                <a:latin typeface="Cambria" panose="02040503050406030204" pitchFamily="18" charset="0"/>
                <a:ea typeface="Cambria" panose="02040503050406030204" pitchFamily="18" charset="0"/>
              </a:rPr>
              <a:t>1</a:t>
            </a:r>
          </a:p>
        </p:txBody>
      </p:sp>
      <p:sp>
        <p:nvSpPr>
          <p:cNvPr id="100" name="Rectangle 99">
            <a:extLst>
              <a:ext uri="{FF2B5EF4-FFF2-40B4-BE49-F238E27FC236}">
                <a16:creationId xmlns:a16="http://schemas.microsoft.com/office/drawing/2014/main" id="{7D4F64F8-0001-4484-A818-3E04F3243E61}"/>
              </a:ext>
            </a:extLst>
          </p:cNvPr>
          <p:cNvSpPr/>
          <p:nvPr/>
        </p:nvSpPr>
        <p:spPr>
          <a:xfrm>
            <a:off x="2925068" y="2195860"/>
            <a:ext cx="936104" cy="415498"/>
          </a:xfrm>
          <a:prstGeom prst="rect">
            <a:avLst/>
          </a:prstGeom>
        </p:spPr>
        <p:txBody>
          <a:bodyPr wrap="square">
            <a:spAutoFit/>
          </a:bodyPr>
          <a:lstStyle/>
          <a:p>
            <a:pPr algn="ctr"/>
            <a:r>
              <a:rPr lang="en-CA" sz="1050" dirty="0">
                <a:latin typeface="Cambria" panose="02040503050406030204" pitchFamily="18" charset="0"/>
                <a:ea typeface="Cambria" panose="02040503050406030204" pitchFamily="18" charset="0"/>
              </a:rPr>
              <a:t>material</a:t>
            </a:r>
          </a:p>
          <a:p>
            <a:pPr algn="ctr"/>
            <a:r>
              <a:rPr lang="en-CA" sz="1050" dirty="0">
                <a:latin typeface="Cambria" panose="02040503050406030204" pitchFamily="18" charset="0"/>
                <a:ea typeface="Cambria" panose="02040503050406030204" pitchFamily="18" charset="0"/>
              </a:rPr>
              <a:t>2</a:t>
            </a:r>
          </a:p>
        </p:txBody>
      </p:sp>
      <p:sp>
        <p:nvSpPr>
          <p:cNvPr id="101" name="Freeform: Shape 100">
            <a:extLst>
              <a:ext uri="{FF2B5EF4-FFF2-40B4-BE49-F238E27FC236}">
                <a16:creationId xmlns:a16="http://schemas.microsoft.com/office/drawing/2014/main" id="{142D4389-39A2-4E4D-8BB6-E4BABC8A9817}"/>
              </a:ext>
            </a:extLst>
          </p:cNvPr>
          <p:cNvSpPr/>
          <p:nvPr/>
        </p:nvSpPr>
        <p:spPr>
          <a:xfrm>
            <a:off x="1844948" y="4212084"/>
            <a:ext cx="376950" cy="432048"/>
          </a:xfrm>
          <a:custGeom>
            <a:avLst/>
            <a:gdLst>
              <a:gd name="connsiteX0" fmla="*/ 0 w 592974"/>
              <a:gd name="connsiteY0" fmla="*/ 376844 h 376844"/>
              <a:gd name="connsiteX1" fmla="*/ 205047 w 592974"/>
              <a:gd name="connsiteY1" fmla="*/ 110836 h 376844"/>
              <a:gd name="connsiteX2" fmla="*/ 177338 w 592974"/>
              <a:gd name="connsiteY2" fmla="*/ 249382 h 376844"/>
              <a:gd name="connsiteX3" fmla="*/ 592974 w 592974"/>
              <a:gd name="connsiteY3" fmla="*/ 0 h 376844"/>
            </a:gdLst>
            <a:ahLst/>
            <a:cxnLst>
              <a:cxn ang="0">
                <a:pos x="connsiteX0" y="connsiteY0"/>
              </a:cxn>
              <a:cxn ang="0">
                <a:pos x="connsiteX1" y="connsiteY1"/>
              </a:cxn>
              <a:cxn ang="0">
                <a:pos x="connsiteX2" y="connsiteY2"/>
              </a:cxn>
              <a:cxn ang="0">
                <a:pos x="connsiteX3" y="connsiteY3"/>
              </a:cxn>
            </a:cxnLst>
            <a:rect l="l" t="t" r="r" b="b"/>
            <a:pathLst>
              <a:path w="592974" h="376844">
                <a:moveTo>
                  <a:pt x="0" y="376844"/>
                </a:moveTo>
                <a:cubicBezTo>
                  <a:pt x="87745" y="254462"/>
                  <a:pt x="175491" y="132080"/>
                  <a:pt x="205047" y="110836"/>
                </a:cubicBezTo>
                <a:cubicBezTo>
                  <a:pt x="234603" y="89592"/>
                  <a:pt x="112683" y="267855"/>
                  <a:pt x="177338" y="249382"/>
                </a:cubicBezTo>
                <a:cubicBezTo>
                  <a:pt x="241993" y="230909"/>
                  <a:pt x="417483" y="115454"/>
                  <a:pt x="592974"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03" name="Rectangle 102">
                <a:extLst>
                  <a:ext uri="{FF2B5EF4-FFF2-40B4-BE49-F238E27FC236}">
                    <a16:creationId xmlns:a16="http://schemas.microsoft.com/office/drawing/2014/main" id="{B80E9AD9-61E7-4AFA-86D8-70F2C26AAFC2}"/>
                  </a:ext>
                </a:extLst>
              </p:cNvPr>
              <p:cNvSpPr/>
              <p:nvPr/>
            </p:nvSpPr>
            <p:spPr>
              <a:xfrm>
                <a:off x="2421012" y="4637277"/>
                <a:ext cx="357149"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latin typeface="Cambria Math" panose="02040503050406030204" pitchFamily="18" charset="0"/>
                            </a:rPr>
                          </m:ctrlPr>
                        </m:sSubPr>
                        <m:e>
                          <m:r>
                            <a:rPr lang="en-CA" sz="1100" b="0" i="1" smtClean="0">
                              <a:latin typeface="Cambria Math" panose="02040503050406030204" pitchFamily="18" charset="0"/>
                            </a:rPr>
                            <m:t>𝐿</m:t>
                          </m:r>
                        </m:e>
                        <m:sub>
                          <m:r>
                            <a:rPr lang="en-CA" sz="1100" b="0" i="1" smtClean="0">
                              <a:latin typeface="Cambria Math" panose="02040503050406030204" pitchFamily="18" charset="0"/>
                            </a:rPr>
                            <m:t>1</m:t>
                          </m:r>
                        </m:sub>
                      </m:sSub>
                    </m:oMath>
                  </m:oMathPara>
                </a14:m>
                <a:endParaRPr lang="en-CA" sz="1100" dirty="0"/>
              </a:p>
              <a:p>
                <a:pPr/>
                <a14:m>
                  <m:oMathPara xmlns:m="http://schemas.openxmlformats.org/officeDocument/2006/math">
                    <m:oMathParaPr>
                      <m:jc m:val="centerGroup"/>
                    </m:oMathParaPr>
                    <m:oMath xmlns:m="http://schemas.openxmlformats.org/officeDocument/2006/math">
                      <m:sSub>
                        <m:sSubPr>
                          <m:ctrlPr>
                            <a:rPr lang="en-CA" sz="1100" i="1">
                              <a:latin typeface="Cambria Math" panose="02040503050406030204" pitchFamily="18" charset="0"/>
                            </a:rPr>
                          </m:ctrlPr>
                        </m:sSubPr>
                        <m:e>
                          <m:r>
                            <a:rPr lang="en-CA" sz="1100" b="0" i="1" smtClean="0">
                              <a:latin typeface="Cambria Math" panose="02040503050406030204" pitchFamily="18" charset="0"/>
                            </a:rPr>
                            <m:t>𝑘</m:t>
                          </m:r>
                        </m:e>
                        <m:sub>
                          <m:r>
                            <a:rPr lang="en-CA" sz="1100" i="1">
                              <a:latin typeface="Cambria Math" panose="02040503050406030204" pitchFamily="18" charset="0"/>
                            </a:rPr>
                            <m:t>1</m:t>
                          </m:r>
                        </m:sub>
                      </m:sSub>
                    </m:oMath>
                  </m:oMathPara>
                </a14:m>
                <a:endParaRPr lang="en-CA" sz="1100" dirty="0"/>
              </a:p>
            </p:txBody>
          </p:sp>
        </mc:Choice>
        <mc:Fallback xmlns="">
          <p:sp>
            <p:nvSpPr>
              <p:cNvPr id="103" name="Rectangle 102">
                <a:extLst>
                  <a:ext uri="{FF2B5EF4-FFF2-40B4-BE49-F238E27FC236}">
                    <a16:creationId xmlns:a16="http://schemas.microsoft.com/office/drawing/2014/main" id="{B80E9AD9-61E7-4AFA-86D8-70F2C26AAFC2}"/>
                  </a:ext>
                </a:extLst>
              </p:cNvPr>
              <p:cNvSpPr>
                <a:spLocks noRot="1" noChangeAspect="1" noMove="1" noResize="1" noEditPoints="1" noAdjustHandles="1" noChangeArrowheads="1" noChangeShapeType="1" noTextEdit="1"/>
              </p:cNvSpPr>
              <p:nvPr/>
            </p:nvSpPr>
            <p:spPr>
              <a:xfrm>
                <a:off x="2421012" y="4637277"/>
                <a:ext cx="357149" cy="430887"/>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7DAB1B4C-7434-4258-BA90-FD010DE6C6DA}"/>
                  </a:ext>
                </a:extLst>
              </p:cNvPr>
              <p:cNvSpPr/>
              <p:nvPr/>
            </p:nvSpPr>
            <p:spPr>
              <a:xfrm>
                <a:off x="3215991" y="4637277"/>
                <a:ext cx="357149"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latin typeface="Cambria Math" panose="02040503050406030204" pitchFamily="18" charset="0"/>
                            </a:rPr>
                          </m:ctrlPr>
                        </m:sSubPr>
                        <m:e>
                          <m:r>
                            <a:rPr lang="en-CA" sz="1100" b="0" i="1" smtClean="0">
                              <a:latin typeface="Cambria Math" panose="02040503050406030204" pitchFamily="18" charset="0"/>
                            </a:rPr>
                            <m:t>𝐿</m:t>
                          </m:r>
                        </m:e>
                        <m:sub>
                          <m:r>
                            <a:rPr lang="en-CA" sz="1100" b="0" i="1" smtClean="0">
                              <a:latin typeface="Cambria Math" panose="02040503050406030204" pitchFamily="18" charset="0"/>
                            </a:rPr>
                            <m:t>2</m:t>
                          </m:r>
                        </m:sub>
                      </m:sSub>
                    </m:oMath>
                  </m:oMathPara>
                </a14:m>
                <a:endParaRPr lang="en-CA" sz="1100" dirty="0"/>
              </a:p>
              <a:p>
                <a:pPr/>
                <a14:m>
                  <m:oMathPara xmlns:m="http://schemas.openxmlformats.org/officeDocument/2006/math">
                    <m:oMathParaPr>
                      <m:jc m:val="centerGroup"/>
                    </m:oMathParaPr>
                    <m:oMath xmlns:m="http://schemas.openxmlformats.org/officeDocument/2006/math">
                      <m:sSub>
                        <m:sSubPr>
                          <m:ctrlPr>
                            <a:rPr lang="en-CA" sz="1100" i="1">
                              <a:latin typeface="Cambria Math" panose="02040503050406030204" pitchFamily="18" charset="0"/>
                            </a:rPr>
                          </m:ctrlPr>
                        </m:sSubPr>
                        <m:e>
                          <m:r>
                            <a:rPr lang="en-CA" sz="1100" b="0" i="1" smtClean="0">
                              <a:latin typeface="Cambria Math" panose="02040503050406030204" pitchFamily="18" charset="0"/>
                            </a:rPr>
                            <m:t>𝑘</m:t>
                          </m:r>
                        </m:e>
                        <m:sub>
                          <m:r>
                            <a:rPr lang="en-CA" sz="1100" b="0" i="1" smtClean="0">
                              <a:latin typeface="Cambria Math" panose="02040503050406030204" pitchFamily="18" charset="0"/>
                            </a:rPr>
                            <m:t>2</m:t>
                          </m:r>
                        </m:sub>
                      </m:sSub>
                    </m:oMath>
                  </m:oMathPara>
                </a14:m>
                <a:endParaRPr lang="en-CA" sz="1100" dirty="0"/>
              </a:p>
            </p:txBody>
          </p:sp>
        </mc:Choice>
        <mc:Fallback xmlns="">
          <p:sp>
            <p:nvSpPr>
              <p:cNvPr id="104" name="Rectangle 103">
                <a:extLst>
                  <a:ext uri="{FF2B5EF4-FFF2-40B4-BE49-F238E27FC236}">
                    <a16:creationId xmlns:a16="http://schemas.microsoft.com/office/drawing/2014/main" id="{7DAB1B4C-7434-4258-BA90-FD010DE6C6DA}"/>
                  </a:ext>
                </a:extLst>
              </p:cNvPr>
              <p:cNvSpPr>
                <a:spLocks noRot="1" noChangeAspect="1" noMove="1" noResize="1" noEditPoints="1" noAdjustHandles="1" noChangeArrowheads="1" noChangeShapeType="1" noTextEdit="1"/>
              </p:cNvSpPr>
              <p:nvPr/>
            </p:nvSpPr>
            <p:spPr>
              <a:xfrm>
                <a:off x="3215991" y="4637277"/>
                <a:ext cx="357149" cy="430887"/>
              </a:xfrm>
              <a:prstGeom prst="rect">
                <a:avLst/>
              </a:prstGeom>
              <a:blipFill>
                <a:blip r:embed="rId11"/>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6" name="Rectangle 105">
                <a:extLst>
                  <a:ext uri="{FF2B5EF4-FFF2-40B4-BE49-F238E27FC236}">
                    <a16:creationId xmlns:a16="http://schemas.microsoft.com/office/drawing/2014/main" id="{F6508E4A-7B59-43E1-BAED-60D3AAF39EA8}"/>
                  </a:ext>
                </a:extLst>
              </p:cNvPr>
              <p:cNvSpPr/>
              <p:nvPr/>
            </p:nvSpPr>
            <p:spPr>
              <a:xfrm>
                <a:off x="1484908" y="3275980"/>
                <a:ext cx="341504"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h</m:t>
                          </m:r>
                        </m:e>
                        <m:sub>
                          <m:r>
                            <a:rPr lang="en-CA" sz="1100" b="0" i="1" smtClean="0">
                              <a:latin typeface="Cambria Math" panose="02040503050406030204" pitchFamily="18" charset="0"/>
                            </a:rPr>
                            <m:t>𝑖</m:t>
                          </m:r>
                        </m:sub>
                      </m:sSub>
                    </m:oMath>
                  </m:oMathPara>
                </a14:m>
                <a:endParaRPr lang="en-CA" sz="1100" dirty="0"/>
              </a:p>
            </p:txBody>
          </p:sp>
        </mc:Choice>
        <mc:Fallback xmlns="">
          <p:sp>
            <p:nvSpPr>
              <p:cNvPr id="106" name="Rectangle 105">
                <a:extLst>
                  <a:ext uri="{FF2B5EF4-FFF2-40B4-BE49-F238E27FC236}">
                    <a16:creationId xmlns:a16="http://schemas.microsoft.com/office/drawing/2014/main" id="{F6508E4A-7B59-43E1-BAED-60D3AAF39EA8}"/>
                  </a:ext>
                </a:extLst>
              </p:cNvPr>
              <p:cNvSpPr>
                <a:spLocks noRot="1" noChangeAspect="1" noMove="1" noResize="1" noEditPoints="1" noAdjustHandles="1" noChangeArrowheads="1" noChangeShapeType="1" noTextEdit="1"/>
              </p:cNvSpPr>
              <p:nvPr/>
            </p:nvSpPr>
            <p:spPr>
              <a:xfrm>
                <a:off x="1484908" y="3275980"/>
                <a:ext cx="341504" cy="261610"/>
              </a:xfrm>
              <a:prstGeom prst="rect">
                <a:avLst/>
              </a:prstGeom>
              <a:blipFill>
                <a:blip r:embed="rId1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C1ABB656-61FE-4ADF-9007-A83CE912BFD7}"/>
                  </a:ext>
                </a:extLst>
              </p:cNvPr>
              <p:cNvSpPr/>
              <p:nvPr/>
            </p:nvSpPr>
            <p:spPr>
              <a:xfrm>
                <a:off x="4221212" y="3275980"/>
                <a:ext cx="364266"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h</m:t>
                          </m:r>
                        </m:e>
                        <m:sub>
                          <m:r>
                            <a:rPr lang="en-CA" sz="1100" b="0" i="1" smtClean="0">
                              <a:latin typeface="Cambria Math" panose="02040503050406030204" pitchFamily="18" charset="0"/>
                            </a:rPr>
                            <m:t>𝑜</m:t>
                          </m:r>
                        </m:sub>
                      </m:sSub>
                    </m:oMath>
                  </m:oMathPara>
                </a14:m>
                <a:endParaRPr lang="en-CA" sz="1100" dirty="0"/>
              </a:p>
            </p:txBody>
          </p:sp>
        </mc:Choice>
        <mc:Fallback xmlns="">
          <p:sp>
            <p:nvSpPr>
              <p:cNvPr id="107" name="Rectangle 106">
                <a:extLst>
                  <a:ext uri="{FF2B5EF4-FFF2-40B4-BE49-F238E27FC236}">
                    <a16:creationId xmlns:a16="http://schemas.microsoft.com/office/drawing/2014/main" id="{C1ABB656-61FE-4ADF-9007-A83CE912BFD7}"/>
                  </a:ext>
                </a:extLst>
              </p:cNvPr>
              <p:cNvSpPr>
                <a:spLocks noRot="1" noChangeAspect="1" noMove="1" noResize="1" noEditPoints="1" noAdjustHandles="1" noChangeArrowheads="1" noChangeShapeType="1" noTextEdit="1"/>
              </p:cNvSpPr>
              <p:nvPr/>
            </p:nvSpPr>
            <p:spPr>
              <a:xfrm>
                <a:off x="4221212" y="3275980"/>
                <a:ext cx="364266" cy="261610"/>
              </a:xfrm>
              <a:prstGeom prst="rect">
                <a:avLst/>
              </a:prstGeom>
              <a:blipFill>
                <a:blip r:embed="rId13"/>
                <a:stretch>
                  <a:fillRect/>
                </a:stretch>
              </a:blipFill>
            </p:spPr>
            <p:txBody>
              <a:bodyPr/>
              <a:lstStyle/>
              <a:p>
                <a:r>
                  <a:rPr lang="en-CA">
                    <a:noFill/>
                  </a:rPr>
                  <a:t> </a:t>
                </a:r>
              </a:p>
            </p:txBody>
          </p:sp>
        </mc:Fallback>
      </mc:AlternateContent>
      <p:grpSp>
        <p:nvGrpSpPr>
          <p:cNvPr id="3" name="Group 2">
            <a:extLst>
              <a:ext uri="{FF2B5EF4-FFF2-40B4-BE49-F238E27FC236}">
                <a16:creationId xmlns:a16="http://schemas.microsoft.com/office/drawing/2014/main" id="{1702318B-0F19-4291-B498-02DC26FD28B4}"/>
              </a:ext>
            </a:extLst>
          </p:cNvPr>
          <p:cNvGrpSpPr/>
          <p:nvPr/>
        </p:nvGrpSpPr>
        <p:grpSpPr>
          <a:xfrm>
            <a:off x="476796" y="5501373"/>
            <a:ext cx="5184576" cy="942959"/>
            <a:chOff x="476796" y="5501373"/>
            <a:chExt cx="5184576" cy="942959"/>
          </a:xfrm>
        </p:grpSpPr>
        <p:cxnSp>
          <p:nvCxnSpPr>
            <p:cNvPr id="7" name="Straight Arrow Connector 6">
              <a:extLst>
                <a:ext uri="{FF2B5EF4-FFF2-40B4-BE49-F238E27FC236}">
                  <a16:creationId xmlns:a16="http://schemas.microsoft.com/office/drawing/2014/main" id="{B59AF842-E4A5-476C-9450-7594BF35ED6F}"/>
                </a:ext>
              </a:extLst>
            </p:cNvPr>
            <p:cNvCxnSpPr>
              <a:cxnSpLocks/>
            </p:cNvCxnSpPr>
            <p:nvPr/>
          </p:nvCxnSpPr>
          <p:spPr>
            <a:xfrm>
              <a:off x="476796" y="5789405"/>
              <a:ext cx="504056"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89" name="Group 188">
              <a:extLst>
                <a:ext uri="{FF2B5EF4-FFF2-40B4-BE49-F238E27FC236}">
                  <a16:creationId xmlns:a16="http://schemas.microsoft.com/office/drawing/2014/main" id="{DCD9A49A-F32A-480F-B028-D556C241E01E}"/>
                </a:ext>
              </a:extLst>
            </p:cNvPr>
            <p:cNvGrpSpPr/>
            <p:nvPr/>
          </p:nvGrpSpPr>
          <p:grpSpPr>
            <a:xfrm>
              <a:off x="908844" y="5671811"/>
              <a:ext cx="4310088" cy="477634"/>
              <a:chOff x="908844" y="4860156"/>
              <a:chExt cx="4310088" cy="477634"/>
            </a:xfrm>
          </p:grpSpPr>
          <p:grpSp>
            <p:nvGrpSpPr>
              <p:cNvPr id="129" name="Group 128">
                <a:extLst>
                  <a:ext uri="{FF2B5EF4-FFF2-40B4-BE49-F238E27FC236}">
                    <a16:creationId xmlns:a16="http://schemas.microsoft.com/office/drawing/2014/main" id="{0C97B52A-EE2F-42EC-AD5B-1917AB8626D3}"/>
                  </a:ext>
                </a:extLst>
              </p:cNvPr>
              <p:cNvGrpSpPr/>
              <p:nvPr/>
            </p:nvGrpSpPr>
            <p:grpSpPr>
              <a:xfrm>
                <a:off x="2349004" y="4860156"/>
                <a:ext cx="504056" cy="288032"/>
                <a:chOff x="4533160" y="7596336"/>
                <a:chExt cx="1264577" cy="288032"/>
              </a:xfrm>
            </p:grpSpPr>
            <p:cxnSp>
              <p:nvCxnSpPr>
                <p:cNvPr id="130" name="Straight Arrow Connector 129">
                  <a:extLst>
                    <a:ext uri="{FF2B5EF4-FFF2-40B4-BE49-F238E27FC236}">
                      <a16:creationId xmlns:a16="http://schemas.microsoft.com/office/drawing/2014/main" id="{B09562EC-77A1-4EC1-B148-07465CF5FFC8}"/>
                    </a:ext>
                  </a:extLst>
                </p:cNvPr>
                <p:cNvCxnSpPr>
                  <a:cxnSpLocks/>
                </p:cNvCxnSpPr>
                <p:nvPr/>
              </p:nvCxnSpPr>
              <p:spPr>
                <a:xfrm>
                  <a:off x="4533160" y="7740353"/>
                  <a:ext cx="301651"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1FF0C1C-36D2-475E-9CEB-7D082D8ECFB9}"/>
                    </a:ext>
                  </a:extLst>
                </p:cNvPr>
                <p:cNvCxnSpPr>
                  <a:cxnSpLocks/>
                </p:cNvCxnSpPr>
                <p:nvPr/>
              </p:nvCxnSpPr>
              <p:spPr>
                <a:xfrm flipV="1">
                  <a:off x="4834811" y="7596336"/>
                  <a:ext cx="72008" cy="14401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BCF7381-2DCA-41A5-8669-86EB8E81E169}"/>
                    </a:ext>
                  </a:extLst>
                </p:cNvPr>
                <p:cNvCxnSpPr>
                  <a:cxnSpLocks/>
                </p:cNvCxnSpPr>
                <p:nvPr/>
              </p:nvCxnSpPr>
              <p:spPr>
                <a:xfrm flipV="1">
                  <a:off x="4978827"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CB3E702-FD18-4924-98E5-2884463694CD}"/>
                    </a:ext>
                  </a:extLst>
                </p:cNvPr>
                <p:cNvCxnSpPr>
                  <a:cxnSpLocks/>
                </p:cNvCxnSpPr>
                <p:nvPr/>
              </p:nvCxnSpPr>
              <p:spPr>
                <a:xfrm>
                  <a:off x="5050835"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09F3BDC-5FB5-48C4-B6A3-604D0F77DB48}"/>
                    </a:ext>
                  </a:extLst>
                </p:cNvPr>
                <p:cNvCxnSpPr>
                  <a:cxnSpLocks/>
                </p:cNvCxnSpPr>
                <p:nvPr/>
              </p:nvCxnSpPr>
              <p:spPr>
                <a:xfrm>
                  <a:off x="4906819"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DA45A96-F1A0-410F-8793-6677BBEC635F}"/>
                    </a:ext>
                  </a:extLst>
                </p:cNvPr>
                <p:cNvCxnSpPr>
                  <a:cxnSpLocks/>
                </p:cNvCxnSpPr>
                <p:nvPr/>
              </p:nvCxnSpPr>
              <p:spPr>
                <a:xfrm flipV="1">
                  <a:off x="5122843"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B5C7154-5381-4721-8A56-F82BA0BC09E5}"/>
                    </a:ext>
                  </a:extLst>
                </p:cNvPr>
                <p:cNvCxnSpPr>
                  <a:cxnSpLocks/>
                </p:cNvCxnSpPr>
                <p:nvPr/>
              </p:nvCxnSpPr>
              <p:spPr>
                <a:xfrm>
                  <a:off x="5194851"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3417933-7974-487D-9122-69EC1F928397}"/>
                    </a:ext>
                  </a:extLst>
                </p:cNvPr>
                <p:cNvCxnSpPr>
                  <a:cxnSpLocks/>
                </p:cNvCxnSpPr>
                <p:nvPr/>
              </p:nvCxnSpPr>
              <p:spPr>
                <a:xfrm flipV="1">
                  <a:off x="5266859" y="7740352"/>
                  <a:ext cx="72008" cy="14401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ECB7BF0F-5FE1-4C0D-B3B9-57656DE20E89}"/>
                    </a:ext>
                  </a:extLst>
                </p:cNvPr>
                <p:cNvCxnSpPr>
                  <a:cxnSpLocks/>
                </p:cNvCxnSpPr>
                <p:nvPr/>
              </p:nvCxnSpPr>
              <p:spPr>
                <a:xfrm flipH="1">
                  <a:off x="5338872" y="7740353"/>
                  <a:ext cx="458865"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9" name="Straight Arrow Connector 138">
                <a:extLst>
                  <a:ext uri="{FF2B5EF4-FFF2-40B4-BE49-F238E27FC236}">
                    <a16:creationId xmlns:a16="http://schemas.microsoft.com/office/drawing/2014/main" id="{1A36F227-A808-4C6E-B48C-51E612323CF5}"/>
                  </a:ext>
                </a:extLst>
              </p:cNvPr>
              <p:cNvCxnSpPr>
                <a:cxnSpLocks/>
              </p:cNvCxnSpPr>
              <p:nvPr/>
            </p:nvCxnSpPr>
            <p:spPr>
              <a:xfrm flipH="1">
                <a:off x="2276996" y="5004172"/>
                <a:ext cx="144016" cy="0"/>
              </a:xfrm>
              <a:prstGeom prst="straightConnector1">
                <a:avLst/>
              </a:prstGeom>
              <a:ln>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3731D68A-438A-4A74-B794-30138FF658CA}"/>
                  </a:ext>
                </a:extLst>
              </p:cNvPr>
              <p:cNvCxnSpPr>
                <a:cxnSpLocks/>
              </p:cNvCxnSpPr>
              <p:nvPr/>
            </p:nvCxnSpPr>
            <p:spPr>
              <a:xfrm>
                <a:off x="2781052" y="5004172"/>
                <a:ext cx="144016" cy="0"/>
              </a:xfrm>
              <a:prstGeom prst="straightConnector1">
                <a:avLst/>
              </a:prstGeom>
              <a:ln>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1" name="Group 140">
                <a:extLst>
                  <a:ext uri="{FF2B5EF4-FFF2-40B4-BE49-F238E27FC236}">
                    <a16:creationId xmlns:a16="http://schemas.microsoft.com/office/drawing/2014/main" id="{E0D3A5B1-6EAB-40A2-9663-2E49BFE5B5A0}"/>
                  </a:ext>
                </a:extLst>
              </p:cNvPr>
              <p:cNvGrpSpPr/>
              <p:nvPr/>
            </p:nvGrpSpPr>
            <p:grpSpPr>
              <a:xfrm>
                <a:off x="3141092" y="4860156"/>
                <a:ext cx="504056" cy="288032"/>
                <a:chOff x="4533160" y="7596336"/>
                <a:chExt cx="1264577" cy="288032"/>
              </a:xfrm>
            </p:grpSpPr>
            <p:cxnSp>
              <p:nvCxnSpPr>
                <p:cNvPr id="142" name="Straight Arrow Connector 141">
                  <a:extLst>
                    <a:ext uri="{FF2B5EF4-FFF2-40B4-BE49-F238E27FC236}">
                      <a16:creationId xmlns:a16="http://schemas.microsoft.com/office/drawing/2014/main" id="{74E6308D-2188-4D81-8C58-DADBAAFEF01B}"/>
                    </a:ext>
                  </a:extLst>
                </p:cNvPr>
                <p:cNvCxnSpPr>
                  <a:cxnSpLocks/>
                </p:cNvCxnSpPr>
                <p:nvPr/>
              </p:nvCxnSpPr>
              <p:spPr>
                <a:xfrm>
                  <a:off x="4533160" y="7740353"/>
                  <a:ext cx="301651"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D7B389B-9946-4537-AA5C-B92657C600D8}"/>
                    </a:ext>
                  </a:extLst>
                </p:cNvPr>
                <p:cNvCxnSpPr>
                  <a:cxnSpLocks/>
                </p:cNvCxnSpPr>
                <p:nvPr/>
              </p:nvCxnSpPr>
              <p:spPr>
                <a:xfrm flipV="1">
                  <a:off x="4834811" y="7596336"/>
                  <a:ext cx="72008" cy="14401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F0EA551-1525-4B87-9522-BEBE4F0B76A0}"/>
                    </a:ext>
                  </a:extLst>
                </p:cNvPr>
                <p:cNvCxnSpPr>
                  <a:cxnSpLocks/>
                </p:cNvCxnSpPr>
                <p:nvPr/>
              </p:nvCxnSpPr>
              <p:spPr>
                <a:xfrm flipV="1">
                  <a:off x="4978827"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A74C112-15A1-45A2-A95F-23E10170F4F3}"/>
                    </a:ext>
                  </a:extLst>
                </p:cNvPr>
                <p:cNvCxnSpPr>
                  <a:cxnSpLocks/>
                </p:cNvCxnSpPr>
                <p:nvPr/>
              </p:nvCxnSpPr>
              <p:spPr>
                <a:xfrm>
                  <a:off x="5050835"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E177387-091C-48FF-9703-A3472DF199B1}"/>
                    </a:ext>
                  </a:extLst>
                </p:cNvPr>
                <p:cNvCxnSpPr>
                  <a:cxnSpLocks/>
                </p:cNvCxnSpPr>
                <p:nvPr/>
              </p:nvCxnSpPr>
              <p:spPr>
                <a:xfrm>
                  <a:off x="4906819"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1DC1F6A-A857-4884-B804-7B8F08948EE8}"/>
                    </a:ext>
                  </a:extLst>
                </p:cNvPr>
                <p:cNvCxnSpPr>
                  <a:cxnSpLocks/>
                </p:cNvCxnSpPr>
                <p:nvPr/>
              </p:nvCxnSpPr>
              <p:spPr>
                <a:xfrm flipV="1">
                  <a:off x="5122843"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6D3D253-75EC-40E8-9F9F-50BF5F4BBCC4}"/>
                    </a:ext>
                  </a:extLst>
                </p:cNvPr>
                <p:cNvCxnSpPr>
                  <a:cxnSpLocks/>
                </p:cNvCxnSpPr>
                <p:nvPr/>
              </p:nvCxnSpPr>
              <p:spPr>
                <a:xfrm>
                  <a:off x="5194851"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42603AB-A16B-4F4A-8D3B-5139D162F688}"/>
                    </a:ext>
                  </a:extLst>
                </p:cNvPr>
                <p:cNvCxnSpPr>
                  <a:cxnSpLocks/>
                </p:cNvCxnSpPr>
                <p:nvPr/>
              </p:nvCxnSpPr>
              <p:spPr>
                <a:xfrm flipV="1">
                  <a:off x="5266859" y="7740352"/>
                  <a:ext cx="72008" cy="14401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95A7CE37-1981-4C76-9D51-0D00036F817B}"/>
                    </a:ext>
                  </a:extLst>
                </p:cNvPr>
                <p:cNvCxnSpPr>
                  <a:cxnSpLocks/>
                </p:cNvCxnSpPr>
                <p:nvPr/>
              </p:nvCxnSpPr>
              <p:spPr>
                <a:xfrm flipH="1">
                  <a:off x="5338872" y="7740353"/>
                  <a:ext cx="458865"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51" name="Straight Arrow Connector 150">
                <a:extLst>
                  <a:ext uri="{FF2B5EF4-FFF2-40B4-BE49-F238E27FC236}">
                    <a16:creationId xmlns:a16="http://schemas.microsoft.com/office/drawing/2014/main" id="{F96413AD-8CC7-4E29-9841-B15287CC184C}"/>
                  </a:ext>
                </a:extLst>
              </p:cNvPr>
              <p:cNvCxnSpPr>
                <a:cxnSpLocks/>
              </p:cNvCxnSpPr>
              <p:nvPr/>
            </p:nvCxnSpPr>
            <p:spPr>
              <a:xfrm flipH="1">
                <a:off x="2925068" y="5004172"/>
                <a:ext cx="216024" cy="0"/>
              </a:xfrm>
              <a:prstGeom prst="straightConnector1">
                <a:avLst/>
              </a:prstGeom>
              <a:ln>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9DFBC506-7603-41EE-89A2-CED2EEA55A6C}"/>
                  </a:ext>
                </a:extLst>
              </p:cNvPr>
              <p:cNvCxnSpPr>
                <a:cxnSpLocks/>
              </p:cNvCxnSpPr>
              <p:nvPr/>
            </p:nvCxnSpPr>
            <p:spPr>
              <a:xfrm>
                <a:off x="3645148" y="5004172"/>
                <a:ext cx="216024" cy="0"/>
              </a:xfrm>
              <a:prstGeom prst="straightConnector1">
                <a:avLst/>
              </a:prstGeom>
              <a:ln>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5" name="Group 154">
                <a:extLst>
                  <a:ext uri="{FF2B5EF4-FFF2-40B4-BE49-F238E27FC236}">
                    <a16:creationId xmlns:a16="http://schemas.microsoft.com/office/drawing/2014/main" id="{CAA57DF4-1427-4D04-B776-8B3245D06AD5}"/>
                  </a:ext>
                </a:extLst>
              </p:cNvPr>
              <p:cNvGrpSpPr/>
              <p:nvPr/>
            </p:nvGrpSpPr>
            <p:grpSpPr>
              <a:xfrm>
                <a:off x="4077196" y="4860156"/>
                <a:ext cx="504056" cy="288032"/>
                <a:chOff x="4533160" y="7596336"/>
                <a:chExt cx="1264577" cy="288032"/>
              </a:xfrm>
            </p:grpSpPr>
            <p:cxnSp>
              <p:nvCxnSpPr>
                <p:cNvPr id="156" name="Straight Arrow Connector 155">
                  <a:extLst>
                    <a:ext uri="{FF2B5EF4-FFF2-40B4-BE49-F238E27FC236}">
                      <a16:creationId xmlns:a16="http://schemas.microsoft.com/office/drawing/2014/main" id="{0C28A3AA-245F-4247-9AD4-A3D152A4A678}"/>
                    </a:ext>
                  </a:extLst>
                </p:cNvPr>
                <p:cNvCxnSpPr>
                  <a:cxnSpLocks/>
                </p:cNvCxnSpPr>
                <p:nvPr/>
              </p:nvCxnSpPr>
              <p:spPr>
                <a:xfrm>
                  <a:off x="4533160" y="7740353"/>
                  <a:ext cx="301651"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4A67E20-893B-474D-8CDB-1E2971EAAA84}"/>
                    </a:ext>
                  </a:extLst>
                </p:cNvPr>
                <p:cNvCxnSpPr>
                  <a:cxnSpLocks/>
                </p:cNvCxnSpPr>
                <p:nvPr/>
              </p:nvCxnSpPr>
              <p:spPr>
                <a:xfrm flipV="1">
                  <a:off x="4834811" y="7596336"/>
                  <a:ext cx="72008" cy="14401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A9F3419-ADF0-4E7B-8006-952C47FC8885}"/>
                    </a:ext>
                  </a:extLst>
                </p:cNvPr>
                <p:cNvCxnSpPr>
                  <a:cxnSpLocks/>
                </p:cNvCxnSpPr>
                <p:nvPr/>
              </p:nvCxnSpPr>
              <p:spPr>
                <a:xfrm flipV="1">
                  <a:off x="4978827"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DE925DF-03BD-4509-88C7-CD543084DF8E}"/>
                    </a:ext>
                  </a:extLst>
                </p:cNvPr>
                <p:cNvCxnSpPr>
                  <a:cxnSpLocks/>
                </p:cNvCxnSpPr>
                <p:nvPr/>
              </p:nvCxnSpPr>
              <p:spPr>
                <a:xfrm>
                  <a:off x="5050835"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66EC124-34B5-44C3-B043-30DC8ACF0060}"/>
                    </a:ext>
                  </a:extLst>
                </p:cNvPr>
                <p:cNvCxnSpPr>
                  <a:cxnSpLocks/>
                </p:cNvCxnSpPr>
                <p:nvPr/>
              </p:nvCxnSpPr>
              <p:spPr>
                <a:xfrm>
                  <a:off x="4906819"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19A1118-7FD6-4B5F-8740-B3D76159C435}"/>
                    </a:ext>
                  </a:extLst>
                </p:cNvPr>
                <p:cNvCxnSpPr>
                  <a:cxnSpLocks/>
                </p:cNvCxnSpPr>
                <p:nvPr/>
              </p:nvCxnSpPr>
              <p:spPr>
                <a:xfrm flipV="1">
                  <a:off x="5122843"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C4D84CA-3778-4A8A-B9EE-0F317BFBC3BB}"/>
                    </a:ext>
                  </a:extLst>
                </p:cNvPr>
                <p:cNvCxnSpPr>
                  <a:cxnSpLocks/>
                </p:cNvCxnSpPr>
                <p:nvPr/>
              </p:nvCxnSpPr>
              <p:spPr>
                <a:xfrm>
                  <a:off x="5194851"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DED49CC-BCF9-4A36-8BFF-8AACB7A4FEE2}"/>
                    </a:ext>
                  </a:extLst>
                </p:cNvPr>
                <p:cNvCxnSpPr>
                  <a:cxnSpLocks/>
                </p:cNvCxnSpPr>
                <p:nvPr/>
              </p:nvCxnSpPr>
              <p:spPr>
                <a:xfrm flipV="1">
                  <a:off x="5266859" y="7740352"/>
                  <a:ext cx="72008" cy="14401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93CF16FC-3A0D-4108-9487-F9D062CAAA1B}"/>
                    </a:ext>
                  </a:extLst>
                </p:cNvPr>
                <p:cNvCxnSpPr>
                  <a:cxnSpLocks/>
                </p:cNvCxnSpPr>
                <p:nvPr/>
              </p:nvCxnSpPr>
              <p:spPr>
                <a:xfrm flipH="1">
                  <a:off x="5338872" y="7740353"/>
                  <a:ext cx="458865"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5" name="Straight Arrow Connector 164">
                <a:extLst>
                  <a:ext uri="{FF2B5EF4-FFF2-40B4-BE49-F238E27FC236}">
                    <a16:creationId xmlns:a16="http://schemas.microsoft.com/office/drawing/2014/main" id="{773476D7-BD92-4659-850B-6D62AFAD4029}"/>
                  </a:ext>
                </a:extLst>
              </p:cNvPr>
              <p:cNvCxnSpPr>
                <a:cxnSpLocks/>
              </p:cNvCxnSpPr>
              <p:nvPr/>
            </p:nvCxnSpPr>
            <p:spPr>
              <a:xfrm flipH="1">
                <a:off x="3861172" y="5004172"/>
                <a:ext cx="216024" cy="0"/>
              </a:xfrm>
              <a:prstGeom prst="straightConnector1">
                <a:avLst/>
              </a:prstGeom>
              <a:ln>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522F0CC9-56AB-4EED-B088-3BEB0880C4F0}"/>
                  </a:ext>
                </a:extLst>
              </p:cNvPr>
              <p:cNvCxnSpPr>
                <a:cxnSpLocks/>
              </p:cNvCxnSpPr>
              <p:nvPr/>
            </p:nvCxnSpPr>
            <p:spPr>
              <a:xfrm>
                <a:off x="4581252" y="5004172"/>
                <a:ext cx="432048" cy="0"/>
              </a:xfrm>
              <a:prstGeom prst="straightConnector1">
                <a:avLst/>
              </a:prstGeom>
              <a:ln>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71" name="Group 170">
                <a:extLst>
                  <a:ext uri="{FF2B5EF4-FFF2-40B4-BE49-F238E27FC236}">
                    <a16:creationId xmlns:a16="http://schemas.microsoft.com/office/drawing/2014/main" id="{21711A70-DDC8-4FF9-9C1D-F7EA1C3653E6}"/>
                  </a:ext>
                </a:extLst>
              </p:cNvPr>
              <p:cNvGrpSpPr/>
              <p:nvPr/>
            </p:nvGrpSpPr>
            <p:grpSpPr>
              <a:xfrm>
                <a:off x="1484908" y="4860156"/>
                <a:ext cx="504056" cy="288032"/>
                <a:chOff x="4533160" y="7596336"/>
                <a:chExt cx="1264577" cy="288032"/>
              </a:xfrm>
            </p:grpSpPr>
            <p:cxnSp>
              <p:nvCxnSpPr>
                <p:cNvPr id="172" name="Straight Arrow Connector 171">
                  <a:extLst>
                    <a:ext uri="{FF2B5EF4-FFF2-40B4-BE49-F238E27FC236}">
                      <a16:creationId xmlns:a16="http://schemas.microsoft.com/office/drawing/2014/main" id="{C939C180-8B8B-4E19-A8EC-6E9022311425}"/>
                    </a:ext>
                  </a:extLst>
                </p:cNvPr>
                <p:cNvCxnSpPr>
                  <a:cxnSpLocks/>
                </p:cNvCxnSpPr>
                <p:nvPr/>
              </p:nvCxnSpPr>
              <p:spPr>
                <a:xfrm>
                  <a:off x="4533160" y="7740353"/>
                  <a:ext cx="301651"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86D6A189-1B25-4DEB-9C3C-CC226BB6DACA}"/>
                    </a:ext>
                  </a:extLst>
                </p:cNvPr>
                <p:cNvCxnSpPr>
                  <a:cxnSpLocks/>
                </p:cNvCxnSpPr>
                <p:nvPr/>
              </p:nvCxnSpPr>
              <p:spPr>
                <a:xfrm flipV="1">
                  <a:off x="4834811" y="7596336"/>
                  <a:ext cx="72008" cy="14401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60AF2FC-095F-4C31-82AF-371D18404F67}"/>
                    </a:ext>
                  </a:extLst>
                </p:cNvPr>
                <p:cNvCxnSpPr>
                  <a:cxnSpLocks/>
                </p:cNvCxnSpPr>
                <p:nvPr/>
              </p:nvCxnSpPr>
              <p:spPr>
                <a:xfrm flipV="1">
                  <a:off x="4978827"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F744B73-35F5-4592-8F4B-78CE650B45E7}"/>
                    </a:ext>
                  </a:extLst>
                </p:cNvPr>
                <p:cNvCxnSpPr>
                  <a:cxnSpLocks/>
                </p:cNvCxnSpPr>
                <p:nvPr/>
              </p:nvCxnSpPr>
              <p:spPr>
                <a:xfrm>
                  <a:off x="5050835"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4CCF193-C373-4127-81C1-E9AB20502A93}"/>
                    </a:ext>
                  </a:extLst>
                </p:cNvPr>
                <p:cNvCxnSpPr>
                  <a:cxnSpLocks/>
                </p:cNvCxnSpPr>
                <p:nvPr/>
              </p:nvCxnSpPr>
              <p:spPr>
                <a:xfrm>
                  <a:off x="4906819"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3AE7C91-0767-4751-9F81-C9CB70862477}"/>
                    </a:ext>
                  </a:extLst>
                </p:cNvPr>
                <p:cNvCxnSpPr>
                  <a:cxnSpLocks/>
                </p:cNvCxnSpPr>
                <p:nvPr/>
              </p:nvCxnSpPr>
              <p:spPr>
                <a:xfrm flipV="1">
                  <a:off x="5122843"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2BC8F29E-C283-4D23-8A31-F6AB90583F9E}"/>
                    </a:ext>
                  </a:extLst>
                </p:cNvPr>
                <p:cNvCxnSpPr>
                  <a:cxnSpLocks/>
                </p:cNvCxnSpPr>
                <p:nvPr/>
              </p:nvCxnSpPr>
              <p:spPr>
                <a:xfrm>
                  <a:off x="5194851"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BB46916-5302-40C7-889E-4BD7D0A32F49}"/>
                    </a:ext>
                  </a:extLst>
                </p:cNvPr>
                <p:cNvCxnSpPr>
                  <a:cxnSpLocks/>
                </p:cNvCxnSpPr>
                <p:nvPr/>
              </p:nvCxnSpPr>
              <p:spPr>
                <a:xfrm flipV="1">
                  <a:off x="5266859" y="7740352"/>
                  <a:ext cx="72008" cy="14401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7C61A657-15F5-4580-BFA0-B6C988277FA9}"/>
                    </a:ext>
                  </a:extLst>
                </p:cNvPr>
                <p:cNvCxnSpPr>
                  <a:cxnSpLocks/>
                </p:cNvCxnSpPr>
                <p:nvPr/>
              </p:nvCxnSpPr>
              <p:spPr>
                <a:xfrm flipH="1">
                  <a:off x="5338872" y="7740353"/>
                  <a:ext cx="458865"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81" name="Straight Arrow Connector 180">
                <a:extLst>
                  <a:ext uri="{FF2B5EF4-FFF2-40B4-BE49-F238E27FC236}">
                    <a16:creationId xmlns:a16="http://schemas.microsoft.com/office/drawing/2014/main" id="{769ECEC2-1F19-4E57-82D5-E80F237FD0E0}"/>
                  </a:ext>
                </a:extLst>
              </p:cNvPr>
              <p:cNvCxnSpPr>
                <a:cxnSpLocks/>
              </p:cNvCxnSpPr>
              <p:nvPr/>
            </p:nvCxnSpPr>
            <p:spPr>
              <a:xfrm flipH="1">
                <a:off x="1124868" y="5004172"/>
                <a:ext cx="360040" cy="0"/>
              </a:xfrm>
              <a:prstGeom prst="straightConnector1">
                <a:avLst/>
              </a:prstGeom>
              <a:ln>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E3DF35F0-0F21-48F9-A295-2CCABDAEE86D}"/>
                  </a:ext>
                </a:extLst>
              </p:cNvPr>
              <p:cNvCxnSpPr>
                <a:cxnSpLocks/>
              </p:cNvCxnSpPr>
              <p:nvPr/>
            </p:nvCxnSpPr>
            <p:spPr>
              <a:xfrm>
                <a:off x="1844948" y="5004172"/>
                <a:ext cx="432048" cy="0"/>
              </a:xfrm>
              <a:prstGeom prst="straightConnector1">
                <a:avLst/>
              </a:prstGeom>
              <a:ln>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4" name="Rectangle 183">
                    <a:extLst>
                      <a:ext uri="{FF2B5EF4-FFF2-40B4-BE49-F238E27FC236}">
                        <a16:creationId xmlns:a16="http://schemas.microsoft.com/office/drawing/2014/main" id="{7230DA85-41FF-4625-9090-DF4FA5AE4B56}"/>
                      </a:ext>
                    </a:extLst>
                  </p:cNvPr>
                  <p:cNvSpPr/>
                  <p:nvPr/>
                </p:nvSpPr>
                <p:spPr>
                  <a:xfrm>
                    <a:off x="908844" y="5076180"/>
                    <a:ext cx="442494" cy="2616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𝑇</m:t>
                              </m:r>
                            </m:e>
                            <m:sub>
                              <m:r>
                                <a:rPr lang="en-CA" sz="1100" b="0" i="1" smtClean="0">
                                  <a:latin typeface="Cambria Math" panose="02040503050406030204" pitchFamily="18" charset="0"/>
                                </a:rPr>
                                <m:t>𝐻</m:t>
                              </m:r>
                            </m:sub>
                          </m:sSub>
                        </m:oMath>
                      </m:oMathPara>
                    </a14:m>
                    <a:endParaRPr lang="en-CA" sz="1100" dirty="0"/>
                  </a:p>
                </p:txBody>
              </p:sp>
            </mc:Choice>
            <mc:Fallback xmlns="">
              <p:sp>
                <p:nvSpPr>
                  <p:cNvPr id="184" name="Rectangle 183">
                    <a:extLst>
                      <a:ext uri="{FF2B5EF4-FFF2-40B4-BE49-F238E27FC236}">
                        <a16:creationId xmlns:a16="http://schemas.microsoft.com/office/drawing/2014/main" id="{7230DA85-41FF-4625-9090-DF4FA5AE4B56}"/>
                      </a:ext>
                    </a:extLst>
                  </p:cNvPr>
                  <p:cNvSpPr>
                    <a:spLocks noRot="1" noChangeAspect="1" noMove="1" noResize="1" noEditPoints="1" noAdjustHandles="1" noChangeArrowheads="1" noChangeShapeType="1" noTextEdit="1"/>
                  </p:cNvSpPr>
                  <p:nvPr/>
                </p:nvSpPr>
                <p:spPr>
                  <a:xfrm>
                    <a:off x="908844" y="5076180"/>
                    <a:ext cx="442494" cy="261610"/>
                  </a:xfrm>
                  <a:prstGeom prst="rect">
                    <a:avLst/>
                  </a:prstGeom>
                  <a:blipFill>
                    <a:blip r:embed="rId2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5" name="Rectangle 184">
                    <a:extLst>
                      <a:ext uri="{FF2B5EF4-FFF2-40B4-BE49-F238E27FC236}">
                        <a16:creationId xmlns:a16="http://schemas.microsoft.com/office/drawing/2014/main" id="{9BCDCBD8-673A-4CFD-AC7C-0189BFB0C296}"/>
                      </a:ext>
                    </a:extLst>
                  </p:cNvPr>
                  <p:cNvSpPr/>
                  <p:nvPr/>
                </p:nvSpPr>
                <p:spPr>
                  <a:xfrm>
                    <a:off x="4869284" y="5076180"/>
                    <a:ext cx="349648" cy="2616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𝑇</m:t>
                              </m:r>
                            </m:e>
                            <m:sub>
                              <m:r>
                                <a:rPr lang="en-CA" sz="1100" b="0" i="1" smtClean="0">
                                  <a:latin typeface="Cambria Math" panose="02040503050406030204" pitchFamily="18" charset="0"/>
                                </a:rPr>
                                <m:t>𝐿</m:t>
                              </m:r>
                            </m:sub>
                          </m:sSub>
                        </m:oMath>
                      </m:oMathPara>
                    </a14:m>
                    <a:endParaRPr lang="en-CA" sz="1100" dirty="0"/>
                  </a:p>
                </p:txBody>
              </p:sp>
            </mc:Choice>
            <mc:Fallback xmlns="">
              <p:sp>
                <p:nvSpPr>
                  <p:cNvPr id="185" name="Rectangle 184">
                    <a:extLst>
                      <a:ext uri="{FF2B5EF4-FFF2-40B4-BE49-F238E27FC236}">
                        <a16:creationId xmlns:a16="http://schemas.microsoft.com/office/drawing/2014/main" id="{9BCDCBD8-673A-4CFD-AC7C-0189BFB0C296}"/>
                      </a:ext>
                    </a:extLst>
                  </p:cNvPr>
                  <p:cNvSpPr>
                    <a:spLocks noRot="1" noChangeAspect="1" noMove="1" noResize="1" noEditPoints="1" noAdjustHandles="1" noChangeArrowheads="1" noChangeShapeType="1" noTextEdit="1"/>
                  </p:cNvSpPr>
                  <p:nvPr/>
                </p:nvSpPr>
                <p:spPr>
                  <a:xfrm>
                    <a:off x="4869284" y="5076180"/>
                    <a:ext cx="349648" cy="261610"/>
                  </a:xfrm>
                  <a:prstGeom prst="rect">
                    <a:avLst/>
                  </a:prstGeom>
                  <a:blipFill>
                    <a:blip r:embed="rId3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6" name="Rectangle 185">
                    <a:extLst>
                      <a:ext uri="{FF2B5EF4-FFF2-40B4-BE49-F238E27FC236}">
                        <a16:creationId xmlns:a16="http://schemas.microsoft.com/office/drawing/2014/main" id="{56D42142-AA27-4A47-AA13-8223AE78C11E}"/>
                      </a:ext>
                    </a:extLst>
                  </p:cNvPr>
                  <p:cNvSpPr/>
                  <p:nvPr/>
                </p:nvSpPr>
                <p:spPr>
                  <a:xfrm>
                    <a:off x="2060972" y="5076180"/>
                    <a:ext cx="432048" cy="2616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𝑇</m:t>
                              </m:r>
                            </m:e>
                            <m:sub>
                              <m:r>
                                <a:rPr lang="en-CA" sz="1100" b="0" i="1" smtClean="0">
                                  <a:latin typeface="Cambria Math" panose="02040503050406030204" pitchFamily="18" charset="0"/>
                                </a:rPr>
                                <m:t>1</m:t>
                              </m:r>
                            </m:sub>
                          </m:sSub>
                        </m:oMath>
                      </m:oMathPara>
                    </a14:m>
                    <a:endParaRPr lang="en-CA" sz="1100" dirty="0"/>
                  </a:p>
                </p:txBody>
              </p:sp>
            </mc:Choice>
            <mc:Fallback xmlns="">
              <p:sp>
                <p:nvSpPr>
                  <p:cNvPr id="186" name="Rectangle 185">
                    <a:extLst>
                      <a:ext uri="{FF2B5EF4-FFF2-40B4-BE49-F238E27FC236}">
                        <a16:creationId xmlns:a16="http://schemas.microsoft.com/office/drawing/2014/main" id="{56D42142-AA27-4A47-AA13-8223AE78C11E}"/>
                      </a:ext>
                    </a:extLst>
                  </p:cNvPr>
                  <p:cNvSpPr>
                    <a:spLocks noRot="1" noChangeAspect="1" noMove="1" noResize="1" noEditPoints="1" noAdjustHandles="1" noChangeArrowheads="1" noChangeShapeType="1" noTextEdit="1"/>
                  </p:cNvSpPr>
                  <p:nvPr/>
                </p:nvSpPr>
                <p:spPr>
                  <a:xfrm>
                    <a:off x="2060972" y="5076180"/>
                    <a:ext cx="432048" cy="261610"/>
                  </a:xfrm>
                  <a:prstGeom prst="rect">
                    <a:avLst/>
                  </a:prstGeom>
                  <a:blipFill>
                    <a:blip r:embed="rId31"/>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7" name="Rectangle 186">
                    <a:extLst>
                      <a:ext uri="{FF2B5EF4-FFF2-40B4-BE49-F238E27FC236}">
                        <a16:creationId xmlns:a16="http://schemas.microsoft.com/office/drawing/2014/main" id="{C05DDF0D-C01E-47B3-9E0F-AFB59DEFE5E6}"/>
                      </a:ext>
                    </a:extLst>
                  </p:cNvPr>
                  <p:cNvSpPr/>
                  <p:nvPr/>
                </p:nvSpPr>
                <p:spPr>
                  <a:xfrm>
                    <a:off x="3645148" y="5076180"/>
                    <a:ext cx="432048" cy="2616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𝑇</m:t>
                              </m:r>
                            </m:e>
                            <m:sub>
                              <m:r>
                                <a:rPr lang="en-CA" sz="1100" b="0" i="1" smtClean="0">
                                  <a:latin typeface="Cambria Math" panose="02040503050406030204" pitchFamily="18" charset="0"/>
                                </a:rPr>
                                <m:t>3</m:t>
                              </m:r>
                            </m:sub>
                          </m:sSub>
                        </m:oMath>
                      </m:oMathPara>
                    </a14:m>
                    <a:endParaRPr lang="en-CA" sz="1100" dirty="0"/>
                  </a:p>
                </p:txBody>
              </p:sp>
            </mc:Choice>
            <mc:Fallback xmlns="">
              <p:sp>
                <p:nvSpPr>
                  <p:cNvPr id="187" name="Rectangle 186">
                    <a:extLst>
                      <a:ext uri="{FF2B5EF4-FFF2-40B4-BE49-F238E27FC236}">
                        <a16:creationId xmlns:a16="http://schemas.microsoft.com/office/drawing/2014/main" id="{C05DDF0D-C01E-47B3-9E0F-AFB59DEFE5E6}"/>
                      </a:ext>
                    </a:extLst>
                  </p:cNvPr>
                  <p:cNvSpPr>
                    <a:spLocks noRot="1" noChangeAspect="1" noMove="1" noResize="1" noEditPoints="1" noAdjustHandles="1" noChangeArrowheads="1" noChangeShapeType="1" noTextEdit="1"/>
                  </p:cNvSpPr>
                  <p:nvPr/>
                </p:nvSpPr>
                <p:spPr>
                  <a:xfrm>
                    <a:off x="3645148" y="5076180"/>
                    <a:ext cx="432048" cy="261610"/>
                  </a:xfrm>
                  <a:prstGeom prst="rect">
                    <a:avLst/>
                  </a:prstGeom>
                  <a:blipFill>
                    <a:blip r:embed="rId3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8" name="Rectangle 187">
                    <a:extLst>
                      <a:ext uri="{FF2B5EF4-FFF2-40B4-BE49-F238E27FC236}">
                        <a16:creationId xmlns:a16="http://schemas.microsoft.com/office/drawing/2014/main" id="{59579715-BBB8-4BEC-9760-4A4201124CAC}"/>
                      </a:ext>
                    </a:extLst>
                  </p:cNvPr>
                  <p:cNvSpPr/>
                  <p:nvPr/>
                </p:nvSpPr>
                <p:spPr>
                  <a:xfrm>
                    <a:off x="2709044" y="5076180"/>
                    <a:ext cx="422104" cy="2616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𝑇</m:t>
                              </m:r>
                            </m:e>
                            <m:sub>
                              <m:r>
                                <a:rPr lang="en-CA" sz="1100" b="0" i="1" smtClean="0">
                                  <a:latin typeface="Cambria Math" panose="02040503050406030204" pitchFamily="18" charset="0"/>
                                </a:rPr>
                                <m:t>2</m:t>
                              </m:r>
                            </m:sub>
                          </m:sSub>
                        </m:oMath>
                      </m:oMathPara>
                    </a14:m>
                    <a:endParaRPr lang="en-CA" sz="1100" dirty="0"/>
                  </a:p>
                </p:txBody>
              </p:sp>
            </mc:Choice>
            <mc:Fallback xmlns="">
              <p:sp>
                <p:nvSpPr>
                  <p:cNvPr id="188" name="Rectangle 187">
                    <a:extLst>
                      <a:ext uri="{FF2B5EF4-FFF2-40B4-BE49-F238E27FC236}">
                        <a16:creationId xmlns:a16="http://schemas.microsoft.com/office/drawing/2014/main" id="{59579715-BBB8-4BEC-9760-4A4201124CAC}"/>
                      </a:ext>
                    </a:extLst>
                  </p:cNvPr>
                  <p:cNvSpPr>
                    <a:spLocks noRot="1" noChangeAspect="1" noMove="1" noResize="1" noEditPoints="1" noAdjustHandles="1" noChangeArrowheads="1" noChangeShapeType="1" noTextEdit="1"/>
                  </p:cNvSpPr>
                  <p:nvPr/>
                </p:nvSpPr>
                <p:spPr>
                  <a:xfrm>
                    <a:off x="2709044" y="5076180"/>
                    <a:ext cx="422104" cy="261610"/>
                  </a:xfrm>
                  <a:prstGeom prst="rect">
                    <a:avLst/>
                  </a:prstGeom>
                  <a:blipFill>
                    <a:blip r:embed="rId33"/>
                    <a:stretch>
                      <a:fillRect/>
                    </a:stretch>
                  </a:blipFill>
                </p:spPr>
                <p:txBody>
                  <a:bodyPr/>
                  <a:lstStyle/>
                  <a:p>
                    <a:r>
                      <a:rPr lang="en-CA">
                        <a:noFill/>
                      </a:rPr>
                      <a:t> </a:t>
                    </a:r>
                  </a:p>
                </p:txBody>
              </p:sp>
            </mc:Fallback>
          </mc:AlternateContent>
        </p:grpSp>
        <mc:AlternateContent xmlns:mc="http://schemas.openxmlformats.org/markup-compatibility/2006" xmlns:a14="http://schemas.microsoft.com/office/drawing/2010/main">
          <mc:Choice Requires="a14">
            <p:sp>
              <p:nvSpPr>
                <p:cNvPr id="190" name="Rectangle 189">
                  <a:extLst>
                    <a:ext uri="{FF2B5EF4-FFF2-40B4-BE49-F238E27FC236}">
                      <a16:creationId xmlns:a16="http://schemas.microsoft.com/office/drawing/2014/main" id="{B6F80636-6AE1-4A56-AF26-22A7499FA516}"/>
                    </a:ext>
                  </a:extLst>
                </p:cNvPr>
                <p:cNvSpPr/>
                <p:nvPr/>
              </p:nvSpPr>
              <p:spPr>
                <a:xfrm>
                  <a:off x="548804" y="5501373"/>
                  <a:ext cx="317010"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CA" sz="1100" i="1">
                                <a:latin typeface="Cambria Math" panose="02040503050406030204" pitchFamily="18" charset="0"/>
                              </a:rPr>
                            </m:ctrlPr>
                          </m:accPr>
                          <m:e>
                            <m:r>
                              <a:rPr lang="en-CA" sz="1100" i="1">
                                <a:latin typeface="Cambria Math" panose="02040503050406030204" pitchFamily="18" charset="0"/>
                              </a:rPr>
                              <m:t>𝑄</m:t>
                            </m:r>
                          </m:e>
                        </m:acc>
                      </m:oMath>
                    </m:oMathPara>
                  </a14:m>
                  <a:endParaRPr lang="en-CA" sz="1100" dirty="0"/>
                </a:p>
              </p:txBody>
            </p:sp>
          </mc:Choice>
          <mc:Fallback xmlns="">
            <p:sp>
              <p:nvSpPr>
                <p:cNvPr id="190" name="Rectangle 189">
                  <a:extLst>
                    <a:ext uri="{FF2B5EF4-FFF2-40B4-BE49-F238E27FC236}">
                      <a16:creationId xmlns:a16="http://schemas.microsoft.com/office/drawing/2014/main" id="{B6F80636-6AE1-4A56-AF26-22A7499FA516}"/>
                    </a:ext>
                  </a:extLst>
                </p:cNvPr>
                <p:cNvSpPr>
                  <a:spLocks noRot="1" noChangeAspect="1" noMove="1" noResize="1" noEditPoints="1" noAdjustHandles="1" noChangeArrowheads="1" noChangeShapeType="1" noTextEdit="1"/>
                </p:cNvSpPr>
                <p:nvPr/>
              </p:nvSpPr>
              <p:spPr>
                <a:xfrm>
                  <a:off x="548804" y="5501373"/>
                  <a:ext cx="317010" cy="268022"/>
                </a:xfrm>
                <a:prstGeom prst="rect">
                  <a:avLst/>
                </a:prstGeom>
                <a:blipFill>
                  <a:blip r:embed="rId34"/>
                  <a:stretch>
                    <a:fillRect b="-2273"/>
                  </a:stretch>
                </a:blipFill>
              </p:spPr>
              <p:txBody>
                <a:bodyPr/>
                <a:lstStyle/>
                <a:p>
                  <a:r>
                    <a:rPr lang="en-CA">
                      <a:noFill/>
                    </a:rPr>
                    <a:t> </a:t>
                  </a:r>
                </a:p>
              </p:txBody>
            </p:sp>
          </mc:Fallback>
        </mc:AlternateContent>
        <p:cxnSp>
          <p:nvCxnSpPr>
            <p:cNvPr id="193" name="Straight Arrow Connector 192">
              <a:extLst>
                <a:ext uri="{FF2B5EF4-FFF2-40B4-BE49-F238E27FC236}">
                  <a16:creationId xmlns:a16="http://schemas.microsoft.com/office/drawing/2014/main" id="{E4AFD4DC-0AF1-40E5-BCA3-5DE034787757}"/>
                </a:ext>
              </a:extLst>
            </p:cNvPr>
            <p:cNvCxnSpPr>
              <a:cxnSpLocks/>
            </p:cNvCxnSpPr>
            <p:nvPr/>
          </p:nvCxnSpPr>
          <p:spPr>
            <a:xfrm>
              <a:off x="5157316" y="5789405"/>
              <a:ext cx="504056"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4" name="Rectangle 193">
                  <a:extLst>
                    <a:ext uri="{FF2B5EF4-FFF2-40B4-BE49-F238E27FC236}">
                      <a16:creationId xmlns:a16="http://schemas.microsoft.com/office/drawing/2014/main" id="{E868C425-8A15-498B-82E6-29581C8D4F08}"/>
                    </a:ext>
                  </a:extLst>
                </p:cNvPr>
                <p:cNvSpPr/>
                <p:nvPr/>
              </p:nvSpPr>
              <p:spPr>
                <a:xfrm>
                  <a:off x="5229324" y="5501373"/>
                  <a:ext cx="317010"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CA" sz="1100" i="1">
                                <a:latin typeface="Cambria Math" panose="02040503050406030204" pitchFamily="18" charset="0"/>
                              </a:rPr>
                            </m:ctrlPr>
                          </m:accPr>
                          <m:e>
                            <m:r>
                              <a:rPr lang="en-CA" sz="1100" i="1">
                                <a:latin typeface="Cambria Math" panose="02040503050406030204" pitchFamily="18" charset="0"/>
                              </a:rPr>
                              <m:t>𝑄</m:t>
                            </m:r>
                          </m:e>
                        </m:acc>
                      </m:oMath>
                    </m:oMathPara>
                  </a14:m>
                  <a:endParaRPr lang="en-CA" sz="1100" dirty="0"/>
                </a:p>
              </p:txBody>
            </p:sp>
          </mc:Choice>
          <mc:Fallback xmlns="">
            <p:sp>
              <p:nvSpPr>
                <p:cNvPr id="194" name="Rectangle 193">
                  <a:extLst>
                    <a:ext uri="{FF2B5EF4-FFF2-40B4-BE49-F238E27FC236}">
                      <a16:creationId xmlns:a16="http://schemas.microsoft.com/office/drawing/2014/main" id="{E868C425-8A15-498B-82E6-29581C8D4F08}"/>
                    </a:ext>
                  </a:extLst>
                </p:cNvPr>
                <p:cNvSpPr>
                  <a:spLocks noRot="1" noChangeAspect="1" noMove="1" noResize="1" noEditPoints="1" noAdjustHandles="1" noChangeArrowheads="1" noChangeShapeType="1" noTextEdit="1"/>
                </p:cNvSpPr>
                <p:nvPr/>
              </p:nvSpPr>
              <p:spPr>
                <a:xfrm>
                  <a:off x="5229324" y="5501373"/>
                  <a:ext cx="317010" cy="268022"/>
                </a:xfrm>
                <a:prstGeom prst="rect">
                  <a:avLst/>
                </a:prstGeom>
                <a:blipFill>
                  <a:blip r:embed="rId34"/>
                  <a:stretch>
                    <a:fillRect b="-227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5" name="Rectangle 194">
                  <a:extLst>
                    <a:ext uri="{FF2B5EF4-FFF2-40B4-BE49-F238E27FC236}">
                      <a16:creationId xmlns:a16="http://schemas.microsoft.com/office/drawing/2014/main" id="{3A9101E3-EDF9-4A73-B527-FA27045407A3}"/>
                    </a:ext>
                  </a:extLst>
                </p:cNvPr>
                <p:cNvSpPr/>
                <p:nvPr/>
              </p:nvSpPr>
              <p:spPr>
                <a:xfrm>
                  <a:off x="4149204" y="6005429"/>
                  <a:ext cx="364267" cy="438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sz="1100" i="1">
                                <a:latin typeface="Cambria Math" panose="02040503050406030204" pitchFamily="18" charset="0"/>
                                <a:ea typeface="Cambria Math" panose="02040503050406030204" pitchFamily="18" charset="0"/>
                              </a:rPr>
                            </m:ctrlPr>
                          </m:fPr>
                          <m:num>
                            <m:r>
                              <a:rPr lang="en-CA" sz="1100" i="1">
                                <a:latin typeface="Cambria Math" panose="02040503050406030204" pitchFamily="18" charset="0"/>
                                <a:ea typeface="Cambria Math" panose="02040503050406030204" pitchFamily="18" charset="0"/>
                              </a:rPr>
                              <m:t>1</m:t>
                            </m:r>
                          </m:num>
                          <m:den>
                            <m:sSub>
                              <m:sSubPr>
                                <m:ctrlPr>
                                  <a:rPr lang="en-CA" sz="1100" i="1">
                                    <a:latin typeface="Cambria Math" panose="02040503050406030204" pitchFamily="18" charset="0"/>
                                  </a:rPr>
                                </m:ctrlPr>
                              </m:sSubPr>
                              <m:e>
                                <m:r>
                                  <a:rPr lang="en-CA" sz="1100" i="1">
                                    <a:latin typeface="Cambria Math" panose="02040503050406030204" pitchFamily="18" charset="0"/>
                                  </a:rPr>
                                  <m:t>h</m:t>
                                </m:r>
                              </m:e>
                              <m:sub>
                                <m:r>
                                  <a:rPr lang="en-CA" sz="1100" b="0" i="1" smtClean="0">
                                    <a:latin typeface="Cambria Math" panose="02040503050406030204" pitchFamily="18" charset="0"/>
                                  </a:rPr>
                                  <m:t>𝑜</m:t>
                                </m:r>
                              </m:sub>
                            </m:sSub>
                          </m:den>
                        </m:f>
                      </m:oMath>
                    </m:oMathPara>
                  </a14:m>
                  <a:endParaRPr lang="en-CA" sz="1100" dirty="0"/>
                </a:p>
              </p:txBody>
            </p:sp>
          </mc:Choice>
          <mc:Fallback xmlns="">
            <p:sp>
              <p:nvSpPr>
                <p:cNvPr id="195" name="Rectangle 194">
                  <a:extLst>
                    <a:ext uri="{FF2B5EF4-FFF2-40B4-BE49-F238E27FC236}">
                      <a16:creationId xmlns:a16="http://schemas.microsoft.com/office/drawing/2014/main" id="{3A9101E3-EDF9-4A73-B527-FA27045407A3}"/>
                    </a:ext>
                  </a:extLst>
                </p:cNvPr>
                <p:cNvSpPr>
                  <a:spLocks noRot="1" noChangeAspect="1" noMove="1" noResize="1" noEditPoints="1" noAdjustHandles="1" noChangeArrowheads="1" noChangeShapeType="1" noTextEdit="1"/>
                </p:cNvSpPr>
                <p:nvPr/>
              </p:nvSpPr>
              <p:spPr>
                <a:xfrm>
                  <a:off x="4149204" y="6005429"/>
                  <a:ext cx="364267" cy="438903"/>
                </a:xfrm>
                <a:prstGeom prst="rect">
                  <a:avLst/>
                </a:prstGeom>
                <a:blipFill>
                  <a:blip r:embed="rId3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6" name="Rectangle 195">
                  <a:extLst>
                    <a:ext uri="{FF2B5EF4-FFF2-40B4-BE49-F238E27FC236}">
                      <a16:creationId xmlns:a16="http://schemas.microsoft.com/office/drawing/2014/main" id="{4AA354A2-3EC7-46D8-807C-7D246FAE7DDF}"/>
                    </a:ext>
                  </a:extLst>
                </p:cNvPr>
                <p:cNvSpPr/>
                <p:nvPr/>
              </p:nvSpPr>
              <p:spPr>
                <a:xfrm>
                  <a:off x="3213100" y="6005429"/>
                  <a:ext cx="360420" cy="436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sz="1100" i="1">
                                <a:latin typeface="Cambria Math" panose="02040503050406030204" pitchFamily="18" charset="0"/>
                                <a:ea typeface="Cambria Math" panose="02040503050406030204" pitchFamily="18" charset="0"/>
                              </a:rPr>
                            </m:ctrlPr>
                          </m:fPr>
                          <m:num>
                            <m:sSub>
                              <m:sSubPr>
                                <m:ctrlPr>
                                  <a:rPr lang="en-CA" sz="1100" i="1">
                                    <a:latin typeface="Cambria Math" panose="02040503050406030204" pitchFamily="18" charset="0"/>
                                    <a:ea typeface="Cambria Math" panose="02040503050406030204" pitchFamily="18" charset="0"/>
                                  </a:rPr>
                                </m:ctrlPr>
                              </m:sSubPr>
                              <m:e>
                                <m:r>
                                  <a:rPr lang="en-CA" sz="1100" i="1">
                                    <a:latin typeface="Cambria Math" panose="02040503050406030204" pitchFamily="18" charset="0"/>
                                    <a:ea typeface="Cambria Math" panose="02040503050406030204" pitchFamily="18" charset="0"/>
                                  </a:rPr>
                                  <m:t>𝐿</m:t>
                                </m:r>
                              </m:e>
                              <m:sub>
                                <m:r>
                                  <a:rPr lang="en-CA" sz="1100" b="0" i="1" smtClean="0">
                                    <a:latin typeface="Cambria Math" panose="02040503050406030204" pitchFamily="18" charset="0"/>
                                    <a:ea typeface="Cambria Math" panose="02040503050406030204" pitchFamily="18" charset="0"/>
                                  </a:rPr>
                                  <m:t>2</m:t>
                                </m:r>
                              </m:sub>
                            </m:sSub>
                          </m:num>
                          <m:den>
                            <m:sSub>
                              <m:sSubPr>
                                <m:ctrlPr>
                                  <a:rPr lang="en-CA" sz="1100" i="1">
                                    <a:latin typeface="Cambria Math" panose="02040503050406030204" pitchFamily="18" charset="0"/>
                                  </a:rPr>
                                </m:ctrlPr>
                              </m:sSubPr>
                              <m:e>
                                <m:r>
                                  <a:rPr lang="en-CA" sz="1100" i="1">
                                    <a:latin typeface="Cambria Math" panose="02040503050406030204" pitchFamily="18" charset="0"/>
                                  </a:rPr>
                                  <m:t>𝑘</m:t>
                                </m:r>
                              </m:e>
                              <m:sub>
                                <m:r>
                                  <a:rPr lang="en-CA" sz="1100" b="0" i="1" smtClean="0">
                                    <a:latin typeface="Cambria Math" panose="02040503050406030204" pitchFamily="18" charset="0"/>
                                  </a:rPr>
                                  <m:t>2</m:t>
                                </m:r>
                              </m:sub>
                            </m:sSub>
                          </m:den>
                        </m:f>
                      </m:oMath>
                    </m:oMathPara>
                  </a14:m>
                  <a:endParaRPr lang="en-CA" sz="1100" dirty="0"/>
                </a:p>
              </p:txBody>
            </p:sp>
          </mc:Choice>
          <mc:Fallback xmlns="">
            <p:sp>
              <p:nvSpPr>
                <p:cNvPr id="196" name="Rectangle 195">
                  <a:extLst>
                    <a:ext uri="{FF2B5EF4-FFF2-40B4-BE49-F238E27FC236}">
                      <a16:creationId xmlns:a16="http://schemas.microsoft.com/office/drawing/2014/main" id="{4AA354A2-3EC7-46D8-807C-7D246FAE7DDF}"/>
                    </a:ext>
                  </a:extLst>
                </p:cNvPr>
                <p:cNvSpPr>
                  <a:spLocks noRot="1" noChangeAspect="1" noMove="1" noResize="1" noEditPoints="1" noAdjustHandles="1" noChangeArrowheads="1" noChangeShapeType="1" noTextEdit="1"/>
                </p:cNvSpPr>
                <p:nvPr/>
              </p:nvSpPr>
              <p:spPr>
                <a:xfrm>
                  <a:off x="3213100" y="6005429"/>
                  <a:ext cx="360420" cy="436914"/>
                </a:xfrm>
                <a:prstGeom prst="rect">
                  <a:avLst/>
                </a:prstGeom>
                <a:blipFill>
                  <a:blip r:embed="rId3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7" name="Rectangle 196">
                  <a:extLst>
                    <a:ext uri="{FF2B5EF4-FFF2-40B4-BE49-F238E27FC236}">
                      <a16:creationId xmlns:a16="http://schemas.microsoft.com/office/drawing/2014/main" id="{E32CD4D2-D45C-4F67-BFD8-8E1B9E583E1E}"/>
                    </a:ext>
                  </a:extLst>
                </p:cNvPr>
                <p:cNvSpPr/>
                <p:nvPr/>
              </p:nvSpPr>
              <p:spPr>
                <a:xfrm>
                  <a:off x="2421012" y="6005429"/>
                  <a:ext cx="357149" cy="436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sz="1100" i="1">
                                <a:latin typeface="Cambria Math" panose="02040503050406030204" pitchFamily="18" charset="0"/>
                                <a:ea typeface="Cambria Math" panose="02040503050406030204" pitchFamily="18" charset="0"/>
                              </a:rPr>
                            </m:ctrlPr>
                          </m:fPr>
                          <m:num>
                            <m:sSub>
                              <m:sSubPr>
                                <m:ctrlPr>
                                  <a:rPr lang="en-CA" sz="1100" i="1">
                                    <a:latin typeface="Cambria Math" panose="02040503050406030204" pitchFamily="18" charset="0"/>
                                    <a:ea typeface="Cambria Math" panose="02040503050406030204" pitchFamily="18" charset="0"/>
                                  </a:rPr>
                                </m:ctrlPr>
                              </m:sSubPr>
                              <m:e>
                                <m:r>
                                  <a:rPr lang="en-CA" sz="1100" i="1">
                                    <a:latin typeface="Cambria Math" panose="02040503050406030204" pitchFamily="18" charset="0"/>
                                    <a:ea typeface="Cambria Math" panose="02040503050406030204" pitchFamily="18" charset="0"/>
                                  </a:rPr>
                                  <m:t>𝐿</m:t>
                                </m:r>
                              </m:e>
                              <m:sub>
                                <m:r>
                                  <a:rPr lang="en-CA" sz="1100" b="0" i="1" smtClean="0">
                                    <a:latin typeface="Cambria Math" panose="02040503050406030204" pitchFamily="18" charset="0"/>
                                    <a:ea typeface="Cambria Math" panose="02040503050406030204" pitchFamily="18" charset="0"/>
                                  </a:rPr>
                                  <m:t>1</m:t>
                                </m:r>
                              </m:sub>
                            </m:sSub>
                          </m:num>
                          <m:den>
                            <m:sSub>
                              <m:sSubPr>
                                <m:ctrlPr>
                                  <a:rPr lang="en-CA" sz="1100" i="1">
                                    <a:latin typeface="Cambria Math" panose="02040503050406030204" pitchFamily="18" charset="0"/>
                                  </a:rPr>
                                </m:ctrlPr>
                              </m:sSubPr>
                              <m:e>
                                <m:r>
                                  <a:rPr lang="en-CA" sz="1100" i="1">
                                    <a:latin typeface="Cambria Math" panose="02040503050406030204" pitchFamily="18" charset="0"/>
                                  </a:rPr>
                                  <m:t>𝑘</m:t>
                                </m:r>
                              </m:e>
                              <m:sub>
                                <m:r>
                                  <a:rPr lang="en-CA" sz="1100" b="0" i="1" smtClean="0">
                                    <a:latin typeface="Cambria Math" panose="02040503050406030204" pitchFamily="18" charset="0"/>
                                  </a:rPr>
                                  <m:t>1</m:t>
                                </m:r>
                              </m:sub>
                            </m:sSub>
                          </m:den>
                        </m:f>
                      </m:oMath>
                    </m:oMathPara>
                  </a14:m>
                  <a:endParaRPr lang="en-CA" sz="1100" dirty="0"/>
                </a:p>
              </p:txBody>
            </p:sp>
          </mc:Choice>
          <mc:Fallback xmlns="">
            <p:sp>
              <p:nvSpPr>
                <p:cNvPr id="197" name="Rectangle 196">
                  <a:extLst>
                    <a:ext uri="{FF2B5EF4-FFF2-40B4-BE49-F238E27FC236}">
                      <a16:creationId xmlns:a16="http://schemas.microsoft.com/office/drawing/2014/main" id="{E32CD4D2-D45C-4F67-BFD8-8E1B9E583E1E}"/>
                    </a:ext>
                  </a:extLst>
                </p:cNvPr>
                <p:cNvSpPr>
                  <a:spLocks noRot="1" noChangeAspect="1" noMove="1" noResize="1" noEditPoints="1" noAdjustHandles="1" noChangeArrowheads="1" noChangeShapeType="1" noTextEdit="1"/>
                </p:cNvSpPr>
                <p:nvPr/>
              </p:nvSpPr>
              <p:spPr>
                <a:xfrm>
                  <a:off x="2421012" y="6005429"/>
                  <a:ext cx="357149" cy="436914"/>
                </a:xfrm>
                <a:prstGeom prst="rect">
                  <a:avLst/>
                </a:prstGeom>
                <a:blipFill>
                  <a:blip r:embed="rId3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8" name="Rectangle 197">
                  <a:extLst>
                    <a:ext uri="{FF2B5EF4-FFF2-40B4-BE49-F238E27FC236}">
                      <a16:creationId xmlns:a16="http://schemas.microsoft.com/office/drawing/2014/main" id="{AF2121B9-78CE-48DF-B04F-14177AC62916}"/>
                    </a:ext>
                  </a:extLst>
                </p:cNvPr>
                <p:cNvSpPr/>
                <p:nvPr/>
              </p:nvSpPr>
              <p:spPr>
                <a:xfrm>
                  <a:off x="1556916" y="6005429"/>
                  <a:ext cx="341504" cy="438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sz="1100" i="1">
                                <a:latin typeface="Cambria Math" panose="02040503050406030204" pitchFamily="18" charset="0"/>
                                <a:ea typeface="Cambria Math" panose="02040503050406030204" pitchFamily="18" charset="0"/>
                              </a:rPr>
                            </m:ctrlPr>
                          </m:fPr>
                          <m:num>
                            <m:r>
                              <a:rPr lang="en-CA" sz="1100" i="1">
                                <a:latin typeface="Cambria Math" panose="02040503050406030204" pitchFamily="18" charset="0"/>
                                <a:ea typeface="Cambria Math" panose="02040503050406030204" pitchFamily="18" charset="0"/>
                              </a:rPr>
                              <m:t>1</m:t>
                            </m:r>
                          </m:num>
                          <m:den>
                            <m:sSub>
                              <m:sSubPr>
                                <m:ctrlPr>
                                  <a:rPr lang="en-CA" sz="1100" i="1">
                                    <a:latin typeface="Cambria Math" panose="02040503050406030204" pitchFamily="18" charset="0"/>
                                  </a:rPr>
                                </m:ctrlPr>
                              </m:sSubPr>
                              <m:e>
                                <m:r>
                                  <a:rPr lang="en-CA" sz="1100" i="1">
                                    <a:latin typeface="Cambria Math" panose="02040503050406030204" pitchFamily="18" charset="0"/>
                                  </a:rPr>
                                  <m:t>h</m:t>
                                </m:r>
                              </m:e>
                              <m:sub>
                                <m:r>
                                  <a:rPr lang="en-CA" sz="1100" b="0" i="1" smtClean="0">
                                    <a:latin typeface="Cambria Math" panose="02040503050406030204" pitchFamily="18" charset="0"/>
                                  </a:rPr>
                                  <m:t>𝑖</m:t>
                                </m:r>
                              </m:sub>
                            </m:sSub>
                          </m:den>
                        </m:f>
                      </m:oMath>
                    </m:oMathPara>
                  </a14:m>
                  <a:endParaRPr lang="en-CA" sz="1100" dirty="0"/>
                </a:p>
              </p:txBody>
            </p:sp>
          </mc:Choice>
          <mc:Fallback xmlns="">
            <p:sp>
              <p:nvSpPr>
                <p:cNvPr id="198" name="Rectangle 197">
                  <a:extLst>
                    <a:ext uri="{FF2B5EF4-FFF2-40B4-BE49-F238E27FC236}">
                      <a16:creationId xmlns:a16="http://schemas.microsoft.com/office/drawing/2014/main" id="{AF2121B9-78CE-48DF-B04F-14177AC62916}"/>
                    </a:ext>
                  </a:extLst>
                </p:cNvPr>
                <p:cNvSpPr>
                  <a:spLocks noRot="1" noChangeAspect="1" noMove="1" noResize="1" noEditPoints="1" noAdjustHandles="1" noChangeArrowheads="1" noChangeShapeType="1" noTextEdit="1"/>
                </p:cNvSpPr>
                <p:nvPr/>
              </p:nvSpPr>
              <p:spPr>
                <a:xfrm>
                  <a:off x="1556916" y="6005429"/>
                  <a:ext cx="341504" cy="438903"/>
                </a:xfrm>
                <a:prstGeom prst="rect">
                  <a:avLst/>
                </a:prstGeom>
                <a:blipFill>
                  <a:blip r:embed="rId38"/>
                  <a:stretch>
                    <a:fillRect/>
                  </a:stretch>
                </a:blipFill>
              </p:spPr>
              <p:txBody>
                <a:bodyPr/>
                <a:lstStyle/>
                <a:p>
                  <a:r>
                    <a:rPr lang="en-CA">
                      <a:noFill/>
                    </a:rPr>
                    <a:t> </a:t>
                  </a:r>
                </a:p>
              </p:txBody>
            </p:sp>
          </mc:Fallback>
        </mc:AlternateContent>
      </p:grpSp>
      <p:sp>
        <p:nvSpPr>
          <p:cNvPr id="199" name="Rectangle 198">
            <a:extLst>
              <a:ext uri="{FF2B5EF4-FFF2-40B4-BE49-F238E27FC236}">
                <a16:creationId xmlns:a16="http://schemas.microsoft.com/office/drawing/2014/main" id="{ACABF562-B302-45E6-AE82-7D4C62216FEA}"/>
              </a:ext>
            </a:extLst>
          </p:cNvPr>
          <p:cNvSpPr/>
          <p:nvPr/>
        </p:nvSpPr>
        <p:spPr>
          <a:xfrm>
            <a:off x="1340892" y="3492004"/>
            <a:ext cx="619080" cy="461665"/>
          </a:xfrm>
          <a:prstGeom prst="rect">
            <a:avLst/>
          </a:prstGeom>
        </p:spPr>
        <p:txBody>
          <a:bodyPr wrap="none">
            <a:spAutoFit/>
          </a:bodyPr>
          <a:lstStyle/>
          <a:p>
            <a:pPr algn="ctr"/>
            <a:r>
              <a:rPr lang="en-CA" sz="800" dirty="0">
                <a:latin typeface="Cambria" panose="02040503050406030204" pitchFamily="18" charset="0"/>
                <a:ea typeface="Cambria" panose="02040503050406030204" pitchFamily="18" charset="0"/>
              </a:rPr>
              <a:t>indoor</a:t>
            </a:r>
          </a:p>
          <a:p>
            <a:pPr algn="ctr"/>
            <a:r>
              <a:rPr lang="en-CA" sz="800" dirty="0">
                <a:latin typeface="Cambria" panose="02040503050406030204" pitchFamily="18" charset="0"/>
                <a:ea typeface="Cambria" panose="02040503050406030204" pitchFamily="18" charset="0"/>
              </a:rPr>
              <a:t>combined</a:t>
            </a:r>
          </a:p>
          <a:p>
            <a:pPr algn="ctr"/>
            <a:r>
              <a:rPr lang="en-CA" sz="800" dirty="0">
                <a:latin typeface="Cambria" panose="02040503050406030204" pitchFamily="18" charset="0"/>
                <a:ea typeface="Cambria" panose="02040503050406030204" pitchFamily="18" charset="0"/>
              </a:rPr>
              <a:t>HT </a:t>
            </a:r>
            <a:r>
              <a:rPr lang="en-CA" sz="800" dirty="0" err="1">
                <a:latin typeface="Cambria" panose="02040503050406030204" pitchFamily="18" charset="0"/>
                <a:ea typeface="Cambria" panose="02040503050406030204" pitchFamily="18" charset="0"/>
              </a:rPr>
              <a:t>coeff</a:t>
            </a:r>
            <a:r>
              <a:rPr lang="en-CA" sz="800" dirty="0">
                <a:latin typeface="Cambria" panose="02040503050406030204" pitchFamily="18" charset="0"/>
                <a:ea typeface="Cambria" panose="02040503050406030204" pitchFamily="18" charset="0"/>
              </a:rPr>
              <a:t>.</a:t>
            </a:r>
          </a:p>
        </p:txBody>
      </p:sp>
      <p:sp>
        <p:nvSpPr>
          <p:cNvPr id="200" name="Rectangle 199">
            <a:extLst>
              <a:ext uri="{FF2B5EF4-FFF2-40B4-BE49-F238E27FC236}">
                <a16:creationId xmlns:a16="http://schemas.microsoft.com/office/drawing/2014/main" id="{13803318-868A-44FD-94B6-410B92031BB5}"/>
              </a:ext>
            </a:extLst>
          </p:cNvPr>
          <p:cNvSpPr/>
          <p:nvPr/>
        </p:nvSpPr>
        <p:spPr>
          <a:xfrm>
            <a:off x="4106188" y="3492004"/>
            <a:ext cx="619080" cy="461665"/>
          </a:xfrm>
          <a:prstGeom prst="rect">
            <a:avLst/>
          </a:prstGeom>
        </p:spPr>
        <p:txBody>
          <a:bodyPr wrap="none">
            <a:spAutoFit/>
          </a:bodyPr>
          <a:lstStyle/>
          <a:p>
            <a:pPr algn="ctr"/>
            <a:r>
              <a:rPr lang="en-CA" sz="800" dirty="0">
                <a:latin typeface="Cambria" panose="02040503050406030204" pitchFamily="18" charset="0"/>
                <a:ea typeface="Cambria" panose="02040503050406030204" pitchFamily="18" charset="0"/>
              </a:rPr>
              <a:t>outdoor</a:t>
            </a:r>
          </a:p>
          <a:p>
            <a:pPr algn="ctr"/>
            <a:r>
              <a:rPr lang="en-CA" sz="800" dirty="0">
                <a:latin typeface="Cambria" panose="02040503050406030204" pitchFamily="18" charset="0"/>
                <a:ea typeface="Cambria" panose="02040503050406030204" pitchFamily="18" charset="0"/>
              </a:rPr>
              <a:t>combined</a:t>
            </a:r>
          </a:p>
          <a:p>
            <a:pPr algn="ctr"/>
            <a:r>
              <a:rPr lang="en-CA" sz="800" dirty="0">
                <a:latin typeface="Cambria" panose="02040503050406030204" pitchFamily="18" charset="0"/>
                <a:ea typeface="Cambria" panose="02040503050406030204" pitchFamily="18" charset="0"/>
              </a:rPr>
              <a:t>HT </a:t>
            </a:r>
            <a:r>
              <a:rPr lang="en-CA" sz="800" dirty="0" err="1">
                <a:latin typeface="Cambria" panose="02040503050406030204" pitchFamily="18" charset="0"/>
                <a:ea typeface="Cambria" panose="02040503050406030204" pitchFamily="18" charset="0"/>
              </a:rPr>
              <a:t>coeff</a:t>
            </a:r>
            <a:r>
              <a:rPr lang="en-CA" sz="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74713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9E6CC86-977B-417B-AC8F-68DAC452498A}"/>
                  </a:ext>
                </a:extLst>
              </p:cNvPr>
              <p:cNvSpPr txBox="1"/>
              <p:nvPr/>
            </p:nvSpPr>
            <p:spPr>
              <a:xfrm>
                <a:off x="476796" y="395660"/>
                <a:ext cx="5472608" cy="1184940"/>
              </a:xfrm>
              <a:prstGeom prst="rect">
                <a:avLst/>
              </a:prstGeom>
              <a:noFill/>
            </p:spPr>
            <p:txBody>
              <a:bodyPr wrap="square" lIns="0" tIns="0" rIns="0" bIns="0" rtlCol="0">
                <a:spAutoFit/>
              </a:bodyPr>
              <a:lstStyle/>
              <a:p>
                <a:pPr algn="just"/>
                <a:r>
                  <a:rPr lang="en-CA" sz="1100" dirty="0">
                    <a:latin typeface="Cambria" panose="02040503050406030204" pitchFamily="18" charset="0"/>
                    <a:ea typeface="Cambria" panose="02040503050406030204" pitchFamily="18" charset="0"/>
                    <a:cs typeface="Times New Roman" panose="02020603050405020304" pitchFamily="18" charset="0"/>
                  </a:rPr>
                  <a:t>Example:</a:t>
                </a:r>
              </a:p>
              <a:p>
                <a:pPr algn="just"/>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latin typeface="Cambria" panose="02040503050406030204" pitchFamily="18" charset="0"/>
                    <a:ea typeface="Cambria" panose="02040503050406030204" pitchFamily="18" charset="0"/>
                    <a:cs typeface="Times New Roman" panose="02020603050405020304" pitchFamily="18" charset="0"/>
                  </a:rPr>
                  <a:t>Determine the 1-D U-value for a plywood wall (13 mm thick,  k ≈ 0.12 W/</a:t>
                </a:r>
                <a:r>
                  <a:rPr lang="en-CA" sz="1100" dirty="0" err="1">
                    <a:latin typeface="Cambria" panose="02040503050406030204" pitchFamily="18" charset="0"/>
                    <a:ea typeface="Cambria" panose="02040503050406030204" pitchFamily="18" charset="0"/>
                    <a:cs typeface="Times New Roman" panose="02020603050405020304" pitchFamily="18" charset="0"/>
                  </a:rPr>
                  <a:t>m</a:t>
                </a:r>
                <a:r>
                  <a:rPr lang="en-CA" sz="1100" dirty="0" err="1">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CA" sz="1100" dirty="0" err="1">
                    <a:latin typeface="Cambria" panose="02040503050406030204" pitchFamily="18" charset="0"/>
                    <a:ea typeface="Cambria" panose="02040503050406030204" pitchFamily="18" charset="0"/>
                    <a:cs typeface="Times New Roman" panose="02020603050405020304" pitchFamily="18" charset="0"/>
                  </a:rPr>
                  <a:t>K</a:t>
                </a:r>
                <a:r>
                  <a:rPr lang="en-CA" sz="1100" dirty="0">
                    <a:latin typeface="Cambria" panose="02040503050406030204" pitchFamily="18" charset="0"/>
                    <a:ea typeface="Cambria" panose="02040503050406030204" pitchFamily="18" charset="0"/>
                    <a:cs typeface="Times New Roman" panose="02020603050405020304" pitchFamily="18" charset="0"/>
                  </a:rPr>
                  <a:t>) if </a:t>
                </a:r>
                <a14:m>
                  <m:oMath xmlns:m="http://schemas.openxmlformats.org/officeDocument/2006/math">
                    <m:sSub>
                      <m:sSubPr>
                        <m:ctrlPr>
                          <a:rPr lang="en-CA" sz="1100" i="1">
                            <a:latin typeface="Cambria Math" panose="02040503050406030204" pitchFamily="18" charset="0"/>
                          </a:rPr>
                        </m:ctrlPr>
                      </m:sSubPr>
                      <m:e>
                        <m:r>
                          <a:rPr lang="en-CA" sz="1100" i="1">
                            <a:latin typeface="Cambria Math" panose="02040503050406030204" pitchFamily="18" charset="0"/>
                          </a:rPr>
                          <m:t>h</m:t>
                        </m:r>
                      </m:e>
                      <m:sub>
                        <m:r>
                          <a:rPr lang="en-CA" sz="1100" b="0" i="1" smtClean="0">
                            <a:latin typeface="Cambria Math" panose="02040503050406030204" pitchFamily="18" charset="0"/>
                          </a:rPr>
                          <m:t>𝑖</m:t>
                        </m:r>
                      </m:sub>
                    </m:sSub>
                    <m:r>
                      <a:rPr lang="en-CA" sz="1100" i="1">
                        <a:latin typeface="Cambria Math" panose="02040503050406030204" pitchFamily="18" charset="0"/>
                      </a:rPr>
                      <m:t>=10 </m:t>
                    </m:r>
                    <m:f>
                      <m:fPr>
                        <m:type m:val="lin"/>
                        <m:ctrlPr>
                          <a:rPr lang="en-CA" sz="1100" i="1">
                            <a:latin typeface="Cambria Math" panose="02040503050406030204" pitchFamily="18" charset="0"/>
                          </a:rPr>
                        </m:ctrlPr>
                      </m:fPr>
                      <m:num>
                        <m:r>
                          <a:rPr lang="en-CA" sz="1100" i="1">
                            <a:latin typeface="Cambria Math" panose="02040503050406030204" pitchFamily="18" charset="0"/>
                          </a:rPr>
                          <m:t>𝑊</m:t>
                        </m:r>
                      </m:num>
                      <m:den>
                        <m:sSup>
                          <m:sSupPr>
                            <m:ctrlPr>
                              <a:rPr lang="en-CA" sz="1100" i="1">
                                <a:latin typeface="Cambria Math" panose="02040503050406030204" pitchFamily="18" charset="0"/>
                              </a:rPr>
                            </m:ctrlPr>
                          </m:sSupPr>
                          <m:e>
                            <m:r>
                              <a:rPr lang="en-CA" sz="1100" i="1">
                                <a:latin typeface="Cambria Math" panose="02040503050406030204" pitchFamily="18" charset="0"/>
                              </a:rPr>
                              <m:t>𝑚</m:t>
                            </m:r>
                          </m:e>
                          <m:sup>
                            <m:r>
                              <a:rPr lang="en-CA" sz="1100" i="1">
                                <a:latin typeface="Cambria Math" panose="02040503050406030204" pitchFamily="18" charset="0"/>
                              </a:rPr>
                              <m:t>2</m:t>
                            </m:r>
                          </m:sup>
                        </m:sSup>
                        <m:r>
                          <a:rPr lang="en-CA" sz="1100" i="1">
                            <a:latin typeface="Cambria Math" panose="02040503050406030204" pitchFamily="18" charset="0"/>
                            <a:ea typeface="Cambria Math" panose="02040503050406030204" pitchFamily="18" charset="0"/>
                          </a:rPr>
                          <m:t>∙</m:t>
                        </m:r>
                        <m:r>
                          <a:rPr lang="en-CA" sz="1100" i="1">
                            <a:latin typeface="Cambria Math" panose="02040503050406030204" pitchFamily="18" charset="0"/>
                            <a:ea typeface="Cambria Math" panose="02040503050406030204" pitchFamily="18" charset="0"/>
                          </a:rPr>
                          <m:t>𝐾</m:t>
                        </m:r>
                      </m:den>
                    </m:f>
                  </m:oMath>
                </a14:m>
                <a:r>
                  <a:rPr lang="en-CA" sz="1100" dirty="0">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sSub>
                      <m:sSubPr>
                        <m:ctrlPr>
                          <a:rPr lang="en-CA" sz="1100" i="1">
                            <a:latin typeface="Cambria Math" panose="02040503050406030204" pitchFamily="18" charset="0"/>
                          </a:rPr>
                        </m:ctrlPr>
                      </m:sSubPr>
                      <m:e>
                        <m:r>
                          <a:rPr lang="en-CA" sz="1100" i="1">
                            <a:latin typeface="Cambria Math" panose="02040503050406030204" pitchFamily="18" charset="0"/>
                          </a:rPr>
                          <m:t>h</m:t>
                        </m:r>
                      </m:e>
                      <m:sub>
                        <m:r>
                          <a:rPr lang="en-CA" sz="1100" i="1">
                            <a:latin typeface="Cambria Math" panose="02040503050406030204" pitchFamily="18" charset="0"/>
                          </a:rPr>
                          <m:t>𝑜</m:t>
                        </m:r>
                      </m:sub>
                    </m:sSub>
                    <m:r>
                      <a:rPr lang="en-CA" sz="1100" i="1">
                        <a:latin typeface="Cambria Math" panose="02040503050406030204" pitchFamily="18" charset="0"/>
                      </a:rPr>
                      <m:t>=35 </m:t>
                    </m:r>
                    <m:f>
                      <m:fPr>
                        <m:type m:val="lin"/>
                        <m:ctrlPr>
                          <a:rPr lang="en-CA" sz="1100" i="1">
                            <a:latin typeface="Cambria Math" panose="02040503050406030204" pitchFamily="18" charset="0"/>
                          </a:rPr>
                        </m:ctrlPr>
                      </m:fPr>
                      <m:num>
                        <m:r>
                          <a:rPr lang="en-CA" sz="1100" i="1">
                            <a:latin typeface="Cambria Math" panose="02040503050406030204" pitchFamily="18" charset="0"/>
                          </a:rPr>
                          <m:t>𝑊</m:t>
                        </m:r>
                      </m:num>
                      <m:den>
                        <m:sSup>
                          <m:sSupPr>
                            <m:ctrlPr>
                              <a:rPr lang="en-CA" sz="1100" i="1">
                                <a:latin typeface="Cambria Math" panose="02040503050406030204" pitchFamily="18" charset="0"/>
                              </a:rPr>
                            </m:ctrlPr>
                          </m:sSupPr>
                          <m:e>
                            <m:r>
                              <a:rPr lang="en-CA" sz="1100" i="1">
                                <a:latin typeface="Cambria Math" panose="02040503050406030204" pitchFamily="18" charset="0"/>
                              </a:rPr>
                              <m:t>𝑚</m:t>
                            </m:r>
                          </m:e>
                          <m:sup>
                            <m:r>
                              <a:rPr lang="en-CA" sz="1100" i="1">
                                <a:latin typeface="Cambria Math" panose="02040503050406030204" pitchFamily="18" charset="0"/>
                              </a:rPr>
                              <m:t>2</m:t>
                            </m:r>
                          </m:sup>
                        </m:sSup>
                        <m:r>
                          <a:rPr lang="en-CA" sz="1100" i="1">
                            <a:latin typeface="Cambria Math" panose="02040503050406030204" pitchFamily="18" charset="0"/>
                            <a:ea typeface="Cambria Math" panose="02040503050406030204" pitchFamily="18" charset="0"/>
                          </a:rPr>
                          <m:t>∙</m:t>
                        </m:r>
                        <m:r>
                          <a:rPr lang="en-CA" sz="1100" i="1">
                            <a:latin typeface="Cambria Math" panose="02040503050406030204" pitchFamily="18" charset="0"/>
                            <a:ea typeface="Cambria Math" panose="02040503050406030204" pitchFamily="18" charset="0"/>
                          </a:rPr>
                          <m:t>𝐾</m:t>
                        </m:r>
                      </m:den>
                    </m:f>
                  </m:oMath>
                </a14:m>
                <a:r>
                  <a:rPr lang="en-CA" sz="1100" dirty="0">
                    <a:latin typeface="Cambria" panose="02040503050406030204" pitchFamily="18" charset="0"/>
                    <a:ea typeface="Cambria" panose="02040503050406030204" pitchFamily="18" charset="0"/>
                    <a:cs typeface="Times New Roman" panose="02020603050405020304" pitchFamily="18" charset="0"/>
                  </a:rPr>
                  <a:t>. Then, estimate the steady heat transfer rate when the indoor and outdoor temperatures are </a:t>
                </a:r>
                <a14:m>
                  <m:oMath xmlns:m="http://schemas.openxmlformats.org/officeDocument/2006/math">
                    <m:sSub>
                      <m:sSubPr>
                        <m:ctrlPr>
                          <a:rPr lang="en-US" sz="1100" i="1" dirty="0">
                            <a:latin typeface="Cambria Math" panose="02040503050406030204" pitchFamily="18" charset="0"/>
                          </a:rPr>
                        </m:ctrlPr>
                      </m:sSubPr>
                      <m:e>
                        <m:r>
                          <a:rPr lang="en-CA" sz="1100" i="1" dirty="0">
                            <a:latin typeface="Cambria Math" panose="02040503050406030204" pitchFamily="18" charset="0"/>
                          </a:rPr>
                          <m:t>𝑇</m:t>
                        </m:r>
                      </m:e>
                      <m:sub>
                        <m:r>
                          <a:rPr lang="en-US" sz="1100" i="1" dirty="0">
                            <a:latin typeface="Cambria Math" panose="02040503050406030204" pitchFamily="18" charset="0"/>
                          </a:rPr>
                          <m:t>𝑖</m:t>
                        </m:r>
                      </m:sub>
                    </m:sSub>
                  </m:oMath>
                </a14:m>
                <a:r>
                  <a:rPr lang="en-CA" sz="1100" dirty="0">
                    <a:latin typeface="Cambria Math" panose="02040503050406030204" pitchFamily="18" charset="0"/>
                  </a:rPr>
                  <a:t> = 20</a:t>
                </a:r>
                <a:r>
                  <a:rPr lang="en-CA" sz="1100" dirty="0">
                    <a:latin typeface="Cambria Math" panose="02040503050406030204" pitchFamily="18" charset="0"/>
                    <a:sym typeface="Symbol" panose="05050102010706020507" pitchFamily="18" charset="2"/>
                  </a:rPr>
                  <a:t>C and </a:t>
                </a:r>
                <a14:m>
                  <m:oMath xmlns:m="http://schemas.openxmlformats.org/officeDocument/2006/math">
                    <m:sSub>
                      <m:sSubPr>
                        <m:ctrlPr>
                          <a:rPr lang="en-US" sz="1100" i="1" dirty="0">
                            <a:latin typeface="Cambria Math" panose="02040503050406030204" pitchFamily="18" charset="0"/>
                            <a:sym typeface="Symbol" panose="05050102010706020507" pitchFamily="18" charset="2"/>
                          </a:rPr>
                        </m:ctrlPr>
                      </m:sSubPr>
                      <m:e>
                        <m:r>
                          <a:rPr lang="en-CA" sz="1100" i="1" dirty="0">
                            <a:latin typeface="Cambria Math" panose="02040503050406030204" pitchFamily="18" charset="0"/>
                            <a:sym typeface="Symbol" panose="05050102010706020507" pitchFamily="18" charset="2"/>
                          </a:rPr>
                          <m:t>𝑇</m:t>
                        </m:r>
                      </m:e>
                      <m:sub>
                        <m:r>
                          <a:rPr lang="en-CA" sz="1100" i="1" dirty="0">
                            <a:latin typeface="Cambria Math" panose="02040503050406030204" pitchFamily="18" charset="0"/>
                            <a:sym typeface="Symbol" panose="05050102010706020507" pitchFamily="18" charset="2"/>
                          </a:rPr>
                          <m:t>𝑜</m:t>
                        </m:r>
                      </m:sub>
                    </m:sSub>
                  </m:oMath>
                </a14:m>
                <a:r>
                  <a:rPr lang="en-CA" sz="1100" dirty="0">
                    <a:latin typeface="Cambria Math" panose="02040503050406030204" pitchFamily="18" charset="0"/>
                    <a:sym typeface="Symbol" panose="05050102010706020507" pitchFamily="18" charset="2"/>
                  </a:rPr>
                  <a:t> = -10C, respectively, if </a:t>
                </a:r>
                <a14:m>
                  <m:oMath xmlns:m="http://schemas.openxmlformats.org/officeDocument/2006/math">
                    <m:r>
                      <a:rPr lang="en-CA" sz="1100" i="1" dirty="0">
                        <a:latin typeface="Cambria Math" panose="02040503050406030204" pitchFamily="18" charset="0"/>
                      </a:rPr>
                      <m:t>𝐴</m:t>
                    </m:r>
                  </m:oMath>
                </a14:m>
                <a:r>
                  <a:rPr lang="en-CA" sz="1100" dirty="0">
                    <a:latin typeface="Cambria Math" panose="02040503050406030204" pitchFamily="18" charset="0"/>
                  </a:rPr>
                  <a:t> = 50 m</a:t>
                </a:r>
                <a:r>
                  <a:rPr lang="en-CA" sz="1100" baseline="30000" dirty="0">
                    <a:latin typeface="Cambria Math" panose="02040503050406030204" pitchFamily="18" charset="0"/>
                  </a:rPr>
                  <a:t>2</a:t>
                </a:r>
                <a:r>
                  <a:rPr lang="en-CA" sz="1100" dirty="0">
                    <a:latin typeface="Cambria Math" panose="02040503050406030204" pitchFamily="18" charset="0"/>
                    <a:sym typeface="Symbol" panose="05050102010706020507" pitchFamily="18" charset="2"/>
                  </a:rPr>
                  <a:t>.</a:t>
                </a: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latin typeface="Cambria" panose="02040503050406030204" pitchFamily="18" charset="0"/>
                    <a:ea typeface="Cambria" panose="02040503050406030204" pitchFamily="18" charset="0"/>
                    <a:cs typeface="Times New Roman" panose="02020603050405020304" pitchFamily="18" charset="0"/>
                  </a:rPr>
                  <a:t> </a:t>
                </a:r>
              </a:p>
              <a:p>
                <a:pPr algn="just"/>
                <a:endParaRPr lang="en-CA" sz="1100"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39E6CC86-977B-417B-AC8F-68DAC452498A}"/>
                  </a:ext>
                </a:extLst>
              </p:cNvPr>
              <p:cNvSpPr txBox="1">
                <a:spLocks noRot="1" noChangeAspect="1" noMove="1" noResize="1" noEditPoints="1" noAdjustHandles="1" noChangeArrowheads="1" noChangeShapeType="1" noTextEdit="1"/>
              </p:cNvSpPr>
              <p:nvPr/>
            </p:nvSpPr>
            <p:spPr>
              <a:xfrm>
                <a:off x="476796" y="395660"/>
                <a:ext cx="5472608" cy="1184940"/>
              </a:xfrm>
              <a:prstGeom prst="rect">
                <a:avLst/>
              </a:prstGeom>
              <a:blipFill>
                <a:blip r:embed="rId2"/>
                <a:stretch>
                  <a:fillRect l="-1559" t="-4639" r="-1670"/>
                </a:stretch>
              </a:blipFill>
            </p:spPr>
            <p:txBody>
              <a:bodyPr/>
              <a:lstStyle/>
              <a:p>
                <a:r>
                  <a:rPr lang="en-CA">
                    <a:noFill/>
                  </a:rPr>
                  <a:t> </a:t>
                </a:r>
              </a:p>
            </p:txBody>
          </p:sp>
        </mc:Fallback>
      </mc:AlternateContent>
      <p:sp>
        <p:nvSpPr>
          <p:cNvPr id="37" name="Slide Number Placeholder 1">
            <a:extLst>
              <a:ext uri="{FF2B5EF4-FFF2-40B4-BE49-F238E27FC236}">
                <a16:creationId xmlns:a16="http://schemas.microsoft.com/office/drawing/2014/main" id="{B8288F12-CCA8-46AD-95AE-01A2DFA6D1FB}"/>
              </a:ext>
            </a:extLst>
          </p:cNvPr>
          <p:cNvSpPr>
            <a:spLocks noGrp="1"/>
          </p:cNvSpPr>
          <p:nvPr>
            <p:ph type="sldNum" sz="quarter" idx="12"/>
          </p:nvPr>
        </p:nvSpPr>
        <p:spPr>
          <a:xfrm>
            <a:off x="5517356" y="8460556"/>
            <a:ext cx="908844" cy="251644"/>
          </a:xfrm>
        </p:spPr>
        <p:txBody>
          <a:bodyPr/>
          <a:lstStyle/>
          <a:p>
            <a:fld id="{2812F1FA-390A-41C6-A5B6-DA577902550D}" type="slidenum">
              <a:rPr lang="en-CA" smtClean="0"/>
              <a:pPr/>
              <a:t>12</a:t>
            </a:fld>
            <a:endParaRPr lang="en-CA" dirty="0"/>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C6D3F51A-ADB9-4267-8926-8101BA3DF8AA}"/>
                  </a:ext>
                </a:extLst>
              </p:cNvPr>
              <p:cNvSpPr/>
              <p:nvPr/>
            </p:nvSpPr>
            <p:spPr>
              <a:xfrm>
                <a:off x="764828" y="1763812"/>
                <a:ext cx="2161233" cy="460639"/>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f>
                        <m:fPr>
                          <m:ctrlPr>
                            <a:rPr lang="en-CA" sz="1100" i="1" smtClean="0">
                              <a:latin typeface="Cambria Math" panose="02040503050406030204" pitchFamily="18" charset="0"/>
                              <a:ea typeface="Cambria Math" panose="02040503050406030204" pitchFamily="18" charset="0"/>
                            </a:rPr>
                          </m:ctrlPr>
                        </m:fPr>
                        <m:num>
                          <m:r>
                            <a:rPr lang="en-CA" sz="1100" i="1">
                              <a:latin typeface="Cambria Math" panose="02040503050406030204" pitchFamily="18" charset="0"/>
                              <a:ea typeface="Cambria Math" panose="02040503050406030204" pitchFamily="18" charset="0"/>
                            </a:rPr>
                            <m:t>1</m:t>
                          </m:r>
                        </m:num>
                        <m:den>
                          <m:sSub>
                            <m:sSubPr>
                              <m:ctrlPr>
                                <a:rPr lang="en-CA" sz="1100" i="1">
                                  <a:latin typeface="Cambria Math" panose="02040503050406030204" pitchFamily="18" charset="0"/>
                                </a:rPr>
                              </m:ctrlPr>
                            </m:sSubPr>
                            <m:e>
                              <m:r>
                                <a:rPr lang="en-CA" sz="1100" i="1">
                                  <a:latin typeface="Cambria Math" panose="02040503050406030204" pitchFamily="18" charset="0"/>
                                </a:rPr>
                                <m:t>h</m:t>
                              </m:r>
                            </m:e>
                            <m:sub>
                              <m:r>
                                <a:rPr lang="en-CA" sz="1100" i="1">
                                  <a:latin typeface="Cambria Math" panose="02040503050406030204" pitchFamily="18" charset="0"/>
                                </a:rPr>
                                <m:t>𝑖</m:t>
                              </m:r>
                            </m:sub>
                          </m:sSub>
                        </m:den>
                      </m:f>
                      <m:r>
                        <a:rPr lang="en-CA" sz="1100" i="1">
                          <a:latin typeface="Cambria Math" panose="02040503050406030204" pitchFamily="18" charset="0"/>
                          <a:ea typeface="Cambria Math" panose="02040503050406030204" pitchFamily="18" charset="0"/>
                        </a:rPr>
                        <m:t>=</m:t>
                      </m:r>
                      <m:f>
                        <m:fPr>
                          <m:ctrlPr>
                            <a:rPr lang="en-CA" sz="1100" i="1">
                              <a:latin typeface="Cambria Math" panose="02040503050406030204" pitchFamily="18" charset="0"/>
                              <a:ea typeface="Cambria Math" panose="02040503050406030204" pitchFamily="18" charset="0"/>
                            </a:rPr>
                          </m:ctrlPr>
                        </m:fPr>
                        <m:num>
                          <m:r>
                            <a:rPr lang="en-CA" sz="1100" i="1">
                              <a:latin typeface="Cambria Math" panose="02040503050406030204" pitchFamily="18" charset="0"/>
                              <a:ea typeface="Cambria Math" panose="02040503050406030204" pitchFamily="18" charset="0"/>
                            </a:rPr>
                            <m:t>1</m:t>
                          </m:r>
                        </m:num>
                        <m:den>
                          <m:r>
                            <a:rPr lang="en-CA" sz="1100" i="1">
                              <a:latin typeface="Cambria Math" panose="02040503050406030204" pitchFamily="18" charset="0"/>
                            </a:rPr>
                            <m:t>10 </m:t>
                          </m:r>
                          <m:f>
                            <m:fPr>
                              <m:type m:val="lin"/>
                              <m:ctrlPr>
                                <a:rPr lang="en-CA" sz="1100" i="1">
                                  <a:latin typeface="Cambria Math" panose="02040503050406030204" pitchFamily="18" charset="0"/>
                                </a:rPr>
                              </m:ctrlPr>
                            </m:fPr>
                            <m:num>
                              <m:r>
                                <a:rPr lang="en-CA" sz="1100" i="1">
                                  <a:latin typeface="Cambria Math" panose="02040503050406030204" pitchFamily="18" charset="0"/>
                                </a:rPr>
                                <m:t>𝑊</m:t>
                              </m:r>
                            </m:num>
                            <m:den>
                              <m:sSup>
                                <m:sSupPr>
                                  <m:ctrlPr>
                                    <a:rPr lang="en-CA" sz="1100" i="1">
                                      <a:latin typeface="Cambria Math" panose="02040503050406030204" pitchFamily="18" charset="0"/>
                                    </a:rPr>
                                  </m:ctrlPr>
                                </m:sSupPr>
                                <m:e>
                                  <m:r>
                                    <a:rPr lang="en-CA" sz="1100" i="1">
                                      <a:latin typeface="Cambria Math" panose="02040503050406030204" pitchFamily="18" charset="0"/>
                                    </a:rPr>
                                    <m:t>𝑚</m:t>
                                  </m:r>
                                </m:e>
                                <m:sup>
                                  <m:r>
                                    <a:rPr lang="en-CA" sz="1100" i="1">
                                      <a:latin typeface="Cambria Math" panose="02040503050406030204" pitchFamily="18" charset="0"/>
                                    </a:rPr>
                                    <m:t>2</m:t>
                                  </m:r>
                                </m:sup>
                              </m:sSup>
                              <m:r>
                                <a:rPr lang="en-CA" sz="1100" i="1">
                                  <a:latin typeface="Cambria Math" panose="02040503050406030204" pitchFamily="18" charset="0"/>
                                  <a:ea typeface="Cambria Math" panose="02040503050406030204" pitchFamily="18" charset="0"/>
                                </a:rPr>
                                <m:t>∙</m:t>
                              </m:r>
                              <m:r>
                                <a:rPr lang="en-CA" sz="1100" i="1">
                                  <a:latin typeface="Cambria Math" panose="02040503050406030204" pitchFamily="18" charset="0"/>
                                  <a:ea typeface="Cambria Math" panose="02040503050406030204" pitchFamily="18" charset="0"/>
                                </a:rPr>
                                <m:t>𝐾</m:t>
                              </m:r>
                            </m:den>
                          </m:f>
                        </m:den>
                      </m:f>
                      <m:r>
                        <a:rPr lang="en-CA" sz="1100" i="1">
                          <a:latin typeface="Cambria Math" panose="02040503050406030204" pitchFamily="18" charset="0"/>
                        </a:rPr>
                        <m:t>=0.1 </m:t>
                      </m:r>
                      <m:f>
                        <m:fPr>
                          <m:ctrlPr>
                            <a:rPr lang="en-CA" sz="1100" i="1" smtClean="0">
                              <a:latin typeface="Cambria Math" panose="02040503050406030204" pitchFamily="18" charset="0"/>
                            </a:rPr>
                          </m:ctrlPr>
                        </m:fPr>
                        <m:num>
                          <m:sSup>
                            <m:sSupPr>
                              <m:ctrlPr>
                                <a:rPr lang="en-CA" sz="1100" i="1">
                                  <a:latin typeface="Cambria Math" panose="02040503050406030204" pitchFamily="18" charset="0"/>
                                </a:rPr>
                              </m:ctrlPr>
                            </m:sSupPr>
                            <m:e>
                              <m:r>
                                <a:rPr lang="en-CA" sz="1100" i="1">
                                  <a:latin typeface="Cambria Math" panose="02040503050406030204" pitchFamily="18" charset="0"/>
                                </a:rPr>
                                <m:t>𝑚</m:t>
                              </m:r>
                            </m:e>
                            <m:sup>
                              <m:r>
                                <a:rPr lang="en-CA" sz="1100" i="1">
                                  <a:latin typeface="Cambria Math" panose="02040503050406030204" pitchFamily="18" charset="0"/>
                                </a:rPr>
                                <m:t>2</m:t>
                              </m:r>
                            </m:sup>
                          </m:sSup>
                          <m:r>
                            <a:rPr lang="en-CA" sz="1100" i="1">
                              <a:latin typeface="Cambria Math" panose="02040503050406030204" pitchFamily="18" charset="0"/>
                              <a:ea typeface="Cambria Math" panose="02040503050406030204" pitchFamily="18" charset="0"/>
                            </a:rPr>
                            <m:t>∙</m:t>
                          </m:r>
                          <m:r>
                            <a:rPr lang="en-CA" sz="1100" i="1">
                              <a:latin typeface="Cambria Math" panose="02040503050406030204" pitchFamily="18" charset="0"/>
                              <a:ea typeface="Cambria Math" panose="02040503050406030204" pitchFamily="18" charset="0"/>
                            </a:rPr>
                            <m:t>𝐾</m:t>
                          </m:r>
                        </m:num>
                        <m:den>
                          <m:r>
                            <a:rPr lang="en-CA" sz="1100" b="0" i="1" smtClean="0">
                              <a:latin typeface="Cambria Math" panose="02040503050406030204" pitchFamily="18" charset="0"/>
                            </a:rPr>
                            <m:t>𝑊</m:t>
                          </m:r>
                        </m:den>
                      </m:f>
                    </m:oMath>
                  </m:oMathPara>
                </a14:m>
                <a:endParaRPr lang="en-CA" sz="1100" dirty="0"/>
              </a:p>
            </p:txBody>
          </p:sp>
        </mc:Choice>
        <mc:Fallback xmlns="">
          <p:sp>
            <p:nvSpPr>
              <p:cNvPr id="41" name="Rectangle 40">
                <a:extLst>
                  <a:ext uri="{FF2B5EF4-FFF2-40B4-BE49-F238E27FC236}">
                    <a16:creationId xmlns:a16="http://schemas.microsoft.com/office/drawing/2014/main" id="{C6D3F51A-ADB9-4267-8926-8101BA3DF8AA}"/>
                  </a:ext>
                </a:extLst>
              </p:cNvPr>
              <p:cNvSpPr>
                <a:spLocks noRot="1" noChangeAspect="1" noMove="1" noResize="1" noEditPoints="1" noAdjustHandles="1" noChangeArrowheads="1" noChangeShapeType="1" noTextEdit="1"/>
              </p:cNvSpPr>
              <p:nvPr/>
            </p:nvSpPr>
            <p:spPr>
              <a:xfrm>
                <a:off x="764828" y="1763812"/>
                <a:ext cx="2161233" cy="460639"/>
              </a:xfrm>
              <a:prstGeom prst="rect">
                <a:avLst/>
              </a:prstGeom>
              <a:blipFill>
                <a:blip r:embed="rId3"/>
                <a:stretch>
                  <a:fillRect t="-6579" b="-7894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34DC887-BE42-4141-B8AD-7E2878758192}"/>
                  </a:ext>
                </a:extLst>
              </p:cNvPr>
              <p:cNvSpPr/>
              <p:nvPr/>
            </p:nvSpPr>
            <p:spPr>
              <a:xfrm>
                <a:off x="764828" y="3203972"/>
                <a:ext cx="2310633" cy="460639"/>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f>
                        <m:fPr>
                          <m:ctrlPr>
                            <a:rPr lang="en-CA" sz="1100" i="1" smtClean="0">
                              <a:latin typeface="Cambria Math" panose="02040503050406030204" pitchFamily="18" charset="0"/>
                              <a:ea typeface="Cambria Math" panose="02040503050406030204" pitchFamily="18" charset="0"/>
                            </a:rPr>
                          </m:ctrlPr>
                        </m:fPr>
                        <m:num>
                          <m:r>
                            <a:rPr lang="en-CA" sz="1100" i="1">
                              <a:latin typeface="Cambria Math" panose="02040503050406030204" pitchFamily="18" charset="0"/>
                              <a:ea typeface="Cambria Math" panose="02040503050406030204" pitchFamily="18" charset="0"/>
                            </a:rPr>
                            <m:t>1</m:t>
                          </m:r>
                        </m:num>
                        <m:den>
                          <m:sSub>
                            <m:sSubPr>
                              <m:ctrlPr>
                                <a:rPr lang="en-CA" sz="1100" i="1">
                                  <a:latin typeface="Cambria Math" panose="02040503050406030204" pitchFamily="18" charset="0"/>
                                </a:rPr>
                              </m:ctrlPr>
                            </m:sSubPr>
                            <m:e>
                              <m:r>
                                <a:rPr lang="en-CA" sz="1100" i="1">
                                  <a:latin typeface="Cambria Math" panose="02040503050406030204" pitchFamily="18" charset="0"/>
                                </a:rPr>
                                <m:t>h</m:t>
                              </m:r>
                            </m:e>
                            <m:sub>
                              <m:r>
                                <a:rPr lang="en-CA" sz="1100" i="1">
                                  <a:latin typeface="Cambria Math" panose="02040503050406030204" pitchFamily="18" charset="0"/>
                                </a:rPr>
                                <m:t>𝑜</m:t>
                              </m:r>
                            </m:sub>
                          </m:sSub>
                        </m:den>
                      </m:f>
                      <m:r>
                        <a:rPr lang="en-CA" sz="1100" i="1">
                          <a:latin typeface="Cambria Math" panose="02040503050406030204" pitchFamily="18" charset="0"/>
                          <a:ea typeface="Cambria Math" panose="02040503050406030204" pitchFamily="18" charset="0"/>
                        </a:rPr>
                        <m:t>=</m:t>
                      </m:r>
                      <m:f>
                        <m:fPr>
                          <m:ctrlPr>
                            <a:rPr lang="en-CA" sz="1100" i="1">
                              <a:latin typeface="Cambria Math" panose="02040503050406030204" pitchFamily="18" charset="0"/>
                              <a:ea typeface="Cambria Math" panose="02040503050406030204" pitchFamily="18" charset="0"/>
                            </a:rPr>
                          </m:ctrlPr>
                        </m:fPr>
                        <m:num>
                          <m:r>
                            <a:rPr lang="en-CA" sz="1100" i="1">
                              <a:latin typeface="Cambria Math" panose="02040503050406030204" pitchFamily="18" charset="0"/>
                              <a:ea typeface="Cambria Math" panose="02040503050406030204" pitchFamily="18" charset="0"/>
                            </a:rPr>
                            <m:t>1</m:t>
                          </m:r>
                        </m:num>
                        <m:den>
                          <m:r>
                            <a:rPr lang="en-CA" sz="1100" i="1">
                              <a:latin typeface="Cambria Math" panose="02040503050406030204" pitchFamily="18" charset="0"/>
                            </a:rPr>
                            <m:t>35</m:t>
                          </m:r>
                          <m:f>
                            <m:fPr>
                              <m:type m:val="lin"/>
                              <m:ctrlPr>
                                <a:rPr lang="en-CA" sz="1100" i="1">
                                  <a:latin typeface="Cambria Math" panose="02040503050406030204" pitchFamily="18" charset="0"/>
                                </a:rPr>
                              </m:ctrlPr>
                            </m:fPr>
                            <m:num>
                              <m:r>
                                <a:rPr lang="en-CA" sz="1100" i="1">
                                  <a:latin typeface="Cambria Math" panose="02040503050406030204" pitchFamily="18" charset="0"/>
                                </a:rPr>
                                <m:t>𝑊</m:t>
                              </m:r>
                            </m:num>
                            <m:den>
                              <m:sSup>
                                <m:sSupPr>
                                  <m:ctrlPr>
                                    <a:rPr lang="en-CA" sz="1100" i="1">
                                      <a:latin typeface="Cambria Math" panose="02040503050406030204" pitchFamily="18" charset="0"/>
                                    </a:rPr>
                                  </m:ctrlPr>
                                </m:sSupPr>
                                <m:e>
                                  <m:r>
                                    <a:rPr lang="en-CA" sz="1100" i="1">
                                      <a:latin typeface="Cambria Math" panose="02040503050406030204" pitchFamily="18" charset="0"/>
                                    </a:rPr>
                                    <m:t>𝑚</m:t>
                                  </m:r>
                                </m:e>
                                <m:sup>
                                  <m:r>
                                    <a:rPr lang="en-CA" sz="1100" i="1">
                                      <a:latin typeface="Cambria Math" panose="02040503050406030204" pitchFamily="18" charset="0"/>
                                    </a:rPr>
                                    <m:t>2</m:t>
                                  </m:r>
                                </m:sup>
                              </m:sSup>
                              <m:r>
                                <a:rPr lang="en-CA" sz="1100" i="1">
                                  <a:latin typeface="Cambria Math" panose="02040503050406030204" pitchFamily="18" charset="0"/>
                                  <a:ea typeface="Cambria Math" panose="02040503050406030204" pitchFamily="18" charset="0"/>
                                </a:rPr>
                                <m:t>∙</m:t>
                              </m:r>
                              <m:r>
                                <a:rPr lang="en-CA" sz="1100" i="1">
                                  <a:latin typeface="Cambria Math" panose="02040503050406030204" pitchFamily="18" charset="0"/>
                                  <a:ea typeface="Cambria Math" panose="02040503050406030204" pitchFamily="18" charset="0"/>
                                </a:rPr>
                                <m:t>𝐾</m:t>
                              </m:r>
                            </m:den>
                          </m:f>
                        </m:den>
                      </m:f>
                      <m:r>
                        <a:rPr lang="en-CA" sz="1100" i="1">
                          <a:latin typeface="Cambria Math" panose="02040503050406030204" pitchFamily="18" charset="0"/>
                        </a:rPr>
                        <m:t>=0.029</m:t>
                      </m:r>
                      <m:r>
                        <a:rPr lang="en-CA" sz="1100" b="0" i="1" smtClean="0">
                          <a:latin typeface="Cambria Math" panose="02040503050406030204" pitchFamily="18" charset="0"/>
                        </a:rPr>
                        <m:t> </m:t>
                      </m:r>
                      <m:f>
                        <m:fPr>
                          <m:ctrlPr>
                            <a:rPr lang="en-CA" sz="1100" i="1">
                              <a:latin typeface="Cambria Math" panose="02040503050406030204" pitchFamily="18" charset="0"/>
                            </a:rPr>
                          </m:ctrlPr>
                        </m:fPr>
                        <m:num>
                          <m:sSup>
                            <m:sSupPr>
                              <m:ctrlPr>
                                <a:rPr lang="en-CA" sz="1100" i="1">
                                  <a:latin typeface="Cambria Math" panose="02040503050406030204" pitchFamily="18" charset="0"/>
                                </a:rPr>
                              </m:ctrlPr>
                            </m:sSupPr>
                            <m:e>
                              <m:r>
                                <a:rPr lang="en-CA" sz="1100" i="1">
                                  <a:latin typeface="Cambria Math" panose="02040503050406030204" pitchFamily="18" charset="0"/>
                                </a:rPr>
                                <m:t>𝑚</m:t>
                              </m:r>
                            </m:e>
                            <m:sup>
                              <m:r>
                                <a:rPr lang="en-CA" sz="1100" i="1">
                                  <a:latin typeface="Cambria Math" panose="02040503050406030204" pitchFamily="18" charset="0"/>
                                </a:rPr>
                                <m:t>2</m:t>
                              </m:r>
                            </m:sup>
                          </m:sSup>
                          <m:r>
                            <a:rPr lang="en-CA" sz="1100" i="1">
                              <a:latin typeface="Cambria Math" panose="02040503050406030204" pitchFamily="18" charset="0"/>
                              <a:ea typeface="Cambria Math" panose="02040503050406030204" pitchFamily="18" charset="0"/>
                            </a:rPr>
                            <m:t>∙</m:t>
                          </m:r>
                          <m:r>
                            <a:rPr lang="en-CA" sz="1100" i="1">
                              <a:latin typeface="Cambria Math" panose="02040503050406030204" pitchFamily="18" charset="0"/>
                              <a:ea typeface="Cambria Math" panose="02040503050406030204" pitchFamily="18" charset="0"/>
                            </a:rPr>
                            <m:t>𝐾</m:t>
                          </m:r>
                        </m:num>
                        <m:den>
                          <m:r>
                            <a:rPr lang="en-CA" sz="1100" i="1">
                              <a:latin typeface="Cambria Math" panose="02040503050406030204" pitchFamily="18" charset="0"/>
                            </a:rPr>
                            <m:t>𝑊</m:t>
                          </m:r>
                        </m:den>
                      </m:f>
                    </m:oMath>
                  </m:oMathPara>
                </a14:m>
                <a:endParaRPr lang="en-CA" sz="1100" dirty="0"/>
              </a:p>
            </p:txBody>
          </p:sp>
        </mc:Choice>
        <mc:Fallback xmlns="">
          <p:sp>
            <p:nvSpPr>
              <p:cNvPr id="42" name="Rectangle 41">
                <a:extLst>
                  <a:ext uri="{FF2B5EF4-FFF2-40B4-BE49-F238E27FC236}">
                    <a16:creationId xmlns:a16="http://schemas.microsoft.com/office/drawing/2014/main" id="{034DC887-BE42-4141-B8AD-7E2878758192}"/>
                  </a:ext>
                </a:extLst>
              </p:cNvPr>
              <p:cNvSpPr>
                <a:spLocks noRot="1" noChangeAspect="1" noMove="1" noResize="1" noEditPoints="1" noAdjustHandles="1" noChangeArrowheads="1" noChangeShapeType="1" noTextEdit="1"/>
              </p:cNvSpPr>
              <p:nvPr/>
            </p:nvSpPr>
            <p:spPr>
              <a:xfrm>
                <a:off x="764828" y="3203972"/>
                <a:ext cx="2310633" cy="460639"/>
              </a:xfrm>
              <a:prstGeom prst="rect">
                <a:avLst/>
              </a:prstGeom>
              <a:blipFill>
                <a:blip r:embed="rId4"/>
                <a:stretch>
                  <a:fillRect t="-6667" b="-81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AB530634-4518-45CE-9A40-92C675A4BDAC}"/>
                  </a:ext>
                </a:extLst>
              </p:cNvPr>
              <p:cNvSpPr/>
              <p:nvPr/>
            </p:nvSpPr>
            <p:spPr>
              <a:xfrm>
                <a:off x="764828" y="2483892"/>
                <a:ext cx="2664296" cy="45480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CA" sz="1100" i="1" smtClean="0">
                              <a:latin typeface="Cambria Math" panose="02040503050406030204" pitchFamily="18" charset="0"/>
                              <a:ea typeface="Cambria Math" panose="02040503050406030204" pitchFamily="18" charset="0"/>
                            </a:rPr>
                          </m:ctrlPr>
                        </m:fPr>
                        <m:num>
                          <m:r>
                            <a:rPr lang="en-CA" sz="1100" i="1">
                              <a:latin typeface="Cambria Math" panose="02040503050406030204" pitchFamily="18" charset="0"/>
                              <a:ea typeface="Cambria Math" panose="02040503050406030204" pitchFamily="18" charset="0"/>
                            </a:rPr>
                            <m:t>𝐿</m:t>
                          </m:r>
                        </m:num>
                        <m:den>
                          <m:r>
                            <a:rPr lang="en-CA" sz="1100" i="1">
                              <a:latin typeface="Cambria Math" panose="02040503050406030204" pitchFamily="18" charset="0"/>
                            </a:rPr>
                            <m:t>𝑘</m:t>
                          </m:r>
                        </m:den>
                      </m:f>
                      <m:r>
                        <a:rPr lang="en-CA" sz="1100" i="1">
                          <a:latin typeface="Cambria Math" panose="02040503050406030204" pitchFamily="18" charset="0"/>
                          <a:ea typeface="Cambria Math" panose="02040503050406030204" pitchFamily="18" charset="0"/>
                        </a:rPr>
                        <m:t>=</m:t>
                      </m:r>
                      <m:f>
                        <m:fPr>
                          <m:ctrlPr>
                            <a:rPr lang="en-CA" sz="1100" i="1">
                              <a:latin typeface="Cambria Math" panose="02040503050406030204" pitchFamily="18" charset="0"/>
                              <a:ea typeface="Cambria Math" panose="02040503050406030204" pitchFamily="18" charset="0"/>
                            </a:rPr>
                          </m:ctrlPr>
                        </m:fPr>
                        <m:num>
                          <m:r>
                            <a:rPr lang="en-CA" sz="1100" i="1">
                              <a:latin typeface="Cambria Math" panose="02040503050406030204" pitchFamily="18" charset="0"/>
                              <a:ea typeface="Cambria Math" panose="02040503050406030204" pitchFamily="18" charset="0"/>
                            </a:rPr>
                            <m:t>0.013 </m:t>
                          </m:r>
                          <m:r>
                            <a:rPr lang="en-CA" sz="1100" i="1">
                              <a:latin typeface="Cambria Math" panose="02040503050406030204" pitchFamily="18" charset="0"/>
                              <a:ea typeface="Cambria Math" panose="02040503050406030204" pitchFamily="18" charset="0"/>
                            </a:rPr>
                            <m:t>𝑚</m:t>
                          </m:r>
                        </m:num>
                        <m:den>
                          <m:r>
                            <a:rPr lang="en-CA" sz="1100" i="1">
                              <a:latin typeface="Cambria Math" panose="02040503050406030204" pitchFamily="18" charset="0"/>
                              <a:ea typeface="Cambria Math" panose="02040503050406030204" pitchFamily="18" charset="0"/>
                            </a:rPr>
                            <m:t>0.12</m:t>
                          </m:r>
                          <m:f>
                            <m:fPr>
                              <m:type m:val="lin"/>
                              <m:ctrlPr>
                                <a:rPr lang="en-CA" sz="1100" i="1">
                                  <a:latin typeface="Cambria Math" panose="02040503050406030204" pitchFamily="18" charset="0"/>
                                </a:rPr>
                              </m:ctrlPr>
                            </m:fPr>
                            <m:num>
                              <m:r>
                                <a:rPr lang="en-CA" sz="1100" i="1">
                                  <a:latin typeface="Cambria Math" panose="02040503050406030204" pitchFamily="18" charset="0"/>
                                </a:rPr>
                                <m:t>𝑊</m:t>
                              </m:r>
                            </m:num>
                            <m:den>
                              <m:r>
                                <a:rPr lang="en-CA" sz="1100" i="1">
                                  <a:latin typeface="Cambria Math" panose="02040503050406030204" pitchFamily="18" charset="0"/>
                                </a:rPr>
                                <m:t>𝑚</m:t>
                              </m:r>
                              <m:r>
                                <a:rPr lang="en-CA" sz="1100" i="1">
                                  <a:latin typeface="Cambria Math" panose="02040503050406030204" pitchFamily="18" charset="0"/>
                                  <a:ea typeface="Cambria Math" panose="02040503050406030204" pitchFamily="18" charset="0"/>
                                </a:rPr>
                                <m:t>∙</m:t>
                              </m:r>
                              <m:r>
                                <a:rPr lang="en-CA" sz="1100" i="1">
                                  <a:latin typeface="Cambria Math" panose="02040503050406030204" pitchFamily="18" charset="0"/>
                                  <a:ea typeface="Cambria Math" panose="02040503050406030204" pitchFamily="18" charset="0"/>
                                </a:rPr>
                                <m:t>𝐾</m:t>
                              </m:r>
                            </m:den>
                          </m:f>
                        </m:den>
                      </m:f>
                      <m:r>
                        <a:rPr lang="en-CA" sz="1100" i="1">
                          <a:latin typeface="Cambria Math" panose="02040503050406030204" pitchFamily="18" charset="0"/>
                        </a:rPr>
                        <m:t>=0.108</m:t>
                      </m:r>
                      <m:r>
                        <a:rPr lang="en-CA" sz="1100" b="0" i="1" smtClean="0">
                          <a:latin typeface="Cambria Math" panose="02040503050406030204" pitchFamily="18" charset="0"/>
                        </a:rPr>
                        <m:t> </m:t>
                      </m:r>
                      <m:f>
                        <m:fPr>
                          <m:ctrlPr>
                            <a:rPr lang="en-CA" sz="1100" i="1">
                              <a:latin typeface="Cambria Math" panose="02040503050406030204" pitchFamily="18" charset="0"/>
                            </a:rPr>
                          </m:ctrlPr>
                        </m:fPr>
                        <m:num>
                          <m:sSup>
                            <m:sSupPr>
                              <m:ctrlPr>
                                <a:rPr lang="en-CA" sz="1100" i="1">
                                  <a:latin typeface="Cambria Math" panose="02040503050406030204" pitchFamily="18" charset="0"/>
                                </a:rPr>
                              </m:ctrlPr>
                            </m:sSupPr>
                            <m:e>
                              <m:r>
                                <a:rPr lang="en-CA" sz="1100" i="1">
                                  <a:latin typeface="Cambria Math" panose="02040503050406030204" pitchFamily="18" charset="0"/>
                                </a:rPr>
                                <m:t>𝑚</m:t>
                              </m:r>
                            </m:e>
                            <m:sup>
                              <m:r>
                                <a:rPr lang="en-CA" sz="1100" i="1">
                                  <a:latin typeface="Cambria Math" panose="02040503050406030204" pitchFamily="18" charset="0"/>
                                </a:rPr>
                                <m:t>2</m:t>
                              </m:r>
                            </m:sup>
                          </m:sSup>
                          <m:r>
                            <a:rPr lang="en-CA" sz="1100" i="1">
                              <a:latin typeface="Cambria Math" panose="02040503050406030204" pitchFamily="18" charset="0"/>
                              <a:ea typeface="Cambria Math" panose="02040503050406030204" pitchFamily="18" charset="0"/>
                            </a:rPr>
                            <m:t>∙</m:t>
                          </m:r>
                          <m:r>
                            <a:rPr lang="en-CA" sz="1100" i="1">
                              <a:latin typeface="Cambria Math" panose="02040503050406030204" pitchFamily="18" charset="0"/>
                              <a:ea typeface="Cambria Math" panose="02040503050406030204" pitchFamily="18" charset="0"/>
                            </a:rPr>
                            <m:t>𝐾</m:t>
                          </m:r>
                        </m:num>
                        <m:den>
                          <m:r>
                            <a:rPr lang="en-CA" sz="1100" i="1">
                              <a:latin typeface="Cambria Math" panose="02040503050406030204" pitchFamily="18" charset="0"/>
                            </a:rPr>
                            <m:t>𝑊</m:t>
                          </m:r>
                        </m:den>
                      </m:f>
                    </m:oMath>
                  </m:oMathPara>
                </a14:m>
                <a:endParaRPr lang="en-CA" sz="1100" dirty="0"/>
              </a:p>
            </p:txBody>
          </p:sp>
        </mc:Choice>
        <mc:Fallback xmlns="">
          <p:sp>
            <p:nvSpPr>
              <p:cNvPr id="43" name="Rectangle 42">
                <a:extLst>
                  <a:ext uri="{FF2B5EF4-FFF2-40B4-BE49-F238E27FC236}">
                    <a16:creationId xmlns:a16="http://schemas.microsoft.com/office/drawing/2014/main" id="{AB530634-4518-45CE-9A40-92C675A4BDAC}"/>
                  </a:ext>
                </a:extLst>
              </p:cNvPr>
              <p:cNvSpPr>
                <a:spLocks noRot="1" noChangeAspect="1" noMove="1" noResize="1" noEditPoints="1" noAdjustHandles="1" noChangeArrowheads="1" noChangeShapeType="1" noTextEdit="1"/>
              </p:cNvSpPr>
              <p:nvPr/>
            </p:nvSpPr>
            <p:spPr>
              <a:xfrm>
                <a:off x="764828" y="2483892"/>
                <a:ext cx="2664296" cy="454804"/>
              </a:xfrm>
              <a:prstGeom prst="rect">
                <a:avLst/>
              </a:prstGeom>
              <a:blipFill>
                <a:blip r:embed="rId5"/>
                <a:stretch>
                  <a:fillRect t="-6667" b="-81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D35974A-1BC4-434F-8155-A0E75F9A2691}"/>
                  </a:ext>
                </a:extLst>
              </p:cNvPr>
              <p:cNvSpPr/>
              <p:nvPr/>
            </p:nvSpPr>
            <p:spPr>
              <a:xfrm>
                <a:off x="3717156" y="2512483"/>
                <a:ext cx="1891993" cy="5164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CA" sz="1100" i="1" dirty="0" smtClean="0">
                              <a:latin typeface="Cambria Math" panose="02040503050406030204" pitchFamily="18" charset="0"/>
                              <a:ea typeface="Cambria" panose="02040503050406030204" pitchFamily="18" charset="0"/>
                              <a:cs typeface="Times New Roman" panose="02020603050405020304" pitchFamily="18" charset="0"/>
                            </a:rPr>
                          </m:ctrlPr>
                        </m:naryPr>
                        <m:sub/>
                        <m:sup/>
                        <m:e>
                          <m:r>
                            <a:rPr lang="en-CA" sz="1100" i="1" dirty="0">
                              <a:latin typeface="Cambria Math" panose="02040503050406030204" pitchFamily="18" charset="0"/>
                              <a:ea typeface="Cambria" panose="02040503050406030204" pitchFamily="18" charset="0"/>
                              <a:cs typeface="Times New Roman" panose="02020603050405020304" pitchFamily="18" charset="0"/>
                            </a:rPr>
                            <m:t>𝑅</m:t>
                          </m:r>
                        </m:e>
                      </m:nary>
                      <m:r>
                        <a:rPr lang="en-CA" sz="1100" b="0" i="1" dirty="0" smtClean="0">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b="0" i="1" dirty="0" smtClean="0">
                              <a:latin typeface="Cambria Math" panose="02040503050406030204" pitchFamily="18" charset="0"/>
                              <a:ea typeface="Cambria" panose="02040503050406030204" pitchFamily="18" charset="0"/>
                              <a:cs typeface="Times New Roman" panose="02020603050405020304" pitchFamily="18" charset="0"/>
                            </a:rPr>
                          </m:ctrlPr>
                        </m:sSubPr>
                        <m:e>
                          <m:r>
                            <a:rPr lang="en-CA" sz="1100" b="0" i="1" dirty="0" smtClean="0">
                              <a:latin typeface="Cambria Math" panose="02040503050406030204" pitchFamily="18" charset="0"/>
                              <a:ea typeface="Cambria" panose="02040503050406030204" pitchFamily="18" charset="0"/>
                              <a:cs typeface="Times New Roman" panose="02020603050405020304" pitchFamily="18" charset="0"/>
                            </a:rPr>
                            <m:t>𝑅</m:t>
                          </m:r>
                        </m:e>
                        <m:sub>
                          <m:r>
                            <a:rPr lang="en-CA" sz="1100" b="0" i="1" dirty="0" smtClean="0">
                              <a:latin typeface="Cambria Math" panose="02040503050406030204" pitchFamily="18" charset="0"/>
                              <a:ea typeface="Cambria" panose="02040503050406030204" pitchFamily="18" charset="0"/>
                              <a:cs typeface="Times New Roman" panose="02020603050405020304" pitchFamily="18" charset="0"/>
                            </a:rPr>
                            <m:t>𝑜𝑣</m:t>
                          </m:r>
                        </m:sub>
                      </m:sSub>
                      <m:r>
                        <a:rPr lang="en-CA" sz="1100" b="0" i="1" dirty="0" smtClean="0">
                          <a:latin typeface="Cambria Math" panose="02040503050406030204" pitchFamily="18" charset="0"/>
                          <a:ea typeface="Cambria" panose="02040503050406030204" pitchFamily="18" charset="0"/>
                          <a:cs typeface="Times New Roman" panose="02020603050405020304" pitchFamily="18" charset="0"/>
                        </a:rPr>
                        <m:t>=0.237 </m:t>
                      </m:r>
                      <m:f>
                        <m:fPr>
                          <m:ctrlPr>
                            <a:rPr lang="en-CA" sz="1100" i="1">
                              <a:latin typeface="Cambria Math" panose="02040503050406030204" pitchFamily="18" charset="0"/>
                            </a:rPr>
                          </m:ctrlPr>
                        </m:fPr>
                        <m:num>
                          <m:sSup>
                            <m:sSupPr>
                              <m:ctrlPr>
                                <a:rPr lang="en-CA" sz="1100" i="1">
                                  <a:latin typeface="Cambria Math" panose="02040503050406030204" pitchFamily="18" charset="0"/>
                                </a:rPr>
                              </m:ctrlPr>
                            </m:sSupPr>
                            <m:e>
                              <m:r>
                                <a:rPr lang="en-CA" sz="1100" i="1">
                                  <a:latin typeface="Cambria Math" panose="02040503050406030204" pitchFamily="18" charset="0"/>
                                </a:rPr>
                                <m:t>𝑚</m:t>
                              </m:r>
                            </m:e>
                            <m:sup>
                              <m:r>
                                <a:rPr lang="en-CA" sz="1100" i="1">
                                  <a:latin typeface="Cambria Math" panose="02040503050406030204" pitchFamily="18" charset="0"/>
                                </a:rPr>
                                <m:t>2</m:t>
                              </m:r>
                            </m:sup>
                          </m:sSup>
                          <m:r>
                            <a:rPr lang="en-CA" sz="1100" i="1">
                              <a:latin typeface="Cambria Math" panose="02040503050406030204" pitchFamily="18" charset="0"/>
                              <a:ea typeface="Cambria Math" panose="02040503050406030204" pitchFamily="18" charset="0"/>
                            </a:rPr>
                            <m:t>∙</m:t>
                          </m:r>
                          <m:r>
                            <a:rPr lang="en-CA" sz="1100" i="1">
                              <a:latin typeface="Cambria Math" panose="02040503050406030204" pitchFamily="18" charset="0"/>
                              <a:ea typeface="Cambria Math" panose="02040503050406030204" pitchFamily="18" charset="0"/>
                            </a:rPr>
                            <m:t>𝐾</m:t>
                          </m:r>
                        </m:num>
                        <m:den>
                          <m:r>
                            <a:rPr lang="en-CA" sz="1100" i="1">
                              <a:latin typeface="Cambria Math" panose="02040503050406030204" pitchFamily="18" charset="0"/>
                            </a:rPr>
                            <m:t>𝑊</m:t>
                          </m:r>
                        </m:den>
                      </m:f>
                    </m:oMath>
                  </m:oMathPara>
                </a14:m>
                <a:endParaRPr lang="en-CA" sz="1100" dirty="0"/>
              </a:p>
            </p:txBody>
          </p:sp>
        </mc:Choice>
        <mc:Fallback xmlns="">
          <p:sp>
            <p:nvSpPr>
              <p:cNvPr id="2" name="Rectangle 1">
                <a:extLst>
                  <a:ext uri="{FF2B5EF4-FFF2-40B4-BE49-F238E27FC236}">
                    <a16:creationId xmlns:a16="http://schemas.microsoft.com/office/drawing/2014/main" id="{0D35974A-1BC4-434F-8155-A0E75F9A2691}"/>
                  </a:ext>
                </a:extLst>
              </p:cNvPr>
              <p:cNvSpPr>
                <a:spLocks noRot="1" noChangeAspect="1" noMove="1" noResize="1" noEditPoints="1" noAdjustHandles="1" noChangeArrowheads="1" noChangeShapeType="1" noTextEdit="1"/>
              </p:cNvSpPr>
              <p:nvPr/>
            </p:nvSpPr>
            <p:spPr>
              <a:xfrm>
                <a:off x="3717156" y="2512483"/>
                <a:ext cx="1891993" cy="516423"/>
              </a:xfrm>
              <a:prstGeom prst="rect">
                <a:avLst/>
              </a:prstGeom>
              <a:blipFill>
                <a:blip r:embed="rId6"/>
                <a:stretch>
                  <a:fillRect l="-22581" t="-108235" b="-155294"/>
                </a:stretch>
              </a:blipFill>
            </p:spPr>
            <p:txBody>
              <a:bodyPr/>
              <a:lstStyle/>
              <a:p>
                <a:r>
                  <a:rPr lang="en-CA">
                    <a:noFill/>
                  </a:rPr>
                  <a:t> </a:t>
                </a:r>
              </a:p>
            </p:txBody>
          </p:sp>
        </mc:Fallback>
      </mc:AlternateContent>
      <p:sp>
        <p:nvSpPr>
          <p:cNvPr id="3" name="Right Brace 2">
            <a:extLst>
              <a:ext uri="{FF2B5EF4-FFF2-40B4-BE49-F238E27FC236}">
                <a16:creationId xmlns:a16="http://schemas.microsoft.com/office/drawing/2014/main" id="{A52DB77C-ADE6-4CDC-BC06-8617CA186CF4}"/>
              </a:ext>
            </a:extLst>
          </p:cNvPr>
          <p:cNvSpPr/>
          <p:nvPr/>
        </p:nvSpPr>
        <p:spPr>
          <a:xfrm>
            <a:off x="3285108" y="1864411"/>
            <a:ext cx="216024" cy="172819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C109CE58-BAFF-4F8B-B4D3-6C047F1322B6}"/>
                  </a:ext>
                </a:extLst>
              </p:cNvPr>
              <p:cNvSpPr/>
              <p:nvPr/>
            </p:nvSpPr>
            <p:spPr>
              <a:xfrm>
                <a:off x="764828" y="4500116"/>
                <a:ext cx="2602828" cy="5092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1100" b="0" i="1" dirty="0" smtClean="0">
                          <a:latin typeface="Cambria Math" panose="02040503050406030204" pitchFamily="18" charset="0"/>
                          <a:ea typeface="Cambria" panose="02040503050406030204" pitchFamily="18" charset="0"/>
                          <a:cs typeface="Times New Roman" panose="02020603050405020304" pitchFamily="18" charset="0"/>
                        </a:rPr>
                        <m:t>𝑈</m:t>
                      </m:r>
                      <m:r>
                        <a:rPr lang="en-CA" sz="1100" b="0" i="1" dirty="0" smtClean="0">
                          <a:latin typeface="Cambria Math" panose="02040503050406030204" pitchFamily="18" charset="0"/>
                          <a:ea typeface="Cambria" panose="02040503050406030204" pitchFamily="18" charset="0"/>
                          <a:cs typeface="Times New Roman" panose="02020603050405020304" pitchFamily="18" charset="0"/>
                        </a:rPr>
                        <m:t>=</m:t>
                      </m:r>
                      <m:sSup>
                        <m:sSupPr>
                          <m:ctrlPr>
                            <a:rPr lang="en-CA" sz="1100" b="0" i="1" dirty="0" smtClean="0">
                              <a:latin typeface="Cambria Math" panose="02040503050406030204" pitchFamily="18" charset="0"/>
                              <a:ea typeface="Cambria" panose="02040503050406030204" pitchFamily="18" charset="0"/>
                              <a:cs typeface="Times New Roman" panose="02020603050405020304" pitchFamily="18" charset="0"/>
                            </a:rPr>
                          </m:ctrlPr>
                        </m:sSupPr>
                        <m:e>
                          <m:d>
                            <m:dPr>
                              <m:ctrlPr>
                                <a:rPr lang="en-CA" sz="1100" b="0" i="1" dirty="0" smtClean="0">
                                  <a:latin typeface="Cambria Math" panose="02040503050406030204" pitchFamily="18" charset="0"/>
                                  <a:ea typeface="Cambria" panose="02040503050406030204" pitchFamily="18" charset="0"/>
                                  <a:cs typeface="Times New Roman" panose="02020603050405020304" pitchFamily="18" charset="0"/>
                                </a:rPr>
                              </m:ctrlPr>
                            </m:dPr>
                            <m:e>
                              <m:r>
                                <a:rPr lang="en-CA" sz="1100" i="1" dirty="0">
                                  <a:latin typeface="Cambria Math" panose="02040503050406030204" pitchFamily="18" charset="0"/>
                                  <a:ea typeface="Cambria" panose="02040503050406030204" pitchFamily="18" charset="0"/>
                                  <a:cs typeface="Times New Roman" panose="02020603050405020304" pitchFamily="18" charset="0"/>
                                </a:rPr>
                                <m:t>0.237 </m:t>
                              </m:r>
                              <m:f>
                                <m:fPr>
                                  <m:ctrlPr>
                                    <a:rPr lang="en-CA" sz="1100" i="1">
                                      <a:latin typeface="Cambria Math" panose="02040503050406030204" pitchFamily="18" charset="0"/>
                                    </a:rPr>
                                  </m:ctrlPr>
                                </m:fPr>
                                <m:num>
                                  <m:sSup>
                                    <m:sSupPr>
                                      <m:ctrlPr>
                                        <a:rPr lang="en-CA" sz="1100" i="1">
                                          <a:latin typeface="Cambria Math" panose="02040503050406030204" pitchFamily="18" charset="0"/>
                                        </a:rPr>
                                      </m:ctrlPr>
                                    </m:sSupPr>
                                    <m:e>
                                      <m:r>
                                        <a:rPr lang="en-CA" sz="1100" i="1">
                                          <a:latin typeface="Cambria Math" panose="02040503050406030204" pitchFamily="18" charset="0"/>
                                        </a:rPr>
                                        <m:t>𝑚</m:t>
                                      </m:r>
                                    </m:e>
                                    <m:sup>
                                      <m:r>
                                        <a:rPr lang="en-CA" sz="1100" i="1">
                                          <a:latin typeface="Cambria Math" panose="02040503050406030204" pitchFamily="18" charset="0"/>
                                        </a:rPr>
                                        <m:t>2</m:t>
                                      </m:r>
                                    </m:sup>
                                  </m:sSup>
                                  <m:r>
                                    <a:rPr lang="en-CA" sz="1100" i="1">
                                      <a:latin typeface="Cambria Math" panose="02040503050406030204" pitchFamily="18" charset="0"/>
                                      <a:ea typeface="Cambria Math" panose="02040503050406030204" pitchFamily="18" charset="0"/>
                                    </a:rPr>
                                    <m:t>∙</m:t>
                                  </m:r>
                                  <m:r>
                                    <a:rPr lang="en-CA" sz="1100" i="1">
                                      <a:latin typeface="Cambria Math" panose="02040503050406030204" pitchFamily="18" charset="0"/>
                                      <a:ea typeface="Cambria Math" panose="02040503050406030204" pitchFamily="18" charset="0"/>
                                    </a:rPr>
                                    <m:t>𝐾</m:t>
                                  </m:r>
                                </m:num>
                                <m:den>
                                  <m:r>
                                    <a:rPr lang="en-CA" sz="1100" i="1">
                                      <a:latin typeface="Cambria Math" panose="02040503050406030204" pitchFamily="18" charset="0"/>
                                    </a:rPr>
                                    <m:t>𝑊</m:t>
                                  </m:r>
                                </m:den>
                              </m:f>
                              <m:r>
                                <m:rPr>
                                  <m:nor/>
                                </m:rPr>
                                <a:rPr lang="en-CA" sz="1100" dirty="0"/>
                                <m:t> </m:t>
                              </m:r>
                            </m:e>
                          </m:d>
                        </m:e>
                        <m:sup>
                          <m:r>
                            <a:rPr lang="en-CA" sz="1100" b="0" i="1" dirty="0" smtClean="0">
                              <a:latin typeface="Cambria Math" panose="02040503050406030204" pitchFamily="18" charset="0"/>
                              <a:ea typeface="Cambria" panose="02040503050406030204" pitchFamily="18" charset="0"/>
                              <a:cs typeface="Times New Roman" panose="02020603050405020304" pitchFamily="18" charset="0"/>
                            </a:rPr>
                            <m:t>−1</m:t>
                          </m:r>
                        </m:sup>
                      </m:sSup>
                      <m:r>
                        <a:rPr lang="en-CA" sz="1100" b="0" i="1" dirty="0" smtClean="0">
                          <a:latin typeface="Cambria Math" panose="02040503050406030204" pitchFamily="18" charset="0"/>
                          <a:ea typeface="Cambria" panose="02040503050406030204" pitchFamily="18" charset="0"/>
                          <a:cs typeface="Times New Roman" panose="02020603050405020304" pitchFamily="18" charset="0"/>
                        </a:rPr>
                        <m:t>=</m:t>
                      </m:r>
                      <m:r>
                        <a:rPr lang="en-CA" sz="1100" b="1" i="1" dirty="0" smtClean="0">
                          <a:latin typeface="Cambria Math" panose="02040503050406030204" pitchFamily="18" charset="0"/>
                          <a:ea typeface="Cambria" panose="02040503050406030204" pitchFamily="18" charset="0"/>
                          <a:cs typeface="Times New Roman" panose="02020603050405020304" pitchFamily="18" charset="0"/>
                        </a:rPr>
                        <m:t>𝟒</m:t>
                      </m:r>
                      <m:r>
                        <a:rPr lang="en-CA" sz="1100" b="1" i="1" dirty="0" smtClean="0">
                          <a:latin typeface="Cambria Math" panose="02040503050406030204" pitchFamily="18" charset="0"/>
                          <a:ea typeface="Cambria" panose="02040503050406030204" pitchFamily="18" charset="0"/>
                          <a:cs typeface="Times New Roman" panose="02020603050405020304" pitchFamily="18" charset="0"/>
                        </a:rPr>
                        <m:t>.</m:t>
                      </m:r>
                      <m:r>
                        <a:rPr lang="en-CA" sz="1100" b="1" i="1" dirty="0" smtClean="0">
                          <a:latin typeface="Cambria Math" panose="02040503050406030204" pitchFamily="18" charset="0"/>
                          <a:ea typeface="Cambria" panose="02040503050406030204" pitchFamily="18" charset="0"/>
                          <a:cs typeface="Times New Roman" panose="02020603050405020304" pitchFamily="18" charset="0"/>
                        </a:rPr>
                        <m:t>𝟐𝟐</m:t>
                      </m:r>
                      <m:r>
                        <a:rPr lang="en-CA" sz="1100" b="1" i="1" dirty="0" smtClean="0">
                          <a:latin typeface="Cambria Math" panose="02040503050406030204" pitchFamily="18" charset="0"/>
                          <a:ea typeface="Cambria" panose="02040503050406030204" pitchFamily="18" charset="0"/>
                          <a:cs typeface="Times New Roman" panose="02020603050405020304" pitchFamily="18" charset="0"/>
                        </a:rPr>
                        <m:t> </m:t>
                      </m:r>
                      <m:f>
                        <m:fPr>
                          <m:ctrlPr>
                            <a:rPr lang="en-CA" sz="1100" b="1" i="1" dirty="0" smtClean="0">
                              <a:latin typeface="Cambria Math" panose="02040503050406030204" pitchFamily="18" charset="0"/>
                              <a:ea typeface="Cambria" panose="02040503050406030204" pitchFamily="18" charset="0"/>
                              <a:cs typeface="Times New Roman" panose="02020603050405020304" pitchFamily="18" charset="0"/>
                            </a:rPr>
                          </m:ctrlPr>
                        </m:fPr>
                        <m:num>
                          <m:r>
                            <a:rPr lang="en-CA" sz="1100" b="1" i="1" dirty="0" smtClean="0">
                              <a:latin typeface="Cambria Math" panose="02040503050406030204" pitchFamily="18" charset="0"/>
                              <a:ea typeface="Cambria" panose="02040503050406030204" pitchFamily="18" charset="0"/>
                              <a:cs typeface="Times New Roman" panose="02020603050405020304" pitchFamily="18" charset="0"/>
                            </a:rPr>
                            <m:t>𝑾</m:t>
                          </m:r>
                        </m:num>
                        <m:den>
                          <m:sSup>
                            <m:sSupPr>
                              <m:ctrlPr>
                                <a:rPr lang="en-CA" sz="1100" b="1" i="1" dirty="0" smtClean="0">
                                  <a:latin typeface="Cambria Math" panose="02040503050406030204" pitchFamily="18" charset="0"/>
                                  <a:ea typeface="Cambria" panose="02040503050406030204" pitchFamily="18" charset="0"/>
                                  <a:cs typeface="Times New Roman" panose="02020603050405020304" pitchFamily="18" charset="0"/>
                                </a:rPr>
                              </m:ctrlPr>
                            </m:sSupPr>
                            <m:e>
                              <m:r>
                                <a:rPr lang="en-CA" sz="1100" b="1" i="1" dirty="0" smtClean="0">
                                  <a:latin typeface="Cambria Math" panose="02040503050406030204" pitchFamily="18" charset="0"/>
                                  <a:ea typeface="Cambria" panose="02040503050406030204" pitchFamily="18" charset="0"/>
                                  <a:cs typeface="Times New Roman" panose="02020603050405020304" pitchFamily="18" charset="0"/>
                                </a:rPr>
                                <m:t>𝒎</m:t>
                              </m:r>
                            </m:e>
                            <m:sup>
                              <m:r>
                                <a:rPr lang="en-CA" sz="1100" b="1" i="1" dirty="0" smtClean="0">
                                  <a:latin typeface="Cambria Math" panose="02040503050406030204" pitchFamily="18" charset="0"/>
                                  <a:ea typeface="Cambria" panose="02040503050406030204" pitchFamily="18" charset="0"/>
                                  <a:cs typeface="Times New Roman" panose="02020603050405020304" pitchFamily="18" charset="0"/>
                                </a:rPr>
                                <m:t>𝟐</m:t>
                              </m:r>
                            </m:sup>
                          </m:sSup>
                          <m:r>
                            <a:rPr lang="en-CA" sz="1100" b="1" i="1" dirty="0" smtClean="0">
                              <a:latin typeface="Cambria Math" panose="02040503050406030204" pitchFamily="18" charset="0"/>
                              <a:ea typeface="Cambria Math" panose="02040503050406030204" pitchFamily="18" charset="0"/>
                              <a:cs typeface="Times New Roman" panose="02020603050405020304" pitchFamily="18" charset="0"/>
                            </a:rPr>
                            <m:t>∙</m:t>
                          </m:r>
                          <m:r>
                            <a:rPr lang="en-CA" sz="1100" b="1" i="1" dirty="0" smtClean="0">
                              <a:latin typeface="Cambria Math" panose="02040503050406030204" pitchFamily="18" charset="0"/>
                              <a:ea typeface="Cambria" panose="02040503050406030204" pitchFamily="18" charset="0"/>
                              <a:cs typeface="Times New Roman" panose="02020603050405020304" pitchFamily="18" charset="0"/>
                            </a:rPr>
                            <m:t>𝑲</m:t>
                          </m:r>
                        </m:den>
                      </m:f>
                    </m:oMath>
                  </m:oMathPara>
                </a14:m>
                <a:endParaRPr lang="en-CA" sz="1100" b="1" dirty="0"/>
              </a:p>
            </p:txBody>
          </p:sp>
        </mc:Choice>
        <mc:Fallback xmlns="">
          <p:sp>
            <p:nvSpPr>
              <p:cNvPr id="45" name="Rectangle 44">
                <a:extLst>
                  <a:ext uri="{FF2B5EF4-FFF2-40B4-BE49-F238E27FC236}">
                    <a16:creationId xmlns:a16="http://schemas.microsoft.com/office/drawing/2014/main" id="{C109CE58-BAFF-4F8B-B4D3-6C047F1322B6}"/>
                  </a:ext>
                </a:extLst>
              </p:cNvPr>
              <p:cNvSpPr>
                <a:spLocks noRot="1" noChangeAspect="1" noMove="1" noResize="1" noEditPoints="1" noAdjustHandles="1" noChangeArrowheads="1" noChangeShapeType="1" noTextEdit="1"/>
              </p:cNvSpPr>
              <p:nvPr/>
            </p:nvSpPr>
            <p:spPr>
              <a:xfrm>
                <a:off x="764828" y="4500116"/>
                <a:ext cx="2602828" cy="509242"/>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3102846D-7CDC-4A02-8D80-E0D83E6B5CE7}"/>
                  </a:ext>
                </a:extLst>
              </p:cNvPr>
              <p:cNvSpPr/>
              <p:nvPr/>
            </p:nvSpPr>
            <p:spPr>
              <a:xfrm>
                <a:off x="764828" y="5868268"/>
                <a:ext cx="4143955" cy="283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CA" sz="1100" i="1" smtClean="0">
                              <a:solidFill>
                                <a:schemeClr val="tx1"/>
                              </a:solidFill>
                              <a:latin typeface="Cambria Math" panose="02040503050406030204" pitchFamily="18" charset="0"/>
                              <a:ea typeface="Cambria Math" panose="02040503050406030204" pitchFamily="18" charset="0"/>
                            </a:rPr>
                          </m:ctrlPr>
                        </m:accPr>
                        <m:e>
                          <m:r>
                            <a:rPr lang="en-CA" sz="1100" i="1">
                              <a:solidFill>
                                <a:schemeClr val="tx1"/>
                              </a:solidFill>
                              <a:latin typeface="Cambria Math" panose="02040503050406030204" pitchFamily="18" charset="0"/>
                              <a:ea typeface="Cambria Math" panose="02040503050406030204" pitchFamily="18" charset="0"/>
                            </a:rPr>
                            <m:t>𝑄</m:t>
                          </m:r>
                        </m:e>
                      </m:acc>
                      <m:r>
                        <a:rPr lang="en-CA" sz="1100" i="1">
                          <a:solidFill>
                            <a:schemeClr val="tx1"/>
                          </a:solidFill>
                          <a:latin typeface="Cambria Math" panose="02040503050406030204" pitchFamily="18" charset="0"/>
                          <a:ea typeface="Cambria Math" panose="02040503050406030204" pitchFamily="18" charset="0"/>
                        </a:rPr>
                        <m:t>=</m:t>
                      </m:r>
                      <m:r>
                        <a:rPr lang="en-CA" sz="1100" i="1">
                          <a:solidFill>
                            <a:schemeClr val="tx1"/>
                          </a:solidFill>
                          <a:latin typeface="Cambria Math" panose="02040503050406030204" pitchFamily="18" charset="0"/>
                          <a:ea typeface="Cambria Math" panose="02040503050406030204" pitchFamily="18" charset="0"/>
                        </a:rPr>
                        <m:t>𝑈𝐴</m:t>
                      </m:r>
                      <m:r>
                        <a:rPr lang="en-CA" sz="1100" i="1" smtClean="0">
                          <a:solidFill>
                            <a:schemeClr val="tx1"/>
                          </a:solidFill>
                          <a:latin typeface="Cambria Math" panose="02040503050406030204" pitchFamily="18" charset="0"/>
                          <a:ea typeface="Cambria Math" panose="02040503050406030204" pitchFamily="18" charset="0"/>
                        </a:rPr>
                        <m:t>∙</m:t>
                      </m:r>
                      <m:d>
                        <m:dPr>
                          <m:ctrlPr>
                            <a:rPr lang="en-CA" sz="1100" i="1">
                              <a:solidFill>
                                <a:schemeClr val="tx1"/>
                              </a:solidFill>
                              <a:latin typeface="Cambria Math" panose="02040503050406030204" pitchFamily="18" charset="0"/>
                              <a:ea typeface="Cambria Math" panose="02040503050406030204" pitchFamily="18" charset="0"/>
                            </a:rPr>
                          </m:ctrlPr>
                        </m:dPr>
                        <m:e>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b="0" i="1" smtClean="0">
                                  <a:solidFill>
                                    <a:schemeClr val="tx1"/>
                                  </a:solidFill>
                                  <a:latin typeface="Cambria Math" panose="02040503050406030204" pitchFamily="18" charset="0"/>
                                </a:rPr>
                                <m:t>𝐻</m:t>
                              </m:r>
                            </m:sub>
                          </m:sSub>
                          <m:r>
                            <a:rPr lang="en-CA" sz="1100" i="1">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b="0" i="1" smtClean="0">
                                  <a:solidFill>
                                    <a:schemeClr val="tx1"/>
                                  </a:solidFill>
                                  <a:latin typeface="Cambria Math" panose="02040503050406030204" pitchFamily="18" charset="0"/>
                                  <a:ea typeface="Cambria Math" panose="02040503050406030204" pitchFamily="18" charset="0"/>
                                </a:rPr>
                                <m:t>𝐿</m:t>
                              </m:r>
                            </m:sub>
                          </m:sSub>
                        </m:e>
                      </m:d>
                      <m:r>
                        <a:rPr lang="en-CA" sz="1100" i="1">
                          <a:solidFill>
                            <a:schemeClr val="tx1"/>
                          </a:solidFill>
                          <a:latin typeface="Cambria Math" panose="02040503050406030204" pitchFamily="18" charset="0"/>
                        </a:rPr>
                        <m:t>=</m:t>
                      </m:r>
                      <m:d>
                        <m:dPr>
                          <m:ctrlPr>
                            <a:rPr lang="en-CA" sz="1100" i="1">
                              <a:solidFill>
                                <a:schemeClr val="tx1"/>
                              </a:solidFill>
                              <a:latin typeface="Cambria Math" panose="02040503050406030204" pitchFamily="18" charset="0"/>
                            </a:rPr>
                          </m:ctrlPr>
                        </m:dPr>
                        <m:e>
                          <m:r>
                            <a:rPr lang="en-CA" sz="1100" i="1">
                              <a:solidFill>
                                <a:schemeClr val="tx1"/>
                              </a:solidFill>
                              <a:latin typeface="Cambria Math" panose="02040503050406030204" pitchFamily="18" charset="0"/>
                            </a:rPr>
                            <m:t>4.22</m:t>
                          </m:r>
                          <m:f>
                            <m:fPr>
                              <m:type m:val="lin"/>
                              <m:ctrlPr>
                                <a:rPr lang="en-CA" sz="1100" i="1">
                                  <a:solidFill>
                                    <a:schemeClr val="tx1"/>
                                  </a:solidFill>
                                  <a:latin typeface="Cambria Math" panose="02040503050406030204" pitchFamily="18" charset="0"/>
                                </a:rPr>
                              </m:ctrlPr>
                            </m:fPr>
                            <m:num>
                              <m:r>
                                <a:rPr lang="en-CA" sz="1100" i="1">
                                  <a:solidFill>
                                    <a:schemeClr val="tx1"/>
                                  </a:solidFill>
                                  <a:latin typeface="Cambria Math" panose="02040503050406030204" pitchFamily="18" charset="0"/>
                                </a:rPr>
                                <m:t>𝑊</m:t>
                              </m:r>
                            </m:num>
                            <m:den>
                              <m:sSup>
                                <m:sSupPr>
                                  <m:ctrlPr>
                                    <a:rPr lang="en-CA" sz="1100" i="1">
                                      <a:solidFill>
                                        <a:schemeClr val="tx1"/>
                                      </a:solidFill>
                                      <a:latin typeface="Cambria Math" panose="02040503050406030204" pitchFamily="18" charset="0"/>
                                    </a:rPr>
                                  </m:ctrlPr>
                                </m:sSupPr>
                                <m:e>
                                  <m:r>
                                    <a:rPr lang="en-CA" sz="1100" i="1">
                                      <a:solidFill>
                                        <a:schemeClr val="tx1"/>
                                      </a:solidFill>
                                      <a:latin typeface="Cambria Math" panose="02040503050406030204" pitchFamily="18" charset="0"/>
                                    </a:rPr>
                                    <m:t>𝑚</m:t>
                                  </m:r>
                                </m:e>
                                <m:sup>
                                  <m:r>
                                    <a:rPr lang="en-CA" sz="1100" i="1">
                                      <a:solidFill>
                                        <a:schemeClr val="tx1"/>
                                      </a:solidFill>
                                      <a:latin typeface="Cambria Math" panose="02040503050406030204" pitchFamily="18" charset="0"/>
                                    </a:rPr>
                                    <m:t>2</m:t>
                                  </m:r>
                                </m:sup>
                              </m:sSup>
                              <m:r>
                                <a:rPr lang="en-CA" sz="1100" i="1">
                                  <a:solidFill>
                                    <a:schemeClr val="tx1"/>
                                  </a:solidFill>
                                  <a:latin typeface="Cambria Math" panose="02040503050406030204" pitchFamily="18" charset="0"/>
                                  <a:ea typeface="Cambria Math" panose="02040503050406030204" pitchFamily="18" charset="0"/>
                                </a:rPr>
                                <m:t>∙</m:t>
                              </m:r>
                              <m:r>
                                <a:rPr lang="en-CA" sz="1100" i="1">
                                  <a:solidFill>
                                    <a:schemeClr val="tx1"/>
                                  </a:solidFill>
                                  <a:latin typeface="Cambria Math" panose="02040503050406030204" pitchFamily="18" charset="0"/>
                                  <a:ea typeface="Cambria Math" panose="02040503050406030204" pitchFamily="18" charset="0"/>
                                </a:rPr>
                                <m:t>𝐾</m:t>
                              </m:r>
                            </m:den>
                          </m:f>
                        </m:e>
                      </m:d>
                      <m:d>
                        <m:dPr>
                          <m:ctrlPr>
                            <a:rPr lang="en-CA" sz="1100" i="1">
                              <a:solidFill>
                                <a:schemeClr val="tx1"/>
                              </a:solidFill>
                              <a:latin typeface="Cambria Math" panose="02040503050406030204" pitchFamily="18" charset="0"/>
                            </a:rPr>
                          </m:ctrlPr>
                        </m:dPr>
                        <m:e>
                          <m:r>
                            <a:rPr lang="en-CA" sz="1100" b="0" i="1" smtClean="0">
                              <a:solidFill>
                                <a:schemeClr val="tx1"/>
                              </a:solidFill>
                              <a:latin typeface="Cambria Math" panose="02040503050406030204" pitchFamily="18" charset="0"/>
                            </a:rPr>
                            <m:t>50</m:t>
                          </m:r>
                          <m:r>
                            <a:rPr lang="en-CA" sz="1100" i="1">
                              <a:solidFill>
                                <a:schemeClr val="tx1"/>
                              </a:solidFill>
                              <a:latin typeface="Cambria Math" panose="02040503050406030204" pitchFamily="18" charset="0"/>
                            </a:rPr>
                            <m:t> </m:t>
                          </m:r>
                          <m:sSup>
                            <m:sSupPr>
                              <m:ctrlPr>
                                <a:rPr lang="en-CA" sz="1100" i="1">
                                  <a:solidFill>
                                    <a:schemeClr val="tx1"/>
                                  </a:solidFill>
                                  <a:latin typeface="Cambria Math" panose="02040503050406030204" pitchFamily="18" charset="0"/>
                                </a:rPr>
                              </m:ctrlPr>
                            </m:sSupPr>
                            <m:e>
                              <m:r>
                                <a:rPr lang="en-CA" sz="1100" i="1">
                                  <a:solidFill>
                                    <a:schemeClr val="tx1"/>
                                  </a:solidFill>
                                  <a:latin typeface="Cambria Math" panose="02040503050406030204" pitchFamily="18" charset="0"/>
                                </a:rPr>
                                <m:t>𝑚</m:t>
                              </m:r>
                            </m:e>
                            <m:sup>
                              <m:r>
                                <a:rPr lang="en-CA" sz="1100" i="1">
                                  <a:solidFill>
                                    <a:schemeClr val="tx1"/>
                                  </a:solidFill>
                                  <a:latin typeface="Cambria Math" panose="02040503050406030204" pitchFamily="18" charset="0"/>
                                </a:rPr>
                                <m:t>2</m:t>
                              </m:r>
                            </m:sup>
                          </m:sSup>
                        </m:e>
                      </m:d>
                      <m:d>
                        <m:dPr>
                          <m:ctrlPr>
                            <a:rPr lang="en-CA" sz="1100" i="1">
                              <a:solidFill>
                                <a:schemeClr val="tx1"/>
                              </a:solidFill>
                              <a:latin typeface="Cambria Math" panose="02040503050406030204" pitchFamily="18" charset="0"/>
                            </a:rPr>
                          </m:ctrlPr>
                        </m:dPr>
                        <m:e>
                          <m:r>
                            <a:rPr lang="en-CA" sz="1100" i="1">
                              <a:solidFill>
                                <a:schemeClr val="tx1"/>
                              </a:solidFill>
                              <a:latin typeface="Cambria Math" panose="02040503050406030204" pitchFamily="18" charset="0"/>
                            </a:rPr>
                            <m:t>30</m:t>
                          </m:r>
                          <m:r>
                            <a:rPr lang="en-CA" sz="1100" i="1">
                              <a:solidFill>
                                <a:schemeClr val="tx1"/>
                              </a:solidFill>
                              <a:latin typeface="Cambria Math" panose="02040503050406030204" pitchFamily="18" charset="0"/>
                            </a:rPr>
                            <m:t>𝐾</m:t>
                          </m:r>
                        </m:e>
                      </m:d>
                      <m:r>
                        <a:rPr lang="en-CA" sz="1100" i="1">
                          <a:solidFill>
                            <a:schemeClr val="tx1"/>
                          </a:solidFill>
                          <a:latin typeface="Cambria Math" panose="02040503050406030204" pitchFamily="18" charset="0"/>
                        </a:rPr>
                        <m:t>=</m:t>
                      </m:r>
                      <m:r>
                        <a:rPr lang="en-CA" sz="1100" b="1" i="1" smtClean="0">
                          <a:solidFill>
                            <a:schemeClr val="tx1"/>
                          </a:solidFill>
                          <a:latin typeface="Cambria Math" panose="02040503050406030204" pitchFamily="18" charset="0"/>
                        </a:rPr>
                        <m:t>𝟔𝟑𝟑𝟎</m:t>
                      </m:r>
                      <m:r>
                        <a:rPr lang="en-CA" sz="1100" b="1" i="1">
                          <a:solidFill>
                            <a:schemeClr val="tx1"/>
                          </a:solidFill>
                          <a:latin typeface="Cambria Math" panose="02040503050406030204" pitchFamily="18" charset="0"/>
                        </a:rPr>
                        <m:t> </m:t>
                      </m:r>
                      <m:r>
                        <a:rPr lang="en-CA" sz="1100" b="1" i="1">
                          <a:solidFill>
                            <a:schemeClr val="tx1"/>
                          </a:solidFill>
                          <a:latin typeface="Cambria Math" panose="02040503050406030204" pitchFamily="18" charset="0"/>
                        </a:rPr>
                        <m:t>𝑾</m:t>
                      </m:r>
                    </m:oMath>
                  </m:oMathPara>
                </a14:m>
                <a:endParaRPr lang="en-CA" sz="1100" b="1" dirty="0">
                  <a:solidFill>
                    <a:schemeClr val="tx1"/>
                  </a:solidFill>
                </a:endParaRPr>
              </a:p>
            </p:txBody>
          </p:sp>
        </mc:Choice>
        <mc:Fallback xmlns="">
          <p:sp>
            <p:nvSpPr>
              <p:cNvPr id="46" name="Rectangle 45">
                <a:extLst>
                  <a:ext uri="{FF2B5EF4-FFF2-40B4-BE49-F238E27FC236}">
                    <a16:creationId xmlns:a16="http://schemas.microsoft.com/office/drawing/2014/main" id="{3102846D-7CDC-4A02-8D80-E0D83E6B5CE7}"/>
                  </a:ext>
                </a:extLst>
              </p:cNvPr>
              <p:cNvSpPr>
                <a:spLocks noRot="1" noChangeAspect="1" noMove="1" noResize="1" noEditPoints="1" noAdjustHandles="1" noChangeArrowheads="1" noChangeShapeType="1" noTextEdit="1"/>
              </p:cNvSpPr>
              <p:nvPr/>
            </p:nvSpPr>
            <p:spPr>
              <a:xfrm>
                <a:off x="764828" y="5868268"/>
                <a:ext cx="4143955" cy="283411"/>
              </a:xfrm>
              <a:prstGeom prst="rect">
                <a:avLst/>
              </a:prstGeom>
              <a:blipFill>
                <a:blip r:embed="rId8"/>
                <a:stretch>
                  <a:fillRect t="-78261" b="-128261"/>
                </a:stretch>
              </a:blipFill>
            </p:spPr>
            <p:txBody>
              <a:bodyPr/>
              <a:lstStyle/>
              <a:p>
                <a:r>
                  <a:rPr lang="en-CA">
                    <a:noFill/>
                  </a:rPr>
                  <a:t> </a:t>
                </a:r>
              </a:p>
            </p:txBody>
          </p:sp>
        </mc:Fallback>
      </mc:AlternateContent>
    </p:spTree>
    <p:extLst>
      <p:ext uri="{BB962C8B-B14F-4D97-AF65-F5344CB8AC3E}">
        <p14:creationId xmlns:p14="http://schemas.microsoft.com/office/powerpoint/2010/main" val="1416342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D51D1E31-1DAE-45F6-BCCC-041D1CA5046E}"/>
                  </a:ext>
                </a:extLst>
              </p:cNvPr>
              <p:cNvSpPr/>
              <p:nvPr/>
            </p:nvSpPr>
            <p:spPr>
              <a:xfrm>
                <a:off x="548804" y="539676"/>
                <a:ext cx="5486617"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Consider a scenario where heat is transmitted between two environment through several independent parallel paths. The total heat transfer is the sum of the flows through the separate paths.</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The example below shows three surfaces with different </a:t>
                </a:r>
                <a14:m>
                  <m:oMath xmlns:m="http://schemas.openxmlformats.org/officeDocument/2006/math">
                    <m:r>
                      <a:rPr lang="en-CA" sz="110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𝑈𝐴</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values. The total steady heat transmission is:</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left"/>
                    </m:oMathParaPr>
                    <m:oMath xmlns:m="http://schemas.openxmlformats.org/officeDocument/2006/math">
                      <m:sSub>
                        <m:sSubPr>
                          <m:ctrlPr>
                            <a:rPr lang="en-CA" sz="1100" b="0" i="1" smtClean="0">
                              <a:solidFill>
                                <a:schemeClr val="tx1"/>
                              </a:solidFill>
                              <a:latin typeface="Cambria Math" panose="02040503050406030204" pitchFamily="18" charset="0"/>
                            </a:rPr>
                          </m:ctrlPr>
                        </m:sSubPr>
                        <m:e>
                          <m:acc>
                            <m:accPr>
                              <m:chr m:val="̇"/>
                              <m:ctrlPr>
                                <a:rPr lang="en-CA" sz="1100" i="1" smtClean="0">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𝑄</m:t>
                              </m:r>
                            </m:e>
                          </m:acc>
                        </m:e>
                        <m:sub>
                          <m:r>
                            <a:rPr lang="en-CA" sz="1100" b="0" i="1" smtClean="0">
                              <a:solidFill>
                                <a:schemeClr val="tx1"/>
                              </a:solidFill>
                              <a:latin typeface="Cambria Math" panose="02040503050406030204" pitchFamily="18" charset="0"/>
                            </a:rPr>
                            <m:t>𝑇</m:t>
                          </m:r>
                        </m:sub>
                      </m:sSub>
                      <m:r>
                        <a:rPr lang="en-CA" sz="1100" b="0" i="1" smtClean="0">
                          <a:solidFill>
                            <a:schemeClr val="tx1"/>
                          </a:solidFill>
                          <a:latin typeface="Cambria Math" panose="02040503050406030204" pitchFamily="18" charset="0"/>
                        </a:rPr>
                        <m:t>=</m:t>
                      </m:r>
                      <m:sSub>
                        <m:sSubPr>
                          <m:ctrlPr>
                            <a:rPr lang="en-CA" sz="1100" b="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𝑄</m:t>
                              </m:r>
                            </m:e>
                          </m:acc>
                        </m:e>
                        <m:sub>
                          <m:r>
                            <a:rPr lang="en-CA" sz="1100" b="0" i="1" smtClean="0">
                              <a:solidFill>
                                <a:schemeClr val="tx1"/>
                              </a:solidFill>
                              <a:latin typeface="Cambria Math" panose="02040503050406030204" pitchFamily="18" charset="0"/>
                            </a:rPr>
                            <m:t>1</m:t>
                          </m:r>
                        </m:sub>
                      </m:sSub>
                      <m:r>
                        <a:rPr lang="en-CA" sz="1100" b="0" i="0" smtClean="0">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𝑄</m:t>
                              </m:r>
                            </m:e>
                          </m:acc>
                        </m:e>
                        <m:sub>
                          <m:r>
                            <a:rPr lang="en-CA" sz="1100" b="0" i="1" smtClean="0">
                              <a:solidFill>
                                <a:schemeClr val="tx1"/>
                              </a:solidFill>
                              <a:latin typeface="Cambria Math" panose="02040503050406030204" pitchFamily="18" charset="0"/>
                            </a:rPr>
                            <m:t>2</m:t>
                          </m:r>
                        </m:sub>
                      </m:sSub>
                      <m:r>
                        <a:rPr lang="en-CA" sz="1100" b="0" i="1" smtClean="0">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𝑄</m:t>
                              </m:r>
                            </m:e>
                          </m:acc>
                        </m:e>
                        <m:sub>
                          <m:r>
                            <a:rPr lang="en-CA" sz="1100" b="0" i="1" smtClean="0">
                              <a:solidFill>
                                <a:schemeClr val="tx1"/>
                              </a:solidFill>
                              <a:latin typeface="Cambria Math" panose="02040503050406030204" pitchFamily="18" charset="0"/>
                            </a:rPr>
                            <m:t>3</m:t>
                          </m:r>
                        </m:sub>
                      </m:sSub>
                    </m:oMath>
                  </m:oMathPara>
                </a14:m>
                <a:endParaRPr lang="en-CA" sz="1100" i="1" dirty="0">
                  <a:solidFill>
                    <a:schemeClr val="tx1"/>
                  </a:solidFill>
                  <a:latin typeface="Cambria Math" panose="02040503050406030204" pitchFamily="18" charset="0"/>
                </a:endParaRPr>
              </a:p>
              <a:p>
                <a:pPr algn="just"/>
                <a:endParaRPr lang="en-CA" sz="1100" b="0" i="1" dirty="0">
                  <a:solidFill>
                    <a:schemeClr val="tx1"/>
                  </a:solidFill>
                  <a:latin typeface="Cambria Math" panose="02040503050406030204" pitchFamily="18" charset="0"/>
                </a:endParaRPr>
              </a:p>
              <a:p>
                <a:pPr algn="just"/>
                <a14:m>
                  <m:oMath xmlns:m="http://schemas.openxmlformats.org/officeDocument/2006/math">
                    <m:r>
                      <a:rPr lang="en-CA" sz="1100" b="0" i="1" smtClean="0">
                        <a:solidFill>
                          <a:schemeClr val="tx1"/>
                        </a:solidFill>
                        <a:latin typeface="Cambria Math" panose="02040503050406030204" pitchFamily="18" charset="0"/>
                      </a:rPr>
                      <m:t>     =</m:t>
                    </m:r>
                  </m:oMath>
                </a14:m>
                <a:r>
                  <a:rPr lang="en-CA" sz="1100" dirty="0">
                    <a:solidFill>
                      <a:schemeClr val="tx1"/>
                    </a:solidFill>
                    <a:ea typeface="Cambria" panose="02040503050406030204" pitchFamily="18" charset="0"/>
                    <a:cs typeface="Times New Roman" panose="02020603050405020304" pitchFamily="18" charset="0"/>
                  </a:rPr>
                  <a:t> </a:t>
                </a:r>
                <a14:m>
                  <m:oMath xmlns:m="http://schemas.openxmlformats.org/officeDocument/2006/math">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𝑈𝐴</m:t>
                            </m:r>
                          </m:e>
                        </m:d>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1</m:t>
                        </m:r>
                      </m:sub>
                    </m:sSub>
                    <m:d>
                      <m:dPr>
                        <m:ctrlP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sSub>
                          <m:sSubPr>
                            <m:ctrlP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e>
                          <m:sub>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𝐻</m:t>
                            </m:r>
                          </m:sub>
                        </m:sSub>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e>
                          <m:sub>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𝐿</m:t>
                            </m:r>
                          </m:sub>
                        </m:sSub>
                      </m:e>
                    </m:d>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𝑈𝐴</m:t>
                            </m:r>
                          </m:e>
                        </m:d>
                      </m:e>
                      <m:sub>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2</m:t>
                        </m:r>
                      </m:sub>
                    </m:sSub>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𝐻</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𝐿</m:t>
                            </m:r>
                          </m:sub>
                        </m:sSub>
                      </m:e>
                    </m:d>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𝑈𝐴</m:t>
                            </m:r>
                          </m:e>
                        </m:d>
                      </m:e>
                      <m:sub>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3</m:t>
                        </m:r>
                      </m:sub>
                    </m:sSub>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𝐻</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𝐿</m:t>
                            </m:r>
                          </m:sub>
                        </m:sSub>
                      </m:e>
                    </m:d>
                  </m:oMath>
                </a14:m>
                <a:endParaRPr lang="en-CA" sz="1100" i="1" dirty="0">
                  <a:solidFill>
                    <a:schemeClr val="tx1"/>
                  </a:solidFill>
                  <a:latin typeface="Cambria Math" panose="02040503050406030204" pitchFamily="18" charset="0"/>
                  <a:ea typeface="Cambria" panose="02040503050406030204" pitchFamily="18" charset="0"/>
                  <a:cs typeface="Times New Roman" panose="02020603050405020304" pitchFamily="18" charset="0"/>
                </a:endParaRPr>
              </a:p>
              <a:p>
                <a:pPr algn="just"/>
                <a:endParaRPr lang="en-CA" sz="1100" b="0" i="1" dirty="0">
                  <a:solidFill>
                    <a:schemeClr val="tx1"/>
                  </a:solidFill>
                  <a:latin typeface="Cambria Math" panose="02040503050406030204" pitchFamily="18"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left"/>
                    </m:oMathParaPr>
                    <m:oMath xmlns:m="http://schemas.openxmlformats.org/officeDocument/2006/math">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     =</m:t>
                      </m:r>
                      <m:d>
                        <m:dPr>
                          <m:begChr m:val="["/>
                          <m:endChr m:val="]"/>
                          <m:ctrlP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𝑈𝐴</m:t>
                                  </m:r>
                                </m:e>
                              </m:d>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1</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𝑈𝐴</m:t>
                                  </m:r>
                                </m:e>
                              </m:d>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2</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𝑈𝐴</m:t>
                                  </m:r>
                                </m:e>
                              </m:d>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3</m:t>
                              </m:r>
                            </m:sub>
                          </m:sSub>
                        </m:e>
                      </m:d>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𝐻</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𝐿</m:t>
                              </m:r>
                            </m:sub>
                          </m:sSub>
                        </m:e>
                      </m:d>
                    </m:oMath>
                  </m:oMathPara>
                </a14:m>
                <a:endParaRPr lang="en-CA" sz="1100" i="1" dirty="0">
                  <a:solidFill>
                    <a:schemeClr val="tx1"/>
                  </a:solidFill>
                  <a:latin typeface="Cambria Math"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Let:	 </a:t>
                </a:r>
                <a14:m>
                  <m:oMath xmlns:m="http://schemas.openxmlformats.org/officeDocument/2006/math">
                    <m:sSub>
                      <m:sSubPr>
                        <m:ctrlP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𝐴</m:t>
                        </m:r>
                      </m:e>
                      <m:sub>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sub>
                    </m:sSub>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𝐴</m:t>
                        </m:r>
                      </m:e>
                      <m:sub>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1</m:t>
                        </m:r>
                      </m:sub>
                    </m:sSub>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𝐴</m:t>
                        </m:r>
                      </m:e>
                      <m:sub>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2</m:t>
                        </m:r>
                      </m:sub>
                    </m:sSub>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𝐴</m:t>
                        </m:r>
                      </m:e>
                      <m:sub>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3</m:t>
                        </m:r>
                      </m:sub>
                    </m:sSub>
                  </m:oMath>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An average U-value, </a:t>
                </a:r>
                <a14:m>
                  <m:oMath xmlns:m="http://schemas.openxmlformats.org/officeDocument/2006/math">
                    <m:sSub>
                      <m:sSubPr>
                        <m:ctrlP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𝑈</m:t>
                        </m:r>
                      </m:e>
                      <m:sub>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for the overall surface area, </a:t>
                </a:r>
                <a14:m>
                  <m:oMath xmlns:m="http://schemas.openxmlformats.org/officeDocument/2006/math">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𝐴</m:t>
                        </m:r>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can be determined.</a:t>
                </a:r>
              </a:p>
              <a:p>
                <a:pPr algn="just"/>
                <a:endParaRPr lang="en-CA" sz="1100" i="1" dirty="0">
                  <a:solidFill>
                    <a:schemeClr val="tx1"/>
                  </a:solidFill>
                  <a:latin typeface="Cambria Math" panose="02040503050406030204" pitchFamily="18" charset="0"/>
                </a:endParaRPr>
              </a:p>
              <a:p>
                <a:pPr algn="just"/>
                <a:endParaRPr lang="en-CA" sz="1100" i="1" dirty="0">
                  <a:solidFill>
                    <a:schemeClr val="tx1"/>
                  </a:solidFill>
                  <a:latin typeface="Cambria Math" panose="02040503050406030204" pitchFamily="18" charset="0"/>
                </a:endParaRPr>
              </a:p>
              <a:p>
                <a:pPr algn="just"/>
                <a14:m>
                  <m:oMathPara xmlns:m="http://schemas.openxmlformats.org/officeDocument/2006/math">
                    <m:oMathParaPr>
                      <m:jc m:val="left"/>
                    </m:oMathParaPr>
                    <m:oMath xmlns:m="http://schemas.openxmlformats.org/officeDocument/2006/math">
                      <m:sSub>
                        <m:sSubPr>
                          <m:ctrlPr>
                            <a:rPr lang="en-CA" sz="110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𝑄</m:t>
                              </m:r>
                            </m:e>
                          </m:acc>
                        </m:e>
                        <m:sub>
                          <m:r>
                            <a:rPr lang="en-CA" sz="1100" i="1">
                              <a:solidFill>
                                <a:schemeClr val="tx1"/>
                              </a:solidFill>
                              <a:latin typeface="Cambria Math" panose="02040503050406030204" pitchFamily="18" charset="0"/>
                            </a:rPr>
                            <m:t>𝑇</m:t>
                          </m:r>
                        </m:sub>
                      </m:sSub>
                      <m:r>
                        <a:rPr lang="en-CA" sz="1100" i="1">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𝑈</m:t>
                          </m:r>
                        </m:e>
                        <m:sub>
                          <m:r>
                            <a:rPr lang="en-CA" sz="1100" i="1">
                              <a:solidFill>
                                <a:schemeClr val="tx1"/>
                              </a:solidFill>
                              <a:latin typeface="Cambria Math" panose="02040503050406030204" pitchFamily="18" charset="0"/>
                            </a:rPr>
                            <m:t>𝑇</m:t>
                          </m:r>
                        </m:sub>
                      </m:sSub>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𝐴</m:t>
                          </m:r>
                        </m:e>
                        <m:sub>
                          <m:r>
                            <a:rPr lang="en-CA" sz="1100" i="1">
                              <a:solidFill>
                                <a:schemeClr val="tx1"/>
                              </a:solidFill>
                              <a:latin typeface="Cambria Math" panose="02040503050406030204" pitchFamily="18" charset="0"/>
                            </a:rPr>
                            <m:t>𝑇</m:t>
                          </m:r>
                        </m:sub>
                      </m:sSub>
                      <m:d>
                        <m:dPr>
                          <m:ctrlPr>
                            <a:rPr lang="en-CA" sz="1100" i="1">
                              <a:solidFill>
                                <a:schemeClr val="tx1"/>
                              </a:solidFill>
                              <a:latin typeface="Cambria Math" panose="02040503050406030204" pitchFamily="18" charset="0"/>
                            </a:rPr>
                          </m:ctrlPr>
                        </m:dPr>
                        <m:e>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rPr>
                                <m:t>𝐻</m:t>
                              </m:r>
                            </m:sub>
                          </m:sSub>
                          <m:r>
                            <a:rPr lang="en-CA" sz="1100" i="1">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rPr>
                                <m:t>𝐿</m:t>
                              </m:r>
                            </m:sub>
                          </m:sSub>
                        </m:e>
                      </m:d>
                    </m:oMath>
                  </m:oMathPara>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left"/>
                    </m:oMathParaPr>
                    <m:oMath xmlns:m="http://schemas.openxmlformats.org/officeDocument/2006/math">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𝑈</m:t>
                          </m:r>
                        </m:e>
                        <m:sub>
                          <m:r>
                            <a:rPr lang="en-CA" sz="1100" i="1">
                              <a:solidFill>
                                <a:schemeClr val="tx1"/>
                              </a:solidFill>
                              <a:latin typeface="Cambria Math" panose="02040503050406030204" pitchFamily="18" charset="0"/>
                            </a:rPr>
                            <m:t>𝑇</m:t>
                          </m:r>
                        </m:sub>
                      </m:sSub>
                      <m:r>
                        <a:rPr lang="en-CA" sz="1100" i="1">
                          <a:solidFill>
                            <a:schemeClr val="tx1"/>
                          </a:solidFill>
                          <a:latin typeface="Cambria Math" panose="02040503050406030204" pitchFamily="18" charset="0"/>
                        </a:rPr>
                        <m:t>=</m:t>
                      </m:r>
                      <m:f>
                        <m:fPr>
                          <m:ctrlPr>
                            <a:rPr lang="en-CA" sz="1100" i="1" smtClean="0">
                              <a:solidFill>
                                <a:schemeClr val="tx1"/>
                              </a:solidFill>
                              <a:latin typeface="Cambria Math" panose="02040503050406030204" pitchFamily="18" charset="0"/>
                            </a:rPr>
                          </m:ctrlPr>
                        </m:fPr>
                        <m:num>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𝑄</m:t>
                                  </m:r>
                                </m:e>
                              </m:acc>
                            </m:e>
                            <m:sub>
                              <m:r>
                                <a:rPr lang="en-CA" sz="1100" i="1">
                                  <a:solidFill>
                                    <a:schemeClr val="tx1"/>
                                  </a:solidFill>
                                  <a:latin typeface="Cambria Math" panose="02040503050406030204" pitchFamily="18" charset="0"/>
                                </a:rPr>
                                <m:t>𝑇</m:t>
                              </m:r>
                            </m:sub>
                          </m:sSub>
                        </m:num>
                        <m:den>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𝐴</m:t>
                              </m:r>
                            </m:e>
                            <m:sub>
                              <m:r>
                                <a:rPr lang="en-CA" sz="1100" i="1">
                                  <a:solidFill>
                                    <a:schemeClr val="tx1"/>
                                  </a:solidFill>
                                  <a:latin typeface="Cambria Math" panose="02040503050406030204" pitchFamily="18" charset="0"/>
                                </a:rPr>
                                <m:t>𝑇</m:t>
                              </m:r>
                            </m:sub>
                          </m:sSub>
                          <m:d>
                            <m:dPr>
                              <m:ctrlPr>
                                <a:rPr lang="en-CA" sz="1100" i="1">
                                  <a:solidFill>
                                    <a:schemeClr val="tx1"/>
                                  </a:solidFill>
                                  <a:latin typeface="Cambria Math" panose="02040503050406030204" pitchFamily="18" charset="0"/>
                                </a:rPr>
                              </m:ctrlPr>
                            </m:dPr>
                            <m:e>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rPr>
                                    <m:t>𝐻</m:t>
                                  </m:r>
                                </m:sub>
                              </m:sSub>
                              <m:r>
                                <a:rPr lang="en-CA" sz="1100" i="1">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rPr>
                                    <m:t>𝐿</m:t>
                                  </m:r>
                                </m:sub>
                              </m:sSub>
                            </m:e>
                          </m:d>
                        </m:den>
                      </m:f>
                      <m:r>
                        <a:rPr lang="en-CA" sz="1100" b="0" i="1" smtClean="0">
                          <a:solidFill>
                            <a:schemeClr val="tx1"/>
                          </a:solidFill>
                          <a:latin typeface="Cambria Math" panose="02040503050406030204" pitchFamily="18" charset="0"/>
                        </a:rPr>
                        <m:t>=</m:t>
                      </m:r>
                      <m:f>
                        <m:fPr>
                          <m:ctrlPr>
                            <a:rPr lang="en-CA" sz="1100" i="1">
                              <a:solidFill>
                                <a:schemeClr val="tx1"/>
                              </a:solidFill>
                              <a:latin typeface="Cambria Math" panose="02040503050406030204" pitchFamily="18" charset="0"/>
                            </a:rPr>
                          </m:ctrlPr>
                        </m:fPr>
                        <m:num>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𝑈𝐴</m:t>
                                  </m:r>
                                </m:e>
                              </m:d>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1</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𝑈𝐴</m:t>
                                  </m:r>
                                </m:e>
                              </m:d>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2</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𝑈𝐴</m:t>
                                  </m:r>
                                </m:e>
                              </m:d>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3</m:t>
                              </m:r>
                            </m:sub>
                          </m:sSub>
                        </m:num>
                        <m:den>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𝐴</m:t>
                              </m:r>
                            </m:e>
                            <m:sub>
                              <m:r>
                                <a:rPr lang="en-CA" sz="1100" i="1">
                                  <a:solidFill>
                                    <a:schemeClr val="tx1"/>
                                  </a:solidFill>
                                  <a:latin typeface="Cambria Math" panose="02040503050406030204" pitchFamily="18" charset="0"/>
                                </a:rPr>
                                <m:t>𝑇</m:t>
                              </m:r>
                            </m:sub>
                          </m:sSub>
                        </m:den>
                      </m:f>
                      <m:r>
                        <a:rPr lang="en-CA" sz="1100" b="0" i="1" smtClean="0">
                          <a:solidFill>
                            <a:schemeClr val="tx1"/>
                          </a:solidFill>
                          <a:latin typeface="Cambria Math" panose="02040503050406030204" pitchFamily="18" charset="0"/>
                        </a:rPr>
                        <m:t>=</m:t>
                      </m:r>
                      <m:f>
                        <m:fPr>
                          <m:ctrlPr>
                            <a:rPr lang="en-CA" sz="1100" i="1">
                              <a:solidFill>
                                <a:schemeClr val="tx1"/>
                              </a:solidFill>
                              <a:latin typeface="Cambria Math" panose="02040503050406030204" pitchFamily="18" charset="0"/>
                            </a:rPr>
                          </m:ctrlPr>
                        </m:fPr>
                        <m:num>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𝑈𝐴</m:t>
                                  </m:r>
                                </m:e>
                              </m:d>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1</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𝑈𝐴</m:t>
                                  </m:r>
                                </m:e>
                              </m:d>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2</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𝑈𝐴</m:t>
                                  </m:r>
                                </m:e>
                              </m:d>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3</m:t>
                              </m:r>
                            </m:sub>
                          </m:sSub>
                        </m:num>
                        <m:den>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𝐴</m:t>
                              </m:r>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1</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𝐴</m:t>
                              </m:r>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2</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𝐴</m:t>
                              </m:r>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3</m:t>
                              </m:r>
                            </m:sub>
                          </m:sSub>
                        </m:den>
                      </m:f>
                    </m:oMath>
                  </m:oMathPara>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55" name="Rectangle 54">
                <a:extLst>
                  <a:ext uri="{FF2B5EF4-FFF2-40B4-BE49-F238E27FC236}">
                    <a16:creationId xmlns:a16="http://schemas.microsoft.com/office/drawing/2014/main" id="{D51D1E31-1DAE-45F6-BCCC-041D1CA5046E}"/>
                  </a:ext>
                </a:extLst>
              </p:cNvPr>
              <p:cNvSpPr>
                <a:spLocks noRot="1" noChangeAspect="1" noMove="1" noResize="1" noEditPoints="1" noAdjustHandles="1" noChangeArrowheads="1" noChangeShapeType="1" noTextEdit="1"/>
              </p:cNvSpPr>
              <p:nvPr/>
            </p:nvSpPr>
            <p:spPr>
              <a:xfrm>
                <a:off x="548804" y="539676"/>
                <a:ext cx="5486617" cy="936104"/>
              </a:xfrm>
              <a:prstGeom prst="rect">
                <a:avLst/>
              </a:prstGeom>
              <a:blipFill>
                <a:blip r:embed="rId2"/>
                <a:stretch>
                  <a:fillRect t="-654" b="-740523"/>
                </a:stretch>
              </a:blipFill>
              <a:ln>
                <a:noFill/>
              </a:ln>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34247B39-F23F-44DF-AD9E-190D54F612DF}"/>
              </a:ext>
            </a:extLst>
          </p:cNvPr>
          <p:cNvSpPr>
            <a:spLocks noGrp="1"/>
          </p:cNvSpPr>
          <p:nvPr>
            <p:ph type="sldNum" sz="quarter" idx="12"/>
          </p:nvPr>
        </p:nvSpPr>
        <p:spPr/>
        <p:txBody>
          <a:bodyPr/>
          <a:lstStyle/>
          <a:p>
            <a:fld id="{2812F1FA-390A-41C6-A5B6-DA577902550D}" type="slidenum">
              <a:rPr lang="en-CA" smtClean="0"/>
              <a:pPr/>
              <a:t>13</a:t>
            </a:fld>
            <a:endParaRPr lang="en-CA" dirty="0"/>
          </a:p>
        </p:txBody>
      </p:sp>
      <p:grpSp>
        <p:nvGrpSpPr>
          <p:cNvPr id="3" name="Group 2">
            <a:extLst>
              <a:ext uri="{FF2B5EF4-FFF2-40B4-BE49-F238E27FC236}">
                <a16:creationId xmlns:a16="http://schemas.microsoft.com/office/drawing/2014/main" id="{D05712AF-A4B5-4590-A22C-5C652475F418}"/>
              </a:ext>
            </a:extLst>
          </p:cNvPr>
          <p:cNvGrpSpPr/>
          <p:nvPr/>
        </p:nvGrpSpPr>
        <p:grpSpPr>
          <a:xfrm>
            <a:off x="260772" y="107628"/>
            <a:ext cx="5965856" cy="516486"/>
            <a:chOff x="260772" y="107628"/>
            <a:chExt cx="5965856" cy="516486"/>
          </a:xfrm>
        </p:grpSpPr>
        <p:sp>
          <p:nvSpPr>
            <p:cNvPr id="4" name="Rectangle 3">
              <a:extLst>
                <a:ext uri="{FF2B5EF4-FFF2-40B4-BE49-F238E27FC236}">
                  <a16:creationId xmlns:a16="http://schemas.microsoft.com/office/drawing/2014/main" id="{3EA8D25C-9D35-4A70-829F-419005C5E3A7}"/>
                </a:ext>
              </a:extLst>
            </p:cNvPr>
            <p:cNvSpPr/>
            <p:nvPr/>
          </p:nvSpPr>
          <p:spPr>
            <a:xfrm>
              <a:off x="548804" y="107628"/>
              <a:ext cx="5677824" cy="51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rPr>
                <a:t>Parallel Heat Transmission Paths</a:t>
              </a:r>
              <a:endParaRPr lang="en-CA" sz="12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34EC3AEA-E9EA-4CE1-8456-EB9D2C8C8558}"/>
                </a:ext>
              </a:extLst>
            </p:cNvPr>
            <p:cNvSpPr/>
            <p:nvPr/>
          </p:nvSpPr>
          <p:spPr>
            <a:xfrm>
              <a:off x="260772" y="107628"/>
              <a:ext cx="288032" cy="28803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400" b="1" dirty="0">
                  <a:solidFill>
                    <a:schemeClr val="tx1"/>
                  </a:solidFill>
                  <a:latin typeface="Cambria" panose="02040503050406030204" pitchFamily="18" charset="0"/>
                  <a:ea typeface="Cambria" panose="02040503050406030204" pitchFamily="18" charset="0"/>
                  <a:cs typeface="Sabon Next LT" panose="020B0502040204020203" pitchFamily="2" charset="0"/>
                </a:rPr>
                <a:t>4.</a:t>
              </a:r>
            </a:p>
          </p:txBody>
        </p:sp>
      </p:grpSp>
      <p:sp>
        <p:nvSpPr>
          <p:cNvPr id="6" name="Rectangle 5">
            <a:extLst>
              <a:ext uri="{FF2B5EF4-FFF2-40B4-BE49-F238E27FC236}">
                <a16:creationId xmlns:a16="http://schemas.microsoft.com/office/drawing/2014/main" id="{698E4754-DE64-461D-A524-039A29F32310}"/>
              </a:ext>
            </a:extLst>
          </p:cNvPr>
          <p:cNvSpPr/>
          <p:nvPr/>
        </p:nvSpPr>
        <p:spPr>
          <a:xfrm>
            <a:off x="2460936" y="3390184"/>
            <a:ext cx="1656184" cy="165618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01630B93-A7FF-48FD-8CB7-E1E281A677CA}"/>
              </a:ext>
            </a:extLst>
          </p:cNvPr>
          <p:cNvSpPr/>
          <p:nvPr/>
        </p:nvSpPr>
        <p:spPr>
          <a:xfrm>
            <a:off x="2460936" y="5118376"/>
            <a:ext cx="1728192" cy="144016"/>
          </a:xfrm>
          <a:prstGeom prst="rect">
            <a:avLst/>
          </a:prstGeom>
          <a:pattFill prst="pct20">
            <a:fgClr>
              <a:schemeClr val="accent1"/>
            </a:fgClr>
            <a:bgClr>
              <a:schemeClr val="bg1"/>
            </a:bgClr>
          </a:patt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4F72A18C-6A9A-4C89-958A-E4FA02D7DA23}"/>
              </a:ext>
            </a:extLst>
          </p:cNvPr>
          <p:cNvSpPr/>
          <p:nvPr/>
        </p:nvSpPr>
        <p:spPr>
          <a:xfrm>
            <a:off x="4189128" y="3318176"/>
            <a:ext cx="144016" cy="1728192"/>
          </a:xfrm>
          <a:prstGeom prst="rect">
            <a:avLst/>
          </a:prstGeom>
          <a:pattFill prst="pct20">
            <a:fgClr>
              <a:srgbClr val="C00000"/>
            </a:fgClr>
            <a:bgClr>
              <a:schemeClr val="bg1"/>
            </a:bgClr>
          </a:patt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36D1A981-1090-4508-8A55-BEA95F8095AB}"/>
              </a:ext>
            </a:extLst>
          </p:cNvPr>
          <p:cNvSpPr/>
          <p:nvPr/>
        </p:nvSpPr>
        <p:spPr>
          <a:xfrm>
            <a:off x="2244912" y="3390184"/>
            <a:ext cx="144016" cy="1728192"/>
          </a:xfrm>
          <a:prstGeom prst="rect">
            <a:avLst/>
          </a:prstGeom>
          <a:pattFill prst="pct20">
            <a:fgClr>
              <a:schemeClr val="accent6">
                <a:lumMod val="50000"/>
              </a:schemeClr>
            </a:fgClr>
            <a:bgClr>
              <a:schemeClr val="bg1"/>
            </a:bgClr>
          </a:patt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1" name="Straight Arrow Connector 20">
            <a:extLst>
              <a:ext uri="{FF2B5EF4-FFF2-40B4-BE49-F238E27FC236}">
                <a16:creationId xmlns:a16="http://schemas.microsoft.com/office/drawing/2014/main" id="{8D201636-FC2D-40DF-ACE4-98301AFC0FFD}"/>
              </a:ext>
            </a:extLst>
          </p:cNvPr>
          <p:cNvCxnSpPr>
            <a:cxnSpLocks/>
          </p:cNvCxnSpPr>
          <p:nvPr/>
        </p:nvCxnSpPr>
        <p:spPr>
          <a:xfrm>
            <a:off x="3325032" y="4182272"/>
            <a:ext cx="0" cy="0"/>
          </a:xfrm>
          <a:prstGeom prst="straightConnector1">
            <a:avLst/>
          </a:prstGeom>
          <a:ln>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9C92427-FD36-4D24-AD1A-E93870CD3769}"/>
              </a:ext>
            </a:extLst>
          </p:cNvPr>
          <p:cNvCxnSpPr>
            <a:cxnSpLocks/>
          </p:cNvCxnSpPr>
          <p:nvPr/>
        </p:nvCxnSpPr>
        <p:spPr>
          <a:xfrm>
            <a:off x="3314275" y="5913713"/>
            <a:ext cx="0" cy="0"/>
          </a:xfrm>
          <a:prstGeom prst="straightConnector1">
            <a:avLst/>
          </a:prstGeom>
          <a:ln>
            <a:solidFill>
              <a:srgbClr val="0070C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323330F-B738-4334-A30A-6F0102D9F6BF}"/>
              </a:ext>
            </a:extLst>
          </p:cNvPr>
          <p:cNvCxnSpPr>
            <a:cxnSpLocks/>
          </p:cNvCxnSpPr>
          <p:nvPr/>
        </p:nvCxnSpPr>
        <p:spPr>
          <a:xfrm>
            <a:off x="3397040" y="4182272"/>
            <a:ext cx="1656184"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885ECE75-FD4E-466F-B543-F7DEE97156F2}"/>
                  </a:ext>
                </a:extLst>
              </p:cNvPr>
              <p:cNvSpPr/>
              <p:nvPr/>
            </p:nvSpPr>
            <p:spPr>
              <a:xfrm>
                <a:off x="3181016" y="3894240"/>
                <a:ext cx="370486"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𝑇</m:t>
                          </m:r>
                        </m:e>
                        <m:sub>
                          <m:r>
                            <a:rPr lang="en-CA" sz="1100" b="0" i="1" smtClean="0">
                              <a:latin typeface="Cambria Math" panose="02040503050406030204" pitchFamily="18" charset="0"/>
                            </a:rPr>
                            <m:t>𝐻</m:t>
                          </m:r>
                        </m:sub>
                      </m:sSub>
                    </m:oMath>
                  </m:oMathPara>
                </a14:m>
                <a:endParaRPr lang="en-CA" sz="1100" dirty="0"/>
              </a:p>
            </p:txBody>
          </p:sp>
        </mc:Choice>
        <mc:Fallback xmlns="">
          <p:sp>
            <p:nvSpPr>
              <p:cNvPr id="28" name="Rectangle 27">
                <a:extLst>
                  <a:ext uri="{FF2B5EF4-FFF2-40B4-BE49-F238E27FC236}">
                    <a16:creationId xmlns:a16="http://schemas.microsoft.com/office/drawing/2014/main" id="{885ECE75-FD4E-466F-B543-F7DEE97156F2}"/>
                  </a:ext>
                </a:extLst>
              </p:cNvPr>
              <p:cNvSpPr>
                <a:spLocks noRot="1" noChangeAspect="1" noMove="1" noResize="1" noEditPoints="1" noAdjustHandles="1" noChangeArrowheads="1" noChangeShapeType="1" noTextEdit="1"/>
              </p:cNvSpPr>
              <p:nvPr/>
            </p:nvSpPr>
            <p:spPr>
              <a:xfrm>
                <a:off x="3181016" y="3894240"/>
                <a:ext cx="370486" cy="261610"/>
              </a:xfrm>
              <a:prstGeom prst="rect">
                <a:avLst/>
              </a:prstGeom>
              <a:blipFill>
                <a:blip r:embed="rId3"/>
                <a:stretch>
                  <a:fillRect/>
                </a:stretch>
              </a:blipFill>
            </p:spPr>
            <p:txBody>
              <a:bodyPr/>
              <a:lstStyle/>
              <a:p>
                <a:r>
                  <a:rPr lang="en-CA">
                    <a:noFill/>
                  </a:rPr>
                  <a:t> </a:t>
                </a:r>
              </a:p>
            </p:txBody>
          </p:sp>
        </mc:Fallback>
      </mc:AlternateContent>
      <p:cxnSp>
        <p:nvCxnSpPr>
          <p:cNvPr id="36" name="Straight Arrow Connector 35">
            <a:extLst>
              <a:ext uri="{FF2B5EF4-FFF2-40B4-BE49-F238E27FC236}">
                <a16:creationId xmlns:a16="http://schemas.microsoft.com/office/drawing/2014/main" id="{5AFC44F9-A9C8-4627-8591-E454685637D0}"/>
              </a:ext>
            </a:extLst>
          </p:cNvPr>
          <p:cNvCxnSpPr>
            <a:cxnSpLocks/>
          </p:cNvCxnSpPr>
          <p:nvPr/>
        </p:nvCxnSpPr>
        <p:spPr>
          <a:xfrm flipH="1">
            <a:off x="1524832" y="4182272"/>
            <a:ext cx="1728192"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4BF60EE-30B1-4A82-A35D-F2730566575F}"/>
              </a:ext>
            </a:extLst>
          </p:cNvPr>
          <p:cNvCxnSpPr>
            <a:cxnSpLocks/>
          </p:cNvCxnSpPr>
          <p:nvPr/>
        </p:nvCxnSpPr>
        <p:spPr>
          <a:xfrm>
            <a:off x="3325032" y="4254280"/>
            <a:ext cx="0" cy="1579783"/>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2" name="Right Bracket 41">
            <a:extLst>
              <a:ext uri="{FF2B5EF4-FFF2-40B4-BE49-F238E27FC236}">
                <a16:creationId xmlns:a16="http://schemas.microsoft.com/office/drawing/2014/main" id="{68580033-8254-4CDF-8282-C27B33FEC72B}"/>
              </a:ext>
            </a:extLst>
          </p:cNvPr>
          <p:cNvSpPr/>
          <p:nvPr/>
        </p:nvSpPr>
        <p:spPr>
          <a:xfrm rot="5400000">
            <a:off x="2043840" y="2871176"/>
            <a:ext cx="2450452" cy="3632484"/>
          </a:xfrm>
          <a:prstGeom prst="rightBracket">
            <a:avLst>
              <a:gd name="adj" fmla="val 0"/>
            </a:avLst>
          </a:pr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8FADC936-B84B-46E2-A0B5-61B3C86592EA}"/>
                  </a:ext>
                </a:extLst>
              </p:cNvPr>
              <p:cNvSpPr/>
              <p:nvPr/>
            </p:nvSpPr>
            <p:spPr>
              <a:xfrm>
                <a:off x="4946293" y="3214461"/>
                <a:ext cx="349648"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𝑇</m:t>
                          </m:r>
                        </m:e>
                        <m:sub>
                          <m:r>
                            <a:rPr lang="en-CA" sz="1100" b="0" i="1" smtClean="0">
                              <a:latin typeface="Cambria Math" panose="02040503050406030204" pitchFamily="18" charset="0"/>
                            </a:rPr>
                            <m:t>𝐿</m:t>
                          </m:r>
                        </m:sub>
                      </m:sSub>
                    </m:oMath>
                  </m:oMathPara>
                </a14:m>
                <a:endParaRPr lang="en-CA" sz="1100" dirty="0"/>
              </a:p>
            </p:txBody>
          </p:sp>
        </mc:Choice>
        <mc:Fallback xmlns="">
          <p:sp>
            <p:nvSpPr>
              <p:cNvPr id="43" name="Rectangle 42">
                <a:extLst>
                  <a:ext uri="{FF2B5EF4-FFF2-40B4-BE49-F238E27FC236}">
                    <a16:creationId xmlns:a16="http://schemas.microsoft.com/office/drawing/2014/main" id="{8FADC936-B84B-46E2-A0B5-61B3C86592EA}"/>
                  </a:ext>
                </a:extLst>
              </p:cNvPr>
              <p:cNvSpPr>
                <a:spLocks noRot="1" noChangeAspect="1" noMove="1" noResize="1" noEditPoints="1" noAdjustHandles="1" noChangeArrowheads="1" noChangeShapeType="1" noTextEdit="1"/>
              </p:cNvSpPr>
              <p:nvPr/>
            </p:nvSpPr>
            <p:spPr>
              <a:xfrm>
                <a:off x="4946293" y="3214461"/>
                <a:ext cx="349648" cy="261610"/>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A464273B-3A61-4C1C-BC15-A48051E8C47F}"/>
                  </a:ext>
                </a:extLst>
              </p:cNvPr>
              <p:cNvSpPr/>
              <p:nvPr/>
            </p:nvSpPr>
            <p:spPr>
              <a:xfrm>
                <a:off x="1274641" y="3163214"/>
                <a:ext cx="349648"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𝑇</m:t>
                          </m:r>
                        </m:e>
                        <m:sub>
                          <m:r>
                            <a:rPr lang="en-CA" sz="1100" b="0" i="1" smtClean="0">
                              <a:latin typeface="Cambria Math" panose="02040503050406030204" pitchFamily="18" charset="0"/>
                            </a:rPr>
                            <m:t>𝐿</m:t>
                          </m:r>
                        </m:sub>
                      </m:sSub>
                    </m:oMath>
                  </m:oMathPara>
                </a14:m>
                <a:endParaRPr lang="en-CA" sz="1100" dirty="0"/>
              </a:p>
            </p:txBody>
          </p:sp>
        </mc:Choice>
        <mc:Fallback xmlns="">
          <p:sp>
            <p:nvSpPr>
              <p:cNvPr id="44" name="Rectangle 43">
                <a:extLst>
                  <a:ext uri="{FF2B5EF4-FFF2-40B4-BE49-F238E27FC236}">
                    <a16:creationId xmlns:a16="http://schemas.microsoft.com/office/drawing/2014/main" id="{A464273B-3A61-4C1C-BC15-A48051E8C47F}"/>
                  </a:ext>
                </a:extLst>
              </p:cNvPr>
              <p:cNvSpPr>
                <a:spLocks noRot="1" noChangeAspect="1" noMove="1" noResize="1" noEditPoints="1" noAdjustHandles="1" noChangeArrowheads="1" noChangeShapeType="1" noTextEdit="1"/>
              </p:cNvSpPr>
              <p:nvPr/>
            </p:nvSpPr>
            <p:spPr>
              <a:xfrm>
                <a:off x="1274641" y="3163214"/>
                <a:ext cx="349648" cy="261610"/>
              </a:xfrm>
              <a:prstGeom prst="rect">
                <a:avLst/>
              </a:prstGeom>
              <a:blipFill>
                <a:blip r:embed="rId5"/>
                <a:stretch>
                  <a:fillRect/>
                </a:stretch>
              </a:blipFill>
            </p:spPr>
            <p:txBody>
              <a:bodyPr/>
              <a:lstStyle/>
              <a:p>
                <a:r>
                  <a:rPr lang="en-CA">
                    <a:noFill/>
                  </a:rPr>
                  <a:t> </a:t>
                </a:r>
              </a:p>
            </p:txBody>
          </p:sp>
        </mc:Fallback>
      </mc:AlternateContent>
      <p:cxnSp>
        <p:nvCxnSpPr>
          <p:cNvPr id="45" name="Straight Arrow Connector 44">
            <a:extLst>
              <a:ext uri="{FF2B5EF4-FFF2-40B4-BE49-F238E27FC236}">
                <a16:creationId xmlns:a16="http://schemas.microsoft.com/office/drawing/2014/main" id="{D9A5C30D-F2F6-4D61-9C00-0B423B52295D}"/>
              </a:ext>
            </a:extLst>
          </p:cNvPr>
          <p:cNvCxnSpPr>
            <a:cxnSpLocks/>
          </p:cNvCxnSpPr>
          <p:nvPr/>
        </p:nvCxnSpPr>
        <p:spPr>
          <a:xfrm>
            <a:off x="5098337" y="4182272"/>
            <a:ext cx="0" cy="0"/>
          </a:xfrm>
          <a:prstGeom prst="straightConnector1">
            <a:avLst/>
          </a:prstGeom>
          <a:ln>
            <a:solidFill>
              <a:srgbClr val="0070C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C938321-C282-4B57-8765-EE07076A13A1}"/>
              </a:ext>
            </a:extLst>
          </p:cNvPr>
          <p:cNvCxnSpPr>
            <a:cxnSpLocks/>
          </p:cNvCxnSpPr>
          <p:nvPr/>
        </p:nvCxnSpPr>
        <p:spPr>
          <a:xfrm>
            <a:off x="1463967" y="4189354"/>
            <a:ext cx="0" cy="0"/>
          </a:xfrm>
          <a:prstGeom prst="straightConnector1">
            <a:avLst/>
          </a:prstGeom>
          <a:ln>
            <a:solidFill>
              <a:srgbClr val="0070C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BA50162D-CFCF-4F7E-AA46-6B5F58CC68F7}"/>
                  </a:ext>
                </a:extLst>
              </p:cNvPr>
              <p:cNvSpPr/>
              <p:nvPr/>
            </p:nvSpPr>
            <p:spPr>
              <a:xfrm>
                <a:off x="2676960" y="3822232"/>
                <a:ext cx="370293"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ea typeface="Cambria Math" panose="02040503050406030204" pitchFamily="18" charset="0"/>
                            </a:rPr>
                          </m:ctrlPr>
                        </m:sSubPr>
                        <m:e>
                          <m:acc>
                            <m:accPr>
                              <m:chr m:val="̇"/>
                              <m:ctrlPr>
                                <a:rPr lang="en-CA" sz="1100" i="1" smtClean="0">
                                  <a:latin typeface="Cambria Math" panose="02040503050406030204" pitchFamily="18" charset="0"/>
                                  <a:ea typeface="Cambria Math" panose="02040503050406030204" pitchFamily="18" charset="0"/>
                                </a:rPr>
                              </m:ctrlPr>
                            </m:accPr>
                            <m:e>
                              <m:r>
                                <a:rPr lang="en-CA" sz="1100" i="1">
                                  <a:latin typeface="Cambria Math" panose="02040503050406030204" pitchFamily="18" charset="0"/>
                                  <a:ea typeface="Cambria Math" panose="02040503050406030204" pitchFamily="18" charset="0"/>
                                </a:rPr>
                                <m:t>𝑄</m:t>
                              </m:r>
                            </m:e>
                          </m:acc>
                        </m:e>
                        <m:sub>
                          <m:r>
                            <a:rPr lang="en-CA" sz="1100" b="0" i="1" smtClean="0">
                              <a:latin typeface="Cambria Math" panose="02040503050406030204" pitchFamily="18" charset="0"/>
                              <a:ea typeface="Cambria Math" panose="02040503050406030204" pitchFamily="18" charset="0"/>
                            </a:rPr>
                            <m:t>1</m:t>
                          </m:r>
                        </m:sub>
                      </m:sSub>
                    </m:oMath>
                  </m:oMathPara>
                </a14:m>
                <a:endParaRPr lang="en-CA" sz="1100" dirty="0"/>
              </a:p>
            </p:txBody>
          </p:sp>
        </mc:Choice>
        <mc:Fallback xmlns="">
          <p:sp>
            <p:nvSpPr>
              <p:cNvPr id="47" name="Rectangle 46">
                <a:extLst>
                  <a:ext uri="{FF2B5EF4-FFF2-40B4-BE49-F238E27FC236}">
                    <a16:creationId xmlns:a16="http://schemas.microsoft.com/office/drawing/2014/main" id="{BA50162D-CFCF-4F7E-AA46-6B5F58CC68F7}"/>
                  </a:ext>
                </a:extLst>
              </p:cNvPr>
              <p:cNvSpPr>
                <a:spLocks noRot="1" noChangeAspect="1" noMove="1" noResize="1" noEditPoints="1" noAdjustHandles="1" noChangeArrowheads="1" noChangeShapeType="1" noTextEdit="1"/>
              </p:cNvSpPr>
              <p:nvPr/>
            </p:nvSpPr>
            <p:spPr>
              <a:xfrm>
                <a:off x="2676960" y="3822232"/>
                <a:ext cx="370293" cy="268022"/>
              </a:xfrm>
              <a:prstGeom prst="rect">
                <a:avLst/>
              </a:prstGeom>
              <a:blipFill>
                <a:blip r:embed="rId6"/>
                <a:stretch>
                  <a:fillRect b="-227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DA3D15D2-47D4-46EB-9C22-1A38F99E770E}"/>
                  </a:ext>
                </a:extLst>
              </p:cNvPr>
              <p:cNvSpPr/>
              <p:nvPr/>
            </p:nvSpPr>
            <p:spPr>
              <a:xfrm>
                <a:off x="1668848" y="3390184"/>
                <a:ext cx="584583"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ea typeface="Cambria Math" panose="02040503050406030204" pitchFamily="18" charset="0"/>
                            </a:rPr>
                          </m:ctrlPr>
                        </m:sSubPr>
                        <m:e>
                          <m:d>
                            <m:dPr>
                              <m:ctrlPr>
                                <a:rPr lang="en-CA" sz="1100" b="0" i="1" smtClean="0">
                                  <a:latin typeface="Cambria Math" panose="02040503050406030204" pitchFamily="18" charset="0"/>
                                  <a:ea typeface="Cambria Math" panose="02040503050406030204" pitchFamily="18" charset="0"/>
                                </a:rPr>
                              </m:ctrlPr>
                            </m:dPr>
                            <m:e>
                              <m:r>
                                <a:rPr lang="en-CA" sz="1100" b="0" i="1" smtClean="0">
                                  <a:latin typeface="Cambria Math" panose="02040503050406030204" pitchFamily="18" charset="0"/>
                                  <a:ea typeface="Cambria Math" panose="02040503050406030204" pitchFamily="18" charset="0"/>
                                </a:rPr>
                                <m:t>𝑈𝐴</m:t>
                              </m:r>
                            </m:e>
                          </m:d>
                        </m:e>
                        <m:sub>
                          <m:r>
                            <a:rPr lang="en-CA" sz="1100" b="0" i="1" smtClean="0">
                              <a:latin typeface="Cambria Math" panose="02040503050406030204" pitchFamily="18" charset="0"/>
                              <a:ea typeface="Cambria Math" panose="02040503050406030204" pitchFamily="18" charset="0"/>
                            </a:rPr>
                            <m:t>1</m:t>
                          </m:r>
                        </m:sub>
                      </m:sSub>
                    </m:oMath>
                  </m:oMathPara>
                </a14:m>
                <a:endParaRPr lang="en-CA" sz="1100" dirty="0"/>
              </a:p>
            </p:txBody>
          </p:sp>
        </mc:Choice>
        <mc:Fallback xmlns="">
          <p:sp>
            <p:nvSpPr>
              <p:cNvPr id="48" name="Rectangle 47">
                <a:extLst>
                  <a:ext uri="{FF2B5EF4-FFF2-40B4-BE49-F238E27FC236}">
                    <a16:creationId xmlns:a16="http://schemas.microsoft.com/office/drawing/2014/main" id="{DA3D15D2-47D4-46EB-9C22-1A38F99E770E}"/>
                  </a:ext>
                </a:extLst>
              </p:cNvPr>
              <p:cNvSpPr>
                <a:spLocks noRot="1" noChangeAspect="1" noMove="1" noResize="1" noEditPoints="1" noAdjustHandles="1" noChangeArrowheads="1" noChangeShapeType="1" noTextEdit="1"/>
              </p:cNvSpPr>
              <p:nvPr/>
            </p:nvSpPr>
            <p:spPr>
              <a:xfrm>
                <a:off x="1668848" y="3390184"/>
                <a:ext cx="584583" cy="261610"/>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18FE49A3-128A-4B03-A33B-442984EF0B48}"/>
                  </a:ext>
                </a:extLst>
              </p:cNvPr>
              <p:cNvSpPr/>
              <p:nvPr/>
            </p:nvSpPr>
            <p:spPr>
              <a:xfrm>
                <a:off x="4261136" y="3390184"/>
                <a:ext cx="587853"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ea typeface="Cambria Math" panose="02040503050406030204" pitchFamily="18" charset="0"/>
                            </a:rPr>
                          </m:ctrlPr>
                        </m:sSubPr>
                        <m:e>
                          <m:d>
                            <m:dPr>
                              <m:ctrlPr>
                                <a:rPr lang="en-CA" sz="1100" b="0" i="1" smtClean="0">
                                  <a:latin typeface="Cambria Math" panose="02040503050406030204" pitchFamily="18" charset="0"/>
                                  <a:ea typeface="Cambria Math" panose="02040503050406030204" pitchFamily="18" charset="0"/>
                                </a:rPr>
                              </m:ctrlPr>
                            </m:dPr>
                            <m:e>
                              <m:r>
                                <a:rPr lang="en-CA" sz="1100" b="0" i="1" smtClean="0">
                                  <a:latin typeface="Cambria Math" panose="02040503050406030204" pitchFamily="18" charset="0"/>
                                  <a:ea typeface="Cambria Math" panose="02040503050406030204" pitchFamily="18" charset="0"/>
                                </a:rPr>
                                <m:t>𝑈𝐴</m:t>
                              </m:r>
                            </m:e>
                          </m:d>
                        </m:e>
                        <m:sub>
                          <m:r>
                            <a:rPr lang="en-CA" sz="1100" b="0" i="1" smtClean="0">
                              <a:latin typeface="Cambria Math" panose="02040503050406030204" pitchFamily="18" charset="0"/>
                              <a:ea typeface="Cambria Math" panose="02040503050406030204" pitchFamily="18" charset="0"/>
                            </a:rPr>
                            <m:t>2</m:t>
                          </m:r>
                        </m:sub>
                      </m:sSub>
                    </m:oMath>
                  </m:oMathPara>
                </a14:m>
                <a:endParaRPr lang="en-CA" sz="1100" dirty="0"/>
              </a:p>
            </p:txBody>
          </p:sp>
        </mc:Choice>
        <mc:Fallback xmlns="">
          <p:sp>
            <p:nvSpPr>
              <p:cNvPr id="49" name="Rectangle 48">
                <a:extLst>
                  <a:ext uri="{FF2B5EF4-FFF2-40B4-BE49-F238E27FC236}">
                    <a16:creationId xmlns:a16="http://schemas.microsoft.com/office/drawing/2014/main" id="{18FE49A3-128A-4B03-A33B-442984EF0B48}"/>
                  </a:ext>
                </a:extLst>
              </p:cNvPr>
              <p:cNvSpPr>
                <a:spLocks noRot="1" noChangeAspect="1" noMove="1" noResize="1" noEditPoints="1" noAdjustHandles="1" noChangeArrowheads="1" noChangeShapeType="1" noTextEdit="1"/>
              </p:cNvSpPr>
              <p:nvPr/>
            </p:nvSpPr>
            <p:spPr>
              <a:xfrm>
                <a:off x="4261136" y="3390184"/>
                <a:ext cx="587853" cy="261610"/>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C9779FA3-E0D8-41E5-956F-8482C31401D7}"/>
                  </a:ext>
                </a:extLst>
              </p:cNvPr>
              <p:cNvSpPr/>
              <p:nvPr/>
            </p:nvSpPr>
            <p:spPr>
              <a:xfrm>
                <a:off x="2388928" y="5262392"/>
                <a:ext cx="587853"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ea typeface="Cambria Math" panose="02040503050406030204" pitchFamily="18" charset="0"/>
                            </a:rPr>
                          </m:ctrlPr>
                        </m:sSubPr>
                        <m:e>
                          <m:d>
                            <m:dPr>
                              <m:ctrlPr>
                                <a:rPr lang="en-CA" sz="1100" b="0" i="1" smtClean="0">
                                  <a:latin typeface="Cambria Math" panose="02040503050406030204" pitchFamily="18" charset="0"/>
                                  <a:ea typeface="Cambria Math" panose="02040503050406030204" pitchFamily="18" charset="0"/>
                                </a:rPr>
                              </m:ctrlPr>
                            </m:dPr>
                            <m:e>
                              <m:r>
                                <a:rPr lang="en-CA" sz="1100" b="0" i="1" smtClean="0">
                                  <a:latin typeface="Cambria Math" panose="02040503050406030204" pitchFamily="18" charset="0"/>
                                  <a:ea typeface="Cambria Math" panose="02040503050406030204" pitchFamily="18" charset="0"/>
                                </a:rPr>
                                <m:t>𝑈𝐴</m:t>
                              </m:r>
                            </m:e>
                          </m:d>
                        </m:e>
                        <m:sub>
                          <m:r>
                            <a:rPr lang="en-CA" sz="1100" b="0" i="1" smtClean="0">
                              <a:latin typeface="Cambria Math" panose="02040503050406030204" pitchFamily="18" charset="0"/>
                              <a:ea typeface="Cambria Math" panose="02040503050406030204" pitchFamily="18" charset="0"/>
                            </a:rPr>
                            <m:t>3</m:t>
                          </m:r>
                        </m:sub>
                      </m:sSub>
                    </m:oMath>
                  </m:oMathPara>
                </a14:m>
                <a:endParaRPr lang="en-CA" sz="1100" dirty="0"/>
              </a:p>
            </p:txBody>
          </p:sp>
        </mc:Choice>
        <mc:Fallback xmlns="">
          <p:sp>
            <p:nvSpPr>
              <p:cNvPr id="51" name="Rectangle 50">
                <a:extLst>
                  <a:ext uri="{FF2B5EF4-FFF2-40B4-BE49-F238E27FC236}">
                    <a16:creationId xmlns:a16="http://schemas.microsoft.com/office/drawing/2014/main" id="{C9779FA3-E0D8-41E5-956F-8482C31401D7}"/>
                  </a:ext>
                </a:extLst>
              </p:cNvPr>
              <p:cNvSpPr>
                <a:spLocks noRot="1" noChangeAspect="1" noMove="1" noResize="1" noEditPoints="1" noAdjustHandles="1" noChangeArrowheads="1" noChangeShapeType="1" noTextEdit="1"/>
              </p:cNvSpPr>
              <p:nvPr/>
            </p:nvSpPr>
            <p:spPr>
              <a:xfrm>
                <a:off x="2388928" y="5262392"/>
                <a:ext cx="587853" cy="261610"/>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43A6148F-AB08-4DF9-A11B-776B9B6ACA32}"/>
                  </a:ext>
                </a:extLst>
              </p:cNvPr>
              <p:cNvSpPr/>
              <p:nvPr/>
            </p:nvSpPr>
            <p:spPr>
              <a:xfrm>
                <a:off x="3541056" y="3822232"/>
                <a:ext cx="373564"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ea typeface="Cambria Math" panose="02040503050406030204" pitchFamily="18" charset="0"/>
                            </a:rPr>
                          </m:ctrlPr>
                        </m:sSubPr>
                        <m:e>
                          <m:acc>
                            <m:accPr>
                              <m:chr m:val="̇"/>
                              <m:ctrlPr>
                                <a:rPr lang="en-CA" sz="1100" i="1" smtClean="0">
                                  <a:latin typeface="Cambria Math" panose="02040503050406030204" pitchFamily="18" charset="0"/>
                                  <a:ea typeface="Cambria Math" panose="02040503050406030204" pitchFamily="18" charset="0"/>
                                </a:rPr>
                              </m:ctrlPr>
                            </m:accPr>
                            <m:e>
                              <m:r>
                                <a:rPr lang="en-CA" sz="1100" i="1">
                                  <a:latin typeface="Cambria Math" panose="02040503050406030204" pitchFamily="18" charset="0"/>
                                  <a:ea typeface="Cambria Math" panose="02040503050406030204" pitchFamily="18" charset="0"/>
                                </a:rPr>
                                <m:t>𝑄</m:t>
                              </m:r>
                            </m:e>
                          </m:acc>
                        </m:e>
                        <m:sub>
                          <m:r>
                            <a:rPr lang="en-CA" sz="1100" b="0" i="1" smtClean="0">
                              <a:latin typeface="Cambria Math" panose="02040503050406030204" pitchFamily="18" charset="0"/>
                              <a:ea typeface="Cambria Math" panose="02040503050406030204" pitchFamily="18" charset="0"/>
                            </a:rPr>
                            <m:t>2</m:t>
                          </m:r>
                        </m:sub>
                      </m:sSub>
                    </m:oMath>
                  </m:oMathPara>
                </a14:m>
                <a:endParaRPr lang="en-CA" sz="1100" dirty="0"/>
              </a:p>
            </p:txBody>
          </p:sp>
        </mc:Choice>
        <mc:Fallback xmlns="">
          <p:sp>
            <p:nvSpPr>
              <p:cNvPr id="52" name="Rectangle 51">
                <a:extLst>
                  <a:ext uri="{FF2B5EF4-FFF2-40B4-BE49-F238E27FC236}">
                    <a16:creationId xmlns:a16="http://schemas.microsoft.com/office/drawing/2014/main" id="{43A6148F-AB08-4DF9-A11B-776B9B6ACA32}"/>
                  </a:ext>
                </a:extLst>
              </p:cNvPr>
              <p:cNvSpPr>
                <a:spLocks noRot="1" noChangeAspect="1" noMove="1" noResize="1" noEditPoints="1" noAdjustHandles="1" noChangeArrowheads="1" noChangeShapeType="1" noTextEdit="1"/>
              </p:cNvSpPr>
              <p:nvPr/>
            </p:nvSpPr>
            <p:spPr>
              <a:xfrm>
                <a:off x="3541056" y="3822232"/>
                <a:ext cx="373564" cy="268022"/>
              </a:xfrm>
              <a:prstGeom prst="rect">
                <a:avLst/>
              </a:prstGeom>
              <a:blipFill>
                <a:blip r:embed="rId10"/>
                <a:stretch>
                  <a:fillRect b="-227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9FAEBA1D-75B7-4324-9917-527BE53CC280}"/>
                  </a:ext>
                </a:extLst>
              </p:cNvPr>
              <p:cNvSpPr/>
              <p:nvPr/>
            </p:nvSpPr>
            <p:spPr>
              <a:xfrm>
                <a:off x="3253024" y="4542312"/>
                <a:ext cx="373564"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ea typeface="Cambria Math" panose="02040503050406030204" pitchFamily="18" charset="0"/>
                            </a:rPr>
                          </m:ctrlPr>
                        </m:sSubPr>
                        <m:e>
                          <m:acc>
                            <m:accPr>
                              <m:chr m:val="̇"/>
                              <m:ctrlPr>
                                <a:rPr lang="en-CA" sz="1100" i="1" smtClean="0">
                                  <a:latin typeface="Cambria Math" panose="02040503050406030204" pitchFamily="18" charset="0"/>
                                  <a:ea typeface="Cambria Math" panose="02040503050406030204" pitchFamily="18" charset="0"/>
                                </a:rPr>
                              </m:ctrlPr>
                            </m:accPr>
                            <m:e>
                              <m:r>
                                <a:rPr lang="en-CA" sz="1100" i="1">
                                  <a:latin typeface="Cambria Math" panose="02040503050406030204" pitchFamily="18" charset="0"/>
                                  <a:ea typeface="Cambria Math" panose="02040503050406030204" pitchFamily="18" charset="0"/>
                                </a:rPr>
                                <m:t>𝑄</m:t>
                              </m:r>
                            </m:e>
                          </m:acc>
                        </m:e>
                        <m:sub>
                          <m:r>
                            <a:rPr lang="en-CA" sz="1100" b="0" i="1" smtClean="0">
                              <a:latin typeface="Cambria Math" panose="02040503050406030204" pitchFamily="18" charset="0"/>
                              <a:ea typeface="Cambria Math" panose="02040503050406030204" pitchFamily="18" charset="0"/>
                            </a:rPr>
                            <m:t>3</m:t>
                          </m:r>
                        </m:sub>
                      </m:sSub>
                    </m:oMath>
                  </m:oMathPara>
                </a14:m>
                <a:endParaRPr lang="en-CA" sz="1100" dirty="0"/>
              </a:p>
            </p:txBody>
          </p:sp>
        </mc:Choice>
        <mc:Fallback xmlns="">
          <p:sp>
            <p:nvSpPr>
              <p:cNvPr id="53" name="Rectangle 52">
                <a:extLst>
                  <a:ext uri="{FF2B5EF4-FFF2-40B4-BE49-F238E27FC236}">
                    <a16:creationId xmlns:a16="http://schemas.microsoft.com/office/drawing/2014/main" id="{9FAEBA1D-75B7-4324-9917-527BE53CC280}"/>
                  </a:ext>
                </a:extLst>
              </p:cNvPr>
              <p:cNvSpPr>
                <a:spLocks noRot="1" noChangeAspect="1" noMove="1" noResize="1" noEditPoints="1" noAdjustHandles="1" noChangeArrowheads="1" noChangeShapeType="1" noTextEdit="1"/>
              </p:cNvSpPr>
              <p:nvPr/>
            </p:nvSpPr>
            <p:spPr>
              <a:xfrm>
                <a:off x="3253024" y="4542312"/>
                <a:ext cx="373564" cy="268022"/>
              </a:xfrm>
              <a:prstGeom prst="rect">
                <a:avLst/>
              </a:prstGeom>
              <a:blipFill>
                <a:blip r:embed="rId11"/>
                <a:stretch>
                  <a:fillRect b="-2273"/>
                </a:stretch>
              </a:blipFill>
            </p:spPr>
            <p:txBody>
              <a:bodyPr/>
              <a:lstStyle/>
              <a:p>
                <a:r>
                  <a:rPr lang="en-CA">
                    <a:noFill/>
                  </a:rPr>
                  <a:t> </a:t>
                </a:r>
              </a:p>
            </p:txBody>
          </p:sp>
        </mc:Fallback>
      </mc:AlternateContent>
    </p:spTree>
    <p:extLst>
      <p:ext uri="{BB962C8B-B14F-4D97-AF65-F5344CB8AC3E}">
        <p14:creationId xmlns:p14="http://schemas.microsoft.com/office/powerpoint/2010/main" val="2260076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DE561D25-3865-417F-B75D-CD88D6A922CA}"/>
              </a:ext>
            </a:extLst>
          </p:cNvPr>
          <p:cNvSpPr/>
          <p:nvPr/>
        </p:nvSpPr>
        <p:spPr>
          <a:xfrm>
            <a:off x="192614" y="145319"/>
            <a:ext cx="5486617"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A simpler version of the previous diagram:</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ADC6333-2B55-4CE8-BF5E-37CC900B7705}"/>
              </a:ext>
            </a:extLst>
          </p:cNvPr>
          <p:cNvSpPr>
            <a:spLocks noGrp="1"/>
          </p:cNvSpPr>
          <p:nvPr>
            <p:ph type="sldNum" sz="quarter" idx="12"/>
          </p:nvPr>
        </p:nvSpPr>
        <p:spPr/>
        <p:txBody>
          <a:bodyPr/>
          <a:lstStyle/>
          <a:p>
            <a:fld id="{2812F1FA-390A-41C6-A5B6-DA577902550D}" type="slidenum">
              <a:rPr lang="en-CA" smtClean="0"/>
              <a:pPr/>
              <a:t>14</a:t>
            </a:fld>
            <a:endParaRPr lang="en-CA" dirty="0"/>
          </a:p>
        </p:txBody>
      </p:sp>
      <p:sp>
        <p:nvSpPr>
          <p:cNvPr id="3" name="Rectangle 2">
            <a:extLst>
              <a:ext uri="{FF2B5EF4-FFF2-40B4-BE49-F238E27FC236}">
                <a16:creationId xmlns:a16="http://schemas.microsoft.com/office/drawing/2014/main" id="{F7FB3A05-DD5D-4D29-8A0C-20AC9595FA69}"/>
              </a:ext>
            </a:extLst>
          </p:cNvPr>
          <p:cNvSpPr/>
          <p:nvPr/>
        </p:nvSpPr>
        <p:spPr>
          <a:xfrm>
            <a:off x="552893" y="588953"/>
            <a:ext cx="827899" cy="119680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49"/>
          </a:p>
        </p:txBody>
      </p:sp>
      <p:grpSp>
        <p:nvGrpSpPr>
          <p:cNvPr id="5" name="Group 4">
            <a:extLst>
              <a:ext uri="{FF2B5EF4-FFF2-40B4-BE49-F238E27FC236}">
                <a16:creationId xmlns:a16="http://schemas.microsoft.com/office/drawing/2014/main" id="{4C1CF034-47E3-4319-8D9D-5C6531AE4055}"/>
              </a:ext>
            </a:extLst>
          </p:cNvPr>
          <p:cNvGrpSpPr/>
          <p:nvPr/>
        </p:nvGrpSpPr>
        <p:grpSpPr>
          <a:xfrm>
            <a:off x="1164769" y="876985"/>
            <a:ext cx="1239887" cy="758430"/>
            <a:chOff x="1366788" y="1259756"/>
            <a:chExt cx="1368152" cy="758430"/>
          </a:xfrm>
        </p:grpSpPr>
        <p:cxnSp>
          <p:nvCxnSpPr>
            <p:cNvPr id="6" name="Straight Arrow Connector 5">
              <a:extLst>
                <a:ext uri="{FF2B5EF4-FFF2-40B4-BE49-F238E27FC236}">
                  <a16:creationId xmlns:a16="http://schemas.microsoft.com/office/drawing/2014/main" id="{77753956-69BA-4E73-AD87-156A8EFDD008}"/>
                </a:ext>
              </a:extLst>
            </p:cNvPr>
            <p:cNvCxnSpPr>
              <a:cxnSpLocks/>
            </p:cNvCxnSpPr>
            <p:nvPr/>
          </p:nvCxnSpPr>
          <p:spPr>
            <a:xfrm flipV="1">
              <a:off x="1366788" y="2018185"/>
              <a:ext cx="1368152" cy="1"/>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51F0F14-ECF3-4687-8671-4762F5834864}"/>
                </a:ext>
              </a:extLst>
            </p:cNvPr>
            <p:cNvCxnSpPr>
              <a:cxnSpLocks/>
            </p:cNvCxnSpPr>
            <p:nvPr/>
          </p:nvCxnSpPr>
          <p:spPr>
            <a:xfrm>
              <a:off x="1366788" y="1613570"/>
              <a:ext cx="1368152" cy="0"/>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63F9D3CE-9893-4030-A376-8ED2073757D0}"/>
                </a:ext>
              </a:extLst>
            </p:cNvPr>
            <p:cNvCxnSpPr>
              <a:cxnSpLocks/>
            </p:cNvCxnSpPr>
            <p:nvPr/>
          </p:nvCxnSpPr>
          <p:spPr>
            <a:xfrm>
              <a:off x="1366788" y="1259756"/>
              <a:ext cx="1368152" cy="0"/>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3D79509-47FF-41F6-BE04-2FEC17F3264A}"/>
                  </a:ext>
                </a:extLst>
              </p:cNvPr>
              <p:cNvSpPr txBox="1"/>
              <p:nvPr/>
            </p:nvSpPr>
            <p:spPr>
              <a:xfrm>
                <a:off x="2821201" y="1044491"/>
                <a:ext cx="157672" cy="1622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54" i="1" smtClean="0">
                              <a:latin typeface="Cambria Math" panose="02040503050406030204" pitchFamily="18" charset="0"/>
                            </a:rPr>
                          </m:ctrlPr>
                        </m:sSubPr>
                        <m:e>
                          <m:r>
                            <a:rPr lang="en-US" sz="1054" i="1">
                              <a:latin typeface="Cambria Math" panose="02040503050406030204" pitchFamily="18" charset="0"/>
                            </a:rPr>
                            <m:t>𝑇</m:t>
                          </m:r>
                        </m:e>
                        <m:sub>
                          <m:r>
                            <a:rPr lang="en-CA" sz="1054" b="0" i="1" smtClean="0">
                              <a:latin typeface="Cambria Math" panose="02040503050406030204" pitchFamily="18" charset="0"/>
                            </a:rPr>
                            <m:t>𝐿</m:t>
                          </m:r>
                        </m:sub>
                      </m:sSub>
                    </m:oMath>
                  </m:oMathPara>
                </a14:m>
                <a:endParaRPr lang="en-CA" sz="1054" dirty="0"/>
              </a:p>
            </p:txBody>
          </p:sp>
        </mc:Choice>
        <mc:Fallback xmlns="">
          <p:sp>
            <p:nvSpPr>
              <p:cNvPr id="12" name="TextBox 11">
                <a:extLst>
                  <a:ext uri="{FF2B5EF4-FFF2-40B4-BE49-F238E27FC236}">
                    <a16:creationId xmlns:a16="http://schemas.microsoft.com/office/drawing/2014/main" id="{43D79509-47FF-41F6-BE04-2FEC17F3264A}"/>
                  </a:ext>
                </a:extLst>
              </p:cNvPr>
              <p:cNvSpPr txBox="1">
                <a:spLocks noRot="1" noChangeAspect="1" noMove="1" noResize="1" noEditPoints="1" noAdjustHandles="1" noChangeArrowheads="1" noChangeShapeType="1" noTextEdit="1"/>
              </p:cNvSpPr>
              <p:nvPr/>
            </p:nvSpPr>
            <p:spPr>
              <a:xfrm>
                <a:off x="2821201" y="1044491"/>
                <a:ext cx="157672" cy="162224"/>
              </a:xfrm>
              <a:prstGeom prst="rect">
                <a:avLst/>
              </a:prstGeom>
              <a:blipFill>
                <a:blip r:embed="rId2"/>
                <a:stretch>
                  <a:fillRect l="-23077" r="-3846" b="-148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65EC005-C458-4DE8-9F8C-149DDC4FEFCA}"/>
                  </a:ext>
                </a:extLst>
              </p:cNvPr>
              <p:cNvSpPr txBox="1"/>
              <p:nvPr/>
            </p:nvSpPr>
            <p:spPr>
              <a:xfrm>
                <a:off x="763330" y="1069891"/>
                <a:ext cx="178062" cy="1622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54" i="1" smtClean="0">
                              <a:latin typeface="Cambria Math" panose="02040503050406030204" pitchFamily="18" charset="0"/>
                            </a:rPr>
                          </m:ctrlPr>
                        </m:sSubPr>
                        <m:e>
                          <m:r>
                            <a:rPr lang="en-US" sz="1054" i="1">
                              <a:latin typeface="Cambria Math" panose="02040503050406030204" pitchFamily="18" charset="0"/>
                            </a:rPr>
                            <m:t>𝑇</m:t>
                          </m:r>
                        </m:e>
                        <m:sub>
                          <m:r>
                            <a:rPr lang="en-CA" sz="1054" b="0" i="1" smtClean="0">
                              <a:latin typeface="Cambria Math" panose="02040503050406030204" pitchFamily="18" charset="0"/>
                            </a:rPr>
                            <m:t>𝐻</m:t>
                          </m:r>
                        </m:sub>
                      </m:sSub>
                    </m:oMath>
                  </m:oMathPara>
                </a14:m>
                <a:endParaRPr lang="en-CA" sz="1054" dirty="0"/>
              </a:p>
            </p:txBody>
          </p:sp>
        </mc:Choice>
        <mc:Fallback xmlns="">
          <p:sp>
            <p:nvSpPr>
              <p:cNvPr id="18" name="TextBox 17">
                <a:extLst>
                  <a:ext uri="{FF2B5EF4-FFF2-40B4-BE49-F238E27FC236}">
                    <a16:creationId xmlns:a16="http://schemas.microsoft.com/office/drawing/2014/main" id="{565EC005-C458-4DE8-9F8C-149DDC4FEFCA}"/>
                  </a:ext>
                </a:extLst>
              </p:cNvPr>
              <p:cNvSpPr txBox="1">
                <a:spLocks noRot="1" noChangeAspect="1" noMove="1" noResize="1" noEditPoints="1" noAdjustHandles="1" noChangeArrowheads="1" noChangeShapeType="1" noTextEdit="1"/>
              </p:cNvSpPr>
              <p:nvPr/>
            </p:nvSpPr>
            <p:spPr>
              <a:xfrm>
                <a:off x="763330" y="1069891"/>
                <a:ext cx="178062" cy="162224"/>
              </a:xfrm>
              <a:prstGeom prst="rect">
                <a:avLst/>
              </a:prstGeom>
              <a:blipFill>
                <a:blip r:embed="rId3"/>
                <a:stretch>
                  <a:fillRect l="-17241" r="-10345" b="-1538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08857B54-7696-4841-BEF0-1A9D7101B222}"/>
                  </a:ext>
                </a:extLst>
              </p:cNvPr>
              <p:cNvSpPr/>
              <p:nvPr/>
            </p:nvSpPr>
            <p:spPr>
              <a:xfrm>
                <a:off x="2349788" y="588953"/>
                <a:ext cx="370293"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ea typeface="Cambria Math" panose="02040503050406030204" pitchFamily="18" charset="0"/>
                            </a:rPr>
                          </m:ctrlPr>
                        </m:sSubPr>
                        <m:e>
                          <m:acc>
                            <m:accPr>
                              <m:chr m:val="̇"/>
                              <m:ctrlPr>
                                <a:rPr lang="en-CA" sz="1100" i="1" smtClean="0">
                                  <a:latin typeface="Cambria Math" panose="02040503050406030204" pitchFamily="18" charset="0"/>
                                  <a:ea typeface="Cambria Math" panose="02040503050406030204" pitchFamily="18" charset="0"/>
                                </a:rPr>
                              </m:ctrlPr>
                            </m:accPr>
                            <m:e>
                              <m:r>
                                <a:rPr lang="en-CA" sz="1100" i="1">
                                  <a:latin typeface="Cambria Math" panose="02040503050406030204" pitchFamily="18" charset="0"/>
                                  <a:ea typeface="Cambria Math" panose="02040503050406030204" pitchFamily="18" charset="0"/>
                                </a:rPr>
                                <m:t>𝑄</m:t>
                              </m:r>
                            </m:e>
                          </m:acc>
                        </m:e>
                        <m:sub>
                          <m:r>
                            <a:rPr lang="en-CA" sz="1100" b="0" i="1" smtClean="0">
                              <a:latin typeface="Cambria Math" panose="02040503050406030204" pitchFamily="18" charset="0"/>
                              <a:ea typeface="Cambria Math" panose="02040503050406030204" pitchFamily="18" charset="0"/>
                            </a:rPr>
                            <m:t>1</m:t>
                          </m:r>
                        </m:sub>
                      </m:sSub>
                    </m:oMath>
                  </m:oMathPara>
                </a14:m>
                <a:endParaRPr lang="en-CA" sz="1100" dirty="0"/>
              </a:p>
            </p:txBody>
          </p:sp>
        </mc:Choice>
        <mc:Fallback xmlns="">
          <p:sp>
            <p:nvSpPr>
              <p:cNvPr id="43" name="Rectangle 42">
                <a:extLst>
                  <a:ext uri="{FF2B5EF4-FFF2-40B4-BE49-F238E27FC236}">
                    <a16:creationId xmlns:a16="http://schemas.microsoft.com/office/drawing/2014/main" id="{08857B54-7696-4841-BEF0-1A9D7101B222}"/>
                  </a:ext>
                </a:extLst>
              </p:cNvPr>
              <p:cNvSpPr>
                <a:spLocks noRot="1" noChangeAspect="1" noMove="1" noResize="1" noEditPoints="1" noAdjustHandles="1" noChangeArrowheads="1" noChangeShapeType="1" noTextEdit="1"/>
              </p:cNvSpPr>
              <p:nvPr/>
            </p:nvSpPr>
            <p:spPr>
              <a:xfrm>
                <a:off x="2349788" y="588953"/>
                <a:ext cx="370293" cy="268022"/>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7557F912-CF9A-45D2-BB77-28BA96BFA9C1}"/>
                  </a:ext>
                </a:extLst>
              </p:cNvPr>
              <p:cNvSpPr/>
              <p:nvPr/>
            </p:nvSpPr>
            <p:spPr>
              <a:xfrm>
                <a:off x="1524809" y="588953"/>
                <a:ext cx="584583"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ea typeface="Cambria Math" panose="02040503050406030204" pitchFamily="18" charset="0"/>
                            </a:rPr>
                          </m:ctrlPr>
                        </m:sSubPr>
                        <m:e>
                          <m:d>
                            <m:dPr>
                              <m:ctrlPr>
                                <a:rPr lang="en-CA" sz="1100" b="0" i="1" smtClean="0">
                                  <a:latin typeface="Cambria Math" panose="02040503050406030204" pitchFamily="18" charset="0"/>
                                  <a:ea typeface="Cambria Math" panose="02040503050406030204" pitchFamily="18" charset="0"/>
                                </a:rPr>
                              </m:ctrlPr>
                            </m:dPr>
                            <m:e>
                              <m:r>
                                <a:rPr lang="en-CA" sz="1100" b="0" i="1" smtClean="0">
                                  <a:latin typeface="Cambria Math" panose="02040503050406030204" pitchFamily="18" charset="0"/>
                                  <a:ea typeface="Cambria Math" panose="02040503050406030204" pitchFamily="18" charset="0"/>
                                </a:rPr>
                                <m:t>𝑈𝐴</m:t>
                              </m:r>
                            </m:e>
                          </m:d>
                        </m:e>
                        <m:sub>
                          <m:r>
                            <a:rPr lang="en-CA" sz="1100" b="0" i="1" smtClean="0">
                              <a:latin typeface="Cambria Math" panose="02040503050406030204" pitchFamily="18" charset="0"/>
                              <a:ea typeface="Cambria Math" panose="02040503050406030204" pitchFamily="18" charset="0"/>
                            </a:rPr>
                            <m:t>1</m:t>
                          </m:r>
                        </m:sub>
                      </m:sSub>
                    </m:oMath>
                  </m:oMathPara>
                </a14:m>
                <a:endParaRPr lang="en-CA" sz="1100" dirty="0"/>
              </a:p>
            </p:txBody>
          </p:sp>
        </mc:Choice>
        <mc:Fallback xmlns="">
          <p:sp>
            <p:nvSpPr>
              <p:cNvPr id="44" name="Rectangle 43">
                <a:extLst>
                  <a:ext uri="{FF2B5EF4-FFF2-40B4-BE49-F238E27FC236}">
                    <a16:creationId xmlns:a16="http://schemas.microsoft.com/office/drawing/2014/main" id="{7557F912-CF9A-45D2-BB77-28BA96BFA9C1}"/>
                  </a:ext>
                </a:extLst>
              </p:cNvPr>
              <p:cNvSpPr>
                <a:spLocks noRot="1" noChangeAspect="1" noMove="1" noResize="1" noEditPoints="1" noAdjustHandles="1" noChangeArrowheads="1" noChangeShapeType="1" noTextEdit="1"/>
              </p:cNvSpPr>
              <p:nvPr/>
            </p:nvSpPr>
            <p:spPr>
              <a:xfrm>
                <a:off x="1524809" y="588953"/>
                <a:ext cx="584583" cy="261610"/>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9FB0D802-66E4-4950-AA00-AA64A7E35F80}"/>
                  </a:ext>
                </a:extLst>
              </p:cNvPr>
              <p:cNvSpPr/>
              <p:nvPr/>
            </p:nvSpPr>
            <p:spPr>
              <a:xfrm>
                <a:off x="1524809" y="1014775"/>
                <a:ext cx="587853"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ea typeface="Cambria Math" panose="02040503050406030204" pitchFamily="18" charset="0"/>
                            </a:rPr>
                          </m:ctrlPr>
                        </m:sSubPr>
                        <m:e>
                          <m:d>
                            <m:dPr>
                              <m:ctrlPr>
                                <a:rPr lang="en-CA" sz="1100" b="0" i="1" smtClean="0">
                                  <a:latin typeface="Cambria Math" panose="02040503050406030204" pitchFamily="18" charset="0"/>
                                  <a:ea typeface="Cambria Math" panose="02040503050406030204" pitchFamily="18" charset="0"/>
                                </a:rPr>
                              </m:ctrlPr>
                            </m:dPr>
                            <m:e>
                              <m:r>
                                <a:rPr lang="en-CA" sz="1100" b="0" i="1" smtClean="0">
                                  <a:latin typeface="Cambria Math" panose="02040503050406030204" pitchFamily="18" charset="0"/>
                                  <a:ea typeface="Cambria Math" panose="02040503050406030204" pitchFamily="18" charset="0"/>
                                </a:rPr>
                                <m:t>𝑈𝐴</m:t>
                              </m:r>
                            </m:e>
                          </m:d>
                        </m:e>
                        <m:sub>
                          <m:r>
                            <a:rPr lang="en-CA" sz="1100" b="0" i="1" smtClean="0">
                              <a:latin typeface="Cambria Math" panose="02040503050406030204" pitchFamily="18" charset="0"/>
                              <a:ea typeface="Cambria Math" panose="02040503050406030204" pitchFamily="18" charset="0"/>
                            </a:rPr>
                            <m:t>2</m:t>
                          </m:r>
                        </m:sub>
                      </m:sSub>
                    </m:oMath>
                  </m:oMathPara>
                </a14:m>
                <a:endParaRPr lang="en-CA" sz="1100" dirty="0"/>
              </a:p>
            </p:txBody>
          </p:sp>
        </mc:Choice>
        <mc:Fallback xmlns="">
          <p:sp>
            <p:nvSpPr>
              <p:cNvPr id="45" name="Rectangle 44">
                <a:extLst>
                  <a:ext uri="{FF2B5EF4-FFF2-40B4-BE49-F238E27FC236}">
                    <a16:creationId xmlns:a16="http://schemas.microsoft.com/office/drawing/2014/main" id="{9FB0D802-66E4-4950-AA00-AA64A7E35F80}"/>
                  </a:ext>
                </a:extLst>
              </p:cNvPr>
              <p:cNvSpPr>
                <a:spLocks noRot="1" noChangeAspect="1" noMove="1" noResize="1" noEditPoints="1" noAdjustHandles="1" noChangeArrowheads="1" noChangeShapeType="1" noTextEdit="1"/>
              </p:cNvSpPr>
              <p:nvPr/>
            </p:nvSpPr>
            <p:spPr>
              <a:xfrm>
                <a:off x="1524809" y="1014775"/>
                <a:ext cx="587853" cy="261610"/>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C246B34B-7DA0-402F-ABB5-E7133B5877E2}"/>
                  </a:ext>
                </a:extLst>
              </p:cNvPr>
              <p:cNvSpPr/>
              <p:nvPr/>
            </p:nvSpPr>
            <p:spPr>
              <a:xfrm>
                <a:off x="1524809" y="1347381"/>
                <a:ext cx="587853"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ea typeface="Cambria Math" panose="02040503050406030204" pitchFamily="18" charset="0"/>
                            </a:rPr>
                          </m:ctrlPr>
                        </m:sSubPr>
                        <m:e>
                          <m:d>
                            <m:dPr>
                              <m:ctrlPr>
                                <a:rPr lang="en-CA" sz="1100" b="0" i="1" smtClean="0">
                                  <a:latin typeface="Cambria Math" panose="02040503050406030204" pitchFamily="18" charset="0"/>
                                  <a:ea typeface="Cambria Math" panose="02040503050406030204" pitchFamily="18" charset="0"/>
                                </a:rPr>
                              </m:ctrlPr>
                            </m:dPr>
                            <m:e>
                              <m:r>
                                <a:rPr lang="en-CA" sz="1100" b="0" i="1" smtClean="0">
                                  <a:latin typeface="Cambria Math" panose="02040503050406030204" pitchFamily="18" charset="0"/>
                                  <a:ea typeface="Cambria Math" panose="02040503050406030204" pitchFamily="18" charset="0"/>
                                </a:rPr>
                                <m:t>𝑈𝐴</m:t>
                              </m:r>
                            </m:e>
                          </m:d>
                        </m:e>
                        <m:sub>
                          <m:r>
                            <a:rPr lang="en-CA" sz="1100" b="0" i="1" smtClean="0">
                              <a:latin typeface="Cambria Math" panose="02040503050406030204" pitchFamily="18" charset="0"/>
                              <a:ea typeface="Cambria Math" panose="02040503050406030204" pitchFamily="18" charset="0"/>
                            </a:rPr>
                            <m:t>3</m:t>
                          </m:r>
                        </m:sub>
                      </m:sSub>
                    </m:oMath>
                  </m:oMathPara>
                </a14:m>
                <a:endParaRPr lang="en-CA" sz="1100" dirty="0"/>
              </a:p>
            </p:txBody>
          </p:sp>
        </mc:Choice>
        <mc:Fallback xmlns="">
          <p:sp>
            <p:nvSpPr>
              <p:cNvPr id="46" name="Rectangle 45">
                <a:extLst>
                  <a:ext uri="{FF2B5EF4-FFF2-40B4-BE49-F238E27FC236}">
                    <a16:creationId xmlns:a16="http://schemas.microsoft.com/office/drawing/2014/main" id="{C246B34B-7DA0-402F-ABB5-E7133B5877E2}"/>
                  </a:ext>
                </a:extLst>
              </p:cNvPr>
              <p:cNvSpPr>
                <a:spLocks noRot="1" noChangeAspect="1" noMove="1" noResize="1" noEditPoints="1" noAdjustHandles="1" noChangeArrowheads="1" noChangeShapeType="1" noTextEdit="1"/>
              </p:cNvSpPr>
              <p:nvPr/>
            </p:nvSpPr>
            <p:spPr>
              <a:xfrm>
                <a:off x="1524809" y="1347381"/>
                <a:ext cx="587853" cy="261610"/>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D09E3B76-E704-40C9-BF3D-8F443C7D8F2E}"/>
                  </a:ext>
                </a:extLst>
              </p:cNvPr>
              <p:cNvSpPr/>
              <p:nvPr/>
            </p:nvSpPr>
            <p:spPr>
              <a:xfrm>
                <a:off x="2349788" y="1014775"/>
                <a:ext cx="373564"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ea typeface="Cambria Math" panose="02040503050406030204" pitchFamily="18" charset="0"/>
                            </a:rPr>
                          </m:ctrlPr>
                        </m:sSubPr>
                        <m:e>
                          <m:acc>
                            <m:accPr>
                              <m:chr m:val="̇"/>
                              <m:ctrlPr>
                                <a:rPr lang="en-CA" sz="1100" i="1" smtClean="0">
                                  <a:latin typeface="Cambria Math" panose="02040503050406030204" pitchFamily="18" charset="0"/>
                                  <a:ea typeface="Cambria Math" panose="02040503050406030204" pitchFamily="18" charset="0"/>
                                </a:rPr>
                              </m:ctrlPr>
                            </m:accPr>
                            <m:e>
                              <m:r>
                                <a:rPr lang="en-CA" sz="1100" i="1">
                                  <a:latin typeface="Cambria Math" panose="02040503050406030204" pitchFamily="18" charset="0"/>
                                  <a:ea typeface="Cambria Math" panose="02040503050406030204" pitchFamily="18" charset="0"/>
                                </a:rPr>
                                <m:t>𝑄</m:t>
                              </m:r>
                            </m:e>
                          </m:acc>
                        </m:e>
                        <m:sub>
                          <m:r>
                            <a:rPr lang="en-CA" sz="1100" b="0" i="1" smtClean="0">
                              <a:latin typeface="Cambria Math" panose="02040503050406030204" pitchFamily="18" charset="0"/>
                              <a:ea typeface="Cambria Math" panose="02040503050406030204" pitchFamily="18" charset="0"/>
                            </a:rPr>
                            <m:t>2</m:t>
                          </m:r>
                        </m:sub>
                      </m:sSub>
                    </m:oMath>
                  </m:oMathPara>
                </a14:m>
                <a:endParaRPr lang="en-CA" sz="1100" dirty="0"/>
              </a:p>
            </p:txBody>
          </p:sp>
        </mc:Choice>
        <mc:Fallback xmlns="">
          <p:sp>
            <p:nvSpPr>
              <p:cNvPr id="47" name="Rectangle 46">
                <a:extLst>
                  <a:ext uri="{FF2B5EF4-FFF2-40B4-BE49-F238E27FC236}">
                    <a16:creationId xmlns:a16="http://schemas.microsoft.com/office/drawing/2014/main" id="{D09E3B76-E704-40C9-BF3D-8F443C7D8F2E}"/>
                  </a:ext>
                </a:extLst>
              </p:cNvPr>
              <p:cNvSpPr>
                <a:spLocks noRot="1" noChangeAspect="1" noMove="1" noResize="1" noEditPoints="1" noAdjustHandles="1" noChangeArrowheads="1" noChangeShapeType="1" noTextEdit="1"/>
              </p:cNvSpPr>
              <p:nvPr/>
            </p:nvSpPr>
            <p:spPr>
              <a:xfrm>
                <a:off x="2349788" y="1014775"/>
                <a:ext cx="373564" cy="268022"/>
              </a:xfrm>
              <a:prstGeom prst="rect">
                <a:avLst/>
              </a:prstGeom>
              <a:blipFill>
                <a:blip r:embed="rId8"/>
                <a:stretch>
                  <a:fillRect b="-227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74E10E33-FC07-4FBB-9036-42BE18AF9945}"/>
                  </a:ext>
                </a:extLst>
              </p:cNvPr>
              <p:cNvSpPr/>
              <p:nvPr/>
            </p:nvSpPr>
            <p:spPr>
              <a:xfrm>
                <a:off x="2349788" y="1419389"/>
                <a:ext cx="373564"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ea typeface="Cambria Math" panose="02040503050406030204" pitchFamily="18" charset="0"/>
                            </a:rPr>
                          </m:ctrlPr>
                        </m:sSubPr>
                        <m:e>
                          <m:acc>
                            <m:accPr>
                              <m:chr m:val="̇"/>
                              <m:ctrlPr>
                                <a:rPr lang="en-CA" sz="1100" i="1" smtClean="0">
                                  <a:latin typeface="Cambria Math" panose="02040503050406030204" pitchFamily="18" charset="0"/>
                                  <a:ea typeface="Cambria Math" panose="02040503050406030204" pitchFamily="18" charset="0"/>
                                </a:rPr>
                              </m:ctrlPr>
                            </m:accPr>
                            <m:e>
                              <m:r>
                                <a:rPr lang="en-CA" sz="1100" i="1">
                                  <a:latin typeface="Cambria Math" panose="02040503050406030204" pitchFamily="18" charset="0"/>
                                  <a:ea typeface="Cambria Math" panose="02040503050406030204" pitchFamily="18" charset="0"/>
                                </a:rPr>
                                <m:t>𝑄</m:t>
                              </m:r>
                            </m:e>
                          </m:acc>
                        </m:e>
                        <m:sub>
                          <m:r>
                            <a:rPr lang="en-CA" sz="1100" b="0" i="1" smtClean="0">
                              <a:latin typeface="Cambria Math" panose="02040503050406030204" pitchFamily="18" charset="0"/>
                              <a:ea typeface="Cambria Math" panose="02040503050406030204" pitchFamily="18" charset="0"/>
                            </a:rPr>
                            <m:t>3</m:t>
                          </m:r>
                        </m:sub>
                      </m:sSub>
                    </m:oMath>
                  </m:oMathPara>
                </a14:m>
                <a:endParaRPr lang="en-CA" sz="1100" dirty="0"/>
              </a:p>
            </p:txBody>
          </p:sp>
        </mc:Choice>
        <mc:Fallback xmlns="">
          <p:sp>
            <p:nvSpPr>
              <p:cNvPr id="48" name="Rectangle 47">
                <a:extLst>
                  <a:ext uri="{FF2B5EF4-FFF2-40B4-BE49-F238E27FC236}">
                    <a16:creationId xmlns:a16="http://schemas.microsoft.com/office/drawing/2014/main" id="{74E10E33-FC07-4FBB-9036-42BE18AF9945}"/>
                  </a:ext>
                </a:extLst>
              </p:cNvPr>
              <p:cNvSpPr>
                <a:spLocks noRot="1" noChangeAspect="1" noMove="1" noResize="1" noEditPoints="1" noAdjustHandles="1" noChangeArrowheads="1" noChangeShapeType="1" noTextEdit="1"/>
              </p:cNvSpPr>
              <p:nvPr/>
            </p:nvSpPr>
            <p:spPr>
              <a:xfrm>
                <a:off x="2349788" y="1419389"/>
                <a:ext cx="373564" cy="268022"/>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EC8616DA-03EC-441F-AB74-610FBF0ABAA3}"/>
                  </a:ext>
                </a:extLst>
              </p:cNvPr>
              <p:cNvSpPr/>
              <p:nvPr/>
            </p:nvSpPr>
            <p:spPr>
              <a:xfrm>
                <a:off x="3578257" y="1038705"/>
                <a:ext cx="2737483"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14:m>
                  <m:oMathPara xmlns:m="http://schemas.openxmlformats.org/officeDocument/2006/math">
                    <m:oMathParaPr>
                      <m:jc m:val="left"/>
                    </m:oMathParaPr>
                    <m:oMath xmlns:m="http://schemas.openxmlformats.org/officeDocument/2006/math">
                      <m:sSub>
                        <m:sSubPr>
                          <m:ctrlPr>
                            <a:rPr lang="en-CA" sz="1100" b="0" i="1" smtClean="0">
                              <a:solidFill>
                                <a:schemeClr val="tx1"/>
                              </a:solidFill>
                              <a:latin typeface="Cambria Math" panose="02040503050406030204" pitchFamily="18" charset="0"/>
                            </a:rPr>
                          </m:ctrlPr>
                        </m:sSubPr>
                        <m:e>
                          <m:acc>
                            <m:accPr>
                              <m:chr m:val="̇"/>
                              <m:ctrlPr>
                                <a:rPr lang="en-CA" sz="1100" i="1" smtClean="0">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𝑄</m:t>
                              </m:r>
                            </m:e>
                          </m:acc>
                        </m:e>
                        <m:sub>
                          <m:r>
                            <a:rPr lang="en-CA" sz="1100" b="0" i="1" smtClean="0">
                              <a:solidFill>
                                <a:schemeClr val="tx1"/>
                              </a:solidFill>
                              <a:latin typeface="Cambria Math" panose="02040503050406030204" pitchFamily="18" charset="0"/>
                            </a:rPr>
                            <m:t>𝑇</m:t>
                          </m:r>
                        </m:sub>
                      </m:sSub>
                      <m:r>
                        <a:rPr lang="en-CA" sz="1100" b="0" i="1" smtClean="0">
                          <a:solidFill>
                            <a:schemeClr val="tx1"/>
                          </a:solidFill>
                          <a:latin typeface="Cambria Math" panose="02040503050406030204" pitchFamily="18" charset="0"/>
                        </a:rPr>
                        <m:t>=</m:t>
                      </m:r>
                      <m:d>
                        <m:dPr>
                          <m:begChr m:val="["/>
                          <m:endChr m:val="]"/>
                          <m:ctrlP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𝑈𝐴</m:t>
                                  </m:r>
                                </m:e>
                              </m:d>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1</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𝑈𝐴</m:t>
                                  </m:r>
                                </m:e>
                              </m:d>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2</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𝑈𝐴</m:t>
                                  </m:r>
                                </m:e>
                              </m:d>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3</m:t>
                              </m:r>
                            </m:sub>
                          </m:sSub>
                        </m:e>
                      </m:d>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𝐻</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𝐿</m:t>
                              </m:r>
                            </m:sub>
                          </m:sSub>
                        </m:e>
                      </m:d>
                    </m:oMath>
                  </m:oMathPara>
                </a14:m>
                <a:endParaRPr lang="en-CA" sz="1100" i="1" dirty="0">
                  <a:solidFill>
                    <a:schemeClr val="tx1"/>
                  </a:solidFill>
                  <a:latin typeface="Cambria Math" panose="02040503050406030204" pitchFamily="18" charset="0"/>
                  <a:ea typeface="Cambria" panose="02040503050406030204" pitchFamily="18" charset="0"/>
                  <a:cs typeface="Times New Roman" panose="02020603050405020304" pitchFamily="18" charset="0"/>
                </a:endParaRPr>
              </a:p>
            </p:txBody>
          </p:sp>
        </mc:Choice>
        <mc:Fallback xmlns="">
          <p:sp>
            <p:nvSpPr>
              <p:cNvPr id="50" name="Rectangle 49">
                <a:extLst>
                  <a:ext uri="{FF2B5EF4-FFF2-40B4-BE49-F238E27FC236}">
                    <a16:creationId xmlns:a16="http://schemas.microsoft.com/office/drawing/2014/main" id="{EC8616DA-03EC-441F-AB74-610FBF0ABAA3}"/>
                  </a:ext>
                </a:extLst>
              </p:cNvPr>
              <p:cNvSpPr>
                <a:spLocks noRot="1" noChangeAspect="1" noMove="1" noResize="1" noEditPoints="1" noAdjustHandles="1" noChangeArrowheads="1" noChangeShapeType="1" noTextEdit="1"/>
              </p:cNvSpPr>
              <p:nvPr/>
            </p:nvSpPr>
            <p:spPr>
              <a:xfrm>
                <a:off x="3578257" y="1038705"/>
                <a:ext cx="2737483" cy="936104"/>
              </a:xfrm>
              <a:prstGeom prst="rect">
                <a:avLst/>
              </a:prstGeom>
              <a:blipFill>
                <a:blip r:embed="rId10"/>
                <a:stretch>
                  <a:fillRect/>
                </a:stretch>
              </a:blipFill>
              <a:ln>
                <a:noFill/>
              </a:ln>
            </p:spPr>
            <p:txBody>
              <a:bodyPr/>
              <a:lstStyle/>
              <a:p>
                <a:r>
                  <a:rPr lang="en-CA">
                    <a:noFill/>
                  </a:rPr>
                  <a:t> </a:t>
                </a:r>
              </a:p>
            </p:txBody>
          </p:sp>
        </mc:Fallback>
      </mc:AlternateContent>
      <p:sp>
        <p:nvSpPr>
          <p:cNvPr id="7" name="TextBox 6">
            <a:extLst>
              <a:ext uri="{FF2B5EF4-FFF2-40B4-BE49-F238E27FC236}">
                <a16:creationId xmlns:a16="http://schemas.microsoft.com/office/drawing/2014/main" id="{4521A11C-4D3E-41CA-B60A-DF27ECCA6CA2}"/>
              </a:ext>
            </a:extLst>
          </p:cNvPr>
          <p:cNvSpPr txBox="1"/>
          <p:nvPr/>
        </p:nvSpPr>
        <p:spPr>
          <a:xfrm>
            <a:off x="446659" y="2254690"/>
            <a:ext cx="5667830" cy="677108"/>
          </a:xfrm>
          <a:prstGeom prst="rect">
            <a:avLst/>
          </a:prstGeom>
          <a:noFill/>
        </p:spPr>
        <p:txBody>
          <a:bodyPr wrap="square" lIns="0" tIns="0" rIns="0" bIns="0" rtlCol="0">
            <a:spAutoFit/>
          </a:bodyPr>
          <a:lstStyle/>
          <a:p>
            <a:pPr algn="just"/>
            <a:r>
              <a:rPr lang="en-CA" sz="1100" u="sng" dirty="0">
                <a:latin typeface="Cambria" panose="02040503050406030204" pitchFamily="18" charset="0"/>
                <a:ea typeface="Cambria" panose="02040503050406030204" pitchFamily="18" charset="0"/>
                <a:cs typeface="Times New Roman" panose="02020603050405020304" pitchFamily="18" charset="0"/>
              </a:rPr>
              <a:t>Example Calculation</a:t>
            </a:r>
          </a:p>
          <a:p>
            <a:pPr algn="just"/>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latin typeface="Cambria" panose="02040503050406030204" pitchFamily="18" charset="0"/>
                <a:ea typeface="Cambria" panose="02040503050406030204" pitchFamily="18" charset="0"/>
                <a:cs typeface="Times New Roman" panose="02020603050405020304" pitchFamily="18" charset="0"/>
              </a:rPr>
              <a:t>During a winter night, a room is maintained at 20</a:t>
            </a:r>
            <a:r>
              <a:rPr lang="en-CA" sz="11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C</a:t>
            </a:r>
            <a:r>
              <a:rPr lang="en-CA" sz="1100" dirty="0">
                <a:latin typeface="Cambria" panose="02040503050406030204" pitchFamily="18" charset="0"/>
                <a:ea typeface="Cambria" panose="02040503050406030204" pitchFamily="18" charset="0"/>
                <a:cs typeface="Times New Roman" panose="02020603050405020304" pitchFamily="18" charset="0"/>
              </a:rPr>
              <a:t> while the outdoor temperature is -10</a:t>
            </a:r>
            <a:r>
              <a:rPr lang="en-CA" sz="11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C. Heat is lost from the room through the walls, windows, and roof.</a:t>
            </a:r>
            <a:endParaRPr lang="en-CA" sz="1100"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C0051791-724D-4107-87E9-F36DCB00ED96}"/>
              </a:ext>
            </a:extLst>
          </p:cNvPr>
          <p:cNvGraphicFramePr>
            <a:graphicFrameLocks noGrp="1"/>
          </p:cNvGraphicFramePr>
          <p:nvPr>
            <p:extLst>
              <p:ext uri="{D42A27DB-BD31-4B8C-83A1-F6EECF244321}">
                <p14:modId xmlns:p14="http://schemas.microsoft.com/office/powerpoint/2010/main" val="3070496635"/>
              </p:ext>
            </p:extLst>
          </p:nvPr>
        </p:nvGraphicFramePr>
        <p:xfrm>
          <a:off x="446660" y="3114371"/>
          <a:ext cx="5735303" cy="1028192"/>
        </p:xfrm>
        <a:graphic>
          <a:graphicData uri="http://schemas.openxmlformats.org/drawingml/2006/table">
            <a:tbl>
              <a:tblPr firstRow="1" bandRow="1">
                <a:tableStyleId>{5940675A-B579-460E-94D1-54222C63F5DA}</a:tableStyleId>
              </a:tblPr>
              <a:tblGrid>
                <a:gridCol w="1147061">
                  <a:extLst>
                    <a:ext uri="{9D8B030D-6E8A-4147-A177-3AD203B41FA5}">
                      <a16:colId xmlns:a16="http://schemas.microsoft.com/office/drawing/2014/main" val="1052529133"/>
                    </a:ext>
                  </a:extLst>
                </a:gridCol>
                <a:gridCol w="3103811">
                  <a:extLst>
                    <a:ext uri="{9D8B030D-6E8A-4147-A177-3AD203B41FA5}">
                      <a16:colId xmlns:a16="http://schemas.microsoft.com/office/drawing/2014/main" val="1803923545"/>
                    </a:ext>
                  </a:extLst>
                </a:gridCol>
                <a:gridCol w="1484431">
                  <a:extLst>
                    <a:ext uri="{9D8B030D-6E8A-4147-A177-3AD203B41FA5}">
                      <a16:colId xmlns:a16="http://schemas.microsoft.com/office/drawing/2014/main" val="2073252813"/>
                    </a:ext>
                  </a:extLst>
                </a:gridCol>
              </a:tblGrid>
              <a:tr h="257048">
                <a:tc>
                  <a:txBody>
                    <a:bodyPr/>
                    <a:lstStyle/>
                    <a:p>
                      <a:pPr algn="ctr"/>
                      <a:r>
                        <a:rPr lang="en-CA" sz="1100" dirty="0">
                          <a:latin typeface="Times New Roman" panose="02020603050405020304" pitchFamily="18" charset="0"/>
                          <a:cs typeface="Times New Roman" panose="02020603050405020304" pitchFamily="18" charset="0"/>
                        </a:rPr>
                        <a:t>Assembly</a:t>
                      </a:r>
                    </a:p>
                  </a:txBody>
                  <a:tcPr marL="85683" marR="85683" marT="42841" marB="42841" anchor="ctr">
                    <a:solidFill>
                      <a:schemeClr val="bg1">
                        <a:lumMod val="85000"/>
                      </a:schemeClr>
                    </a:solidFill>
                  </a:tcPr>
                </a:tc>
                <a:tc>
                  <a:txBody>
                    <a:bodyPr/>
                    <a:lstStyle/>
                    <a:p>
                      <a:pPr algn="ctr"/>
                      <a:r>
                        <a:rPr lang="en-CA" sz="1100" dirty="0">
                          <a:latin typeface="Times New Roman" panose="02020603050405020304" pitchFamily="18" charset="0"/>
                          <a:cs typeface="Times New Roman" panose="02020603050405020304" pitchFamily="18" charset="0"/>
                        </a:rPr>
                        <a:t>Effective Thermal Transmittance, </a:t>
                      </a:r>
                      <a:r>
                        <a:rPr lang="en-CA" sz="1100" i="1" dirty="0">
                          <a:latin typeface="Times New Roman" panose="02020603050405020304" pitchFamily="18" charset="0"/>
                          <a:cs typeface="Times New Roman" panose="02020603050405020304" pitchFamily="18" charset="0"/>
                        </a:rPr>
                        <a:t>U</a:t>
                      </a:r>
                      <a:r>
                        <a:rPr lang="en-CA" sz="1100" dirty="0">
                          <a:latin typeface="Times New Roman" panose="02020603050405020304" pitchFamily="18" charset="0"/>
                          <a:cs typeface="Times New Roman" panose="02020603050405020304" pitchFamily="18" charset="0"/>
                        </a:rPr>
                        <a:t> (W/m</a:t>
                      </a:r>
                      <a:r>
                        <a:rPr lang="en-CA" sz="1100" baseline="30000" dirty="0">
                          <a:latin typeface="Times New Roman" panose="02020603050405020304" pitchFamily="18" charset="0"/>
                          <a:cs typeface="Times New Roman" panose="02020603050405020304" pitchFamily="18" charset="0"/>
                        </a:rPr>
                        <a:t>2</a:t>
                      </a:r>
                      <a:r>
                        <a:rPr lang="en-CA" sz="1100" baseline="30000" dirty="0">
                          <a:latin typeface="Times New Roman" panose="02020603050405020304" pitchFamily="18" charset="0"/>
                          <a:cs typeface="Times New Roman" panose="02020603050405020304" pitchFamily="18" charset="0"/>
                          <a:sym typeface="Symbol" panose="05050102010706020507" pitchFamily="18" charset="2"/>
                        </a:rPr>
                        <a:t></a:t>
                      </a:r>
                      <a:r>
                        <a:rPr lang="en-CA" sz="1100" dirty="0">
                          <a:latin typeface="Times New Roman" panose="02020603050405020304" pitchFamily="18" charset="0"/>
                          <a:cs typeface="Times New Roman" panose="02020603050405020304" pitchFamily="18" charset="0"/>
                        </a:rPr>
                        <a:t>K)</a:t>
                      </a:r>
                    </a:p>
                  </a:txBody>
                  <a:tcPr marL="85683" marR="85683" marT="42841" marB="42841" anchor="ctr">
                    <a:solidFill>
                      <a:schemeClr val="bg1">
                        <a:lumMod val="85000"/>
                      </a:schemeClr>
                    </a:solidFill>
                  </a:tcPr>
                </a:tc>
                <a:tc>
                  <a:txBody>
                    <a:bodyPr/>
                    <a:lstStyle/>
                    <a:p>
                      <a:pPr algn="ctr"/>
                      <a:r>
                        <a:rPr lang="en-CA" sz="1100" dirty="0">
                          <a:latin typeface="Times New Roman" panose="02020603050405020304" pitchFamily="18" charset="0"/>
                          <a:cs typeface="Times New Roman" panose="02020603050405020304" pitchFamily="18" charset="0"/>
                        </a:rPr>
                        <a:t>Surface Area (m</a:t>
                      </a:r>
                      <a:r>
                        <a:rPr lang="en-CA" sz="1100" baseline="30000" dirty="0">
                          <a:latin typeface="Times New Roman" panose="02020603050405020304" pitchFamily="18" charset="0"/>
                          <a:cs typeface="Times New Roman" panose="02020603050405020304" pitchFamily="18" charset="0"/>
                        </a:rPr>
                        <a:t>2</a:t>
                      </a:r>
                      <a:r>
                        <a:rPr lang="en-CA" sz="1100" dirty="0">
                          <a:latin typeface="Times New Roman" panose="02020603050405020304" pitchFamily="18" charset="0"/>
                          <a:cs typeface="Times New Roman" panose="02020603050405020304" pitchFamily="18" charset="0"/>
                        </a:rPr>
                        <a:t>)</a:t>
                      </a:r>
                    </a:p>
                  </a:txBody>
                  <a:tcPr marL="85683" marR="85683" marT="42841" marB="42841" anchor="ctr">
                    <a:solidFill>
                      <a:schemeClr val="bg1">
                        <a:lumMod val="85000"/>
                      </a:schemeClr>
                    </a:solidFill>
                  </a:tcPr>
                </a:tc>
                <a:extLst>
                  <a:ext uri="{0D108BD9-81ED-4DB2-BD59-A6C34878D82A}">
                    <a16:rowId xmlns:a16="http://schemas.microsoft.com/office/drawing/2014/main" val="2628411487"/>
                  </a:ext>
                </a:extLst>
              </a:tr>
              <a:tr h="257048">
                <a:tc>
                  <a:txBody>
                    <a:bodyPr/>
                    <a:lstStyle/>
                    <a:p>
                      <a:pPr marL="0" indent="0">
                        <a:buNone/>
                      </a:pPr>
                      <a:r>
                        <a:rPr lang="en-CA" sz="1100" dirty="0">
                          <a:latin typeface="Times New Roman" panose="02020603050405020304" pitchFamily="18" charset="0"/>
                          <a:cs typeface="Times New Roman" panose="02020603050405020304" pitchFamily="18" charset="0"/>
                        </a:rPr>
                        <a:t>A)  Walls</a:t>
                      </a:r>
                    </a:p>
                  </a:txBody>
                  <a:tcPr marL="85683" marR="85683" marT="42841" marB="42841"/>
                </a:tc>
                <a:tc>
                  <a:txBody>
                    <a:bodyPr/>
                    <a:lstStyle/>
                    <a:p>
                      <a:pPr algn="ctr"/>
                      <a:r>
                        <a:rPr lang="en-CA" sz="1100" dirty="0">
                          <a:latin typeface="Times New Roman" panose="02020603050405020304" pitchFamily="18" charset="0"/>
                          <a:cs typeface="Times New Roman" panose="02020603050405020304" pitchFamily="18" charset="0"/>
                        </a:rPr>
                        <a:t>0.40</a:t>
                      </a:r>
                    </a:p>
                  </a:txBody>
                  <a:tcPr marL="85683" marR="85683" marT="42841" marB="42841"/>
                </a:tc>
                <a:tc>
                  <a:txBody>
                    <a:bodyPr/>
                    <a:lstStyle/>
                    <a:p>
                      <a:pPr algn="ctr"/>
                      <a:r>
                        <a:rPr lang="en-CA" sz="1100" b="0" dirty="0">
                          <a:solidFill>
                            <a:schemeClr val="tx1"/>
                          </a:solidFill>
                          <a:latin typeface="Times New Roman" panose="02020603050405020304" pitchFamily="18" charset="0"/>
                          <a:cs typeface="Times New Roman" panose="02020603050405020304" pitchFamily="18" charset="0"/>
                        </a:rPr>
                        <a:t>16</a:t>
                      </a:r>
                    </a:p>
                  </a:txBody>
                  <a:tcPr marL="85683" marR="85683" marT="42841" marB="42841"/>
                </a:tc>
                <a:extLst>
                  <a:ext uri="{0D108BD9-81ED-4DB2-BD59-A6C34878D82A}">
                    <a16:rowId xmlns:a16="http://schemas.microsoft.com/office/drawing/2014/main" val="2134606717"/>
                  </a:ext>
                </a:extLst>
              </a:tr>
              <a:tr h="257048">
                <a:tc>
                  <a:txBody>
                    <a:bodyPr/>
                    <a:lstStyle/>
                    <a:p>
                      <a:r>
                        <a:rPr lang="en-CA" sz="1100" dirty="0">
                          <a:latin typeface="Times New Roman" panose="02020603050405020304" pitchFamily="18" charset="0"/>
                          <a:cs typeface="Times New Roman" panose="02020603050405020304" pitchFamily="18" charset="0"/>
                        </a:rPr>
                        <a:t>B)  Windows</a:t>
                      </a:r>
                    </a:p>
                  </a:txBody>
                  <a:tcPr marL="85683" marR="85683" marT="42841" marB="42841"/>
                </a:tc>
                <a:tc>
                  <a:txBody>
                    <a:bodyPr/>
                    <a:lstStyle/>
                    <a:p>
                      <a:pPr algn="ctr"/>
                      <a:r>
                        <a:rPr lang="en-CA" sz="1100" dirty="0">
                          <a:latin typeface="Times New Roman" panose="02020603050405020304" pitchFamily="18" charset="0"/>
                          <a:cs typeface="Times New Roman" panose="02020603050405020304" pitchFamily="18" charset="0"/>
                        </a:rPr>
                        <a:t>2.00</a:t>
                      </a:r>
                    </a:p>
                  </a:txBody>
                  <a:tcPr marL="85683" marR="85683" marT="42841" marB="42841"/>
                </a:tc>
                <a:tc>
                  <a:txBody>
                    <a:bodyPr/>
                    <a:lstStyle/>
                    <a:p>
                      <a:pPr algn="ctr"/>
                      <a:r>
                        <a:rPr lang="en-CA" sz="1100" dirty="0">
                          <a:latin typeface="Times New Roman" panose="02020603050405020304" pitchFamily="18" charset="0"/>
                          <a:cs typeface="Times New Roman" panose="02020603050405020304" pitchFamily="18" charset="0"/>
                        </a:rPr>
                        <a:t>6</a:t>
                      </a:r>
                    </a:p>
                  </a:txBody>
                  <a:tcPr marL="85683" marR="85683" marT="42841" marB="42841"/>
                </a:tc>
                <a:extLst>
                  <a:ext uri="{0D108BD9-81ED-4DB2-BD59-A6C34878D82A}">
                    <a16:rowId xmlns:a16="http://schemas.microsoft.com/office/drawing/2014/main" val="2878932777"/>
                  </a:ext>
                </a:extLst>
              </a:tr>
              <a:tr h="257048">
                <a:tc>
                  <a:txBody>
                    <a:bodyPr/>
                    <a:lstStyle/>
                    <a:p>
                      <a:r>
                        <a:rPr lang="en-CA" sz="1100" dirty="0">
                          <a:latin typeface="Times New Roman" panose="02020603050405020304" pitchFamily="18" charset="0"/>
                          <a:cs typeface="Times New Roman" panose="02020603050405020304" pitchFamily="18" charset="0"/>
                        </a:rPr>
                        <a:t>C)  Roof</a:t>
                      </a:r>
                    </a:p>
                  </a:txBody>
                  <a:tcPr marL="85683" marR="85683" marT="42841" marB="42841"/>
                </a:tc>
                <a:tc>
                  <a:txBody>
                    <a:bodyPr/>
                    <a:lstStyle/>
                    <a:p>
                      <a:pPr algn="ctr"/>
                      <a:r>
                        <a:rPr lang="en-CA" sz="1100" dirty="0">
                          <a:latin typeface="Times New Roman" panose="02020603050405020304" pitchFamily="18" charset="0"/>
                          <a:cs typeface="Times New Roman" panose="02020603050405020304" pitchFamily="18" charset="0"/>
                        </a:rPr>
                        <a:t>0.20</a:t>
                      </a:r>
                    </a:p>
                  </a:txBody>
                  <a:tcPr marL="85683" marR="85683" marT="42841" marB="42841"/>
                </a:tc>
                <a:tc>
                  <a:txBody>
                    <a:bodyPr/>
                    <a:lstStyle/>
                    <a:p>
                      <a:pPr algn="ctr"/>
                      <a:r>
                        <a:rPr lang="en-CA" sz="1100" dirty="0">
                          <a:latin typeface="Times New Roman" panose="02020603050405020304" pitchFamily="18" charset="0"/>
                          <a:cs typeface="Times New Roman" panose="02020603050405020304" pitchFamily="18" charset="0"/>
                        </a:rPr>
                        <a:t>16</a:t>
                      </a:r>
                    </a:p>
                  </a:txBody>
                  <a:tcPr marL="85683" marR="85683" marT="42841" marB="42841"/>
                </a:tc>
                <a:extLst>
                  <a:ext uri="{0D108BD9-81ED-4DB2-BD59-A6C34878D82A}">
                    <a16:rowId xmlns:a16="http://schemas.microsoft.com/office/drawing/2014/main" val="1294570349"/>
                  </a:ext>
                </a:extLst>
              </a:tr>
            </a:tbl>
          </a:graphicData>
        </a:graphic>
      </p:graphicFrame>
      <p:sp>
        <p:nvSpPr>
          <p:cNvPr id="9" name="TextBox 8">
            <a:extLst>
              <a:ext uri="{FF2B5EF4-FFF2-40B4-BE49-F238E27FC236}">
                <a16:creationId xmlns:a16="http://schemas.microsoft.com/office/drawing/2014/main" id="{FE90A0A1-18D0-4488-B55C-0B28BEA96C0B}"/>
              </a:ext>
            </a:extLst>
          </p:cNvPr>
          <p:cNvSpPr txBox="1"/>
          <p:nvPr/>
        </p:nvSpPr>
        <p:spPr>
          <a:xfrm>
            <a:off x="446659" y="4392436"/>
            <a:ext cx="5667830" cy="1400383"/>
          </a:xfrm>
          <a:prstGeom prst="rect">
            <a:avLst/>
          </a:prstGeom>
          <a:noFill/>
        </p:spPr>
        <p:txBody>
          <a:bodyPr wrap="square" lIns="0" tIns="0" rIns="0" bIns="0" rtlCol="0">
            <a:spAutoFit/>
          </a:bodyPr>
          <a:lstStyle/>
          <a:p>
            <a:pPr algn="just">
              <a:spcBef>
                <a:spcPts val="562"/>
              </a:spcBef>
            </a:pPr>
            <a:r>
              <a:rPr lang="en-CA" sz="1100" dirty="0">
                <a:latin typeface="Cambria" panose="02040503050406030204" pitchFamily="18" charset="0"/>
                <a:ea typeface="Cambria" panose="02040503050406030204" pitchFamily="18" charset="0"/>
                <a:cs typeface="Times New Roman" panose="02020603050405020304" pitchFamily="18" charset="0"/>
              </a:rPr>
              <a:t>Determine:</a:t>
            </a:r>
          </a:p>
          <a:p>
            <a:pPr marL="321297" indent="-321297" algn="just">
              <a:spcBef>
                <a:spcPts val="562"/>
              </a:spcBef>
              <a:buAutoNum type="arabicParenR"/>
            </a:pPr>
            <a:r>
              <a:rPr lang="en-CA" sz="1100" dirty="0">
                <a:latin typeface="Cambria" panose="02040503050406030204" pitchFamily="18" charset="0"/>
                <a:ea typeface="Cambria" panose="02040503050406030204" pitchFamily="18" charset="0"/>
                <a:cs typeface="Times New Roman" panose="02020603050405020304" pitchFamily="18" charset="0"/>
              </a:rPr>
              <a:t>Steady rate of heating needed to maintain the room temperature (W).</a:t>
            </a:r>
          </a:p>
          <a:p>
            <a:pPr marL="321297" indent="-321297" algn="just">
              <a:spcBef>
                <a:spcPts val="562"/>
              </a:spcBef>
              <a:buAutoNum type="arabicParenR"/>
            </a:pPr>
            <a:r>
              <a:rPr lang="en-CA" sz="1100" dirty="0">
                <a:latin typeface="Cambria" panose="02040503050406030204" pitchFamily="18" charset="0"/>
                <a:ea typeface="Cambria" panose="02040503050406030204" pitchFamily="18" charset="0"/>
                <a:cs typeface="Times New Roman" panose="02020603050405020304" pitchFamily="18" charset="0"/>
              </a:rPr>
              <a:t>Assess the relative contribution of each heat loss path to the total heat loss.</a:t>
            </a:r>
          </a:p>
          <a:p>
            <a:pPr marL="321297" indent="-321297" algn="just">
              <a:spcBef>
                <a:spcPts val="562"/>
              </a:spcBef>
              <a:buAutoNum type="arabicParenR"/>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562"/>
              </a:spcBef>
            </a:pPr>
            <a:endParaRPr lang="en-CA" sz="1100" u="sng"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562"/>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3496869-982D-4208-86D9-5C7C5B9E70D3}"/>
                  </a:ext>
                </a:extLst>
              </p:cNvPr>
              <p:cNvSpPr/>
              <p:nvPr/>
            </p:nvSpPr>
            <p:spPr>
              <a:xfrm>
                <a:off x="476796" y="5259291"/>
                <a:ext cx="2662139" cy="4726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a:latin typeface="Cambria Math" panose="02040503050406030204" pitchFamily="18" charset="0"/>
                              <a:ea typeface="Cambria Math" panose="02040503050406030204" pitchFamily="18" charset="0"/>
                            </a:rPr>
                          </m:ctrlPr>
                        </m:sSubPr>
                        <m:e>
                          <m:d>
                            <m:dPr>
                              <m:ctrlPr>
                                <a:rPr lang="en-CA" sz="1100" i="1">
                                  <a:latin typeface="Cambria Math" panose="02040503050406030204" pitchFamily="18" charset="0"/>
                                  <a:ea typeface="Cambria Math" panose="02040503050406030204" pitchFamily="18" charset="0"/>
                                </a:rPr>
                              </m:ctrlPr>
                            </m:dPr>
                            <m:e>
                              <m:r>
                                <a:rPr lang="en-CA" sz="1100" i="1">
                                  <a:latin typeface="Cambria Math" panose="02040503050406030204" pitchFamily="18" charset="0"/>
                                  <a:ea typeface="Cambria Math" panose="02040503050406030204" pitchFamily="18" charset="0"/>
                                </a:rPr>
                                <m:t>𝑈𝐴</m:t>
                              </m:r>
                            </m:e>
                          </m:d>
                        </m:e>
                        <m:sub>
                          <m:r>
                            <a:rPr lang="en-CA" sz="1100" i="1">
                              <a:latin typeface="Cambria Math" panose="02040503050406030204" pitchFamily="18" charset="0"/>
                              <a:ea typeface="Cambria Math" panose="02040503050406030204" pitchFamily="18" charset="0"/>
                            </a:rPr>
                            <m:t>𝐴</m:t>
                          </m:r>
                        </m:sub>
                      </m:sSub>
                      <m:r>
                        <a:rPr lang="en-CA" sz="1100" i="1">
                          <a:latin typeface="Cambria Math" panose="02040503050406030204" pitchFamily="18" charset="0"/>
                          <a:ea typeface="Cambria Math" panose="02040503050406030204" pitchFamily="18" charset="0"/>
                        </a:rPr>
                        <m:t>=</m:t>
                      </m:r>
                      <m:d>
                        <m:dPr>
                          <m:ctrlPr>
                            <a:rPr lang="en-CA" sz="1100" i="1">
                              <a:latin typeface="Cambria Math" panose="02040503050406030204" pitchFamily="18" charset="0"/>
                              <a:ea typeface="Cambria Math" panose="02040503050406030204" pitchFamily="18" charset="0"/>
                            </a:rPr>
                          </m:ctrlPr>
                        </m:dPr>
                        <m:e>
                          <m:r>
                            <a:rPr lang="en-CA" sz="1100" i="1">
                              <a:latin typeface="Cambria Math" panose="02040503050406030204" pitchFamily="18" charset="0"/>
                              <a:ea typeface="Cambria Math" panose="02040503050406030204" pitchFamily="18" charset="0"/>
                            </a:rPr>
                            <m:t>0.4 </m:t>
                          </m:r>
                          <m:f>
                            <m:fPr>
                              <m:ctrlPr>
                                <a:rPr lang="en-CA" sz="1100" i="1">
                                  <a:latin typeface="Cambria Math" panose="02040503050406030204" pitchFamily="18" charset="0"/>
                                  <a:ea typeface="Cambria Math" panose="02040503050406030204" pitchFamily="18" charset="0"/>
                                </a:rPr>
                              </m:ctrlPr>
                            </m:fPr>
                            <m:num>
                              <m:r>
                                <a:rPr lang="en-CA" sz="1100" i="1">
                                  <a:latin typeface="Cambria Math" panose="02040503050406030204" pitchFamily="18" charset="0"/>
                                  <a:ea typeface="Cambria Math" panose="02040503050406030204" pitchFamily="18" charset="0"/>
                                </a:rPr>
                                <m:t>𝑊</m:t>
                              </m:r>
                            </m:num>
                            <m:den>
                              <m:sSup>
                                <m:sSupPr>
                                  <m:ctrlPr>
                                    <a:rPr lang="en-CA" sz="1100" i="1">
                                      <a:latin typeface="Cambria Math" panose="02040503050406030204" pitchFamily="18" charset="0"/>
                                      <a:ea typeface="Cambria Math" panose="02040503050406030204" pitchFamily="18" charset="0"/>
                                    </a:rPr>
                                  </m:ctrlPr>
                                </m:sSupPr>
                                <m:e>
                                  <m:r>
                                    <a:rPr lang="en-CA" sz="1100" i="1">
                                      <a:latin typeface="Cambria Math" panose="02040503050406030204" pitchFamily="18" charset="0"/>
                                      <a:ea typeface="Cambria Math" panose="02040503050406030204" pitchFamily="18" charset="0"/>
                                    </a:rPr>
                                    <m:t>𝑚</m:t>
                                  </m:r>
                                </m:e>
                                <m:sup>
                                  <m:r>
                                    <a:rPr lang="en-CA" sz="1100" i="1">
                                      <a:latin typeface="Cambria Math" panose="02040503050406030204" pitchFamily="18" charset="0"/>
                                      <a:ea typeface="Cambria Math" panose="02040503050406030204" pitchFamily="18" charset="0"/>
                                    </a:rPr>
                                    <m:t>2</m:t>
                                  </m:r>
                                </m:sup>
                              </m:sSup>
                              <m:r>
                                <a:rPr lang="en-CA" sz="1100" i="1">
                                  <a:latin typeface="Cambria Math" panose="02040503050406030204" pitchFamily="18" charset="0"/>
                                  <a:ea typeface="Cambria Math" panose="02040503050406030204" pitchFamily="18" charset="0"/>
                                </a:rPr>
                                <m:t>∙</m:t>
                              </m:r>
                              <m:r>
                                <a:rPr lang="en-CA" sz="1100" i="1">
                                  <a:latin typeface="Cambria Math" panose="02040503050406030204" pitchFamily="18" charset="0"/>
                                  <a:ea typeface="Cambria Math" panose="02040503050406030204" pitchFamily="18" charset="0"/>
                                </a:rPr>
                                <m:t>𝐾</m:t>
                              </m:r>
                            </m:den>
                          </m:f>
                        </m:e>
                      </m:d>
                      <m:d>
                        <m:dPr>
                          <m:ctrlPr>
                            <a:rPr lang="en-CA" sz="1100" i="1">
                              <a:latin typeface="Cambria Math" panose="02040503050406030204" pitchFamily="18" charset="0"/>
                              <a:ea typeface="Cambria Math" panose="02040503050406030204" pitchFamily="18" charset="0"/>
                            </a:rPr>
                          </m:ctrlPr>
                        </m:dPr>
                        <m:e>
                          <m:r>
                            <a:rPr lang="en-CA" sz="1100" i="1">
                              <a:latin typeface="Cambria Math" panose="02040503050406030204" pitchFamily="18" charset="0"/>
                              <a:ea typeface="Cambria Math" panose="02040503050406030204" pitchFamily="18" charset="0"/>
                            </a:rPr>
                            <m:t>16 </m:t>
                          </m:r>
                          <m:sSup>
                            <m:sSupPr>
                              <m:ctrlPr>
                                <a:rPr lang="en-CA" sz="1100" i="1">
                                  <a:latin typeface="Cambria Math" panose="02040503050406030204" pitchFamily="18" charset="0"/>
                                  <a:ea typeface="Cambria Math" panose="02040503050406030204" pitchFamily="18" charset="0"/>
                                </a:rPr>
                              </m:ctrlPr>
                            </m:sSupPr>
                            <m:e>
                              <m:r>
                                <a:rPr lang="en-CA" sz="1100" i="1">
                                  <a:latin typeface="Cambria Math" panose="02040503050406030204" pitchFamily="18" charset="0"/>
                                  <a:ea typeface="Cambria Math" panose="02040503050406030204" pitchFamily="18" charset="0"/>
                                </a:rPr>
                                <m:t>𝑚</m:t>
                              </m:r>
                            </m:e>
                            <m:sup>
                              <m:r>
                                <a:rPr lang="en-CA" sz="1100" i="1">
                                  <a:latin typeface="Cambria Math" panose="02040503050406030204" pitchFamily="18" charset="0"/>
                                  <a:ea typeface="Cambria Math" panose="02040503050406030204" pitchFamily="18" charset="0"/>
                                </a:rPr>
                                <m:t>2</m:t>
                              </m:r>
                            </m:sup>
                          </m:sSup>
                        </m:e>
                      </m:d>
                      <m:r>
                        <a:rPr lang="en-CA" sz="1100" i="1">
                          <a:latin typeface="Cambria Math" panose="02040503050406030204" pitchFamily="18" charset="0"/>
                          <a:ea typeface="Cambria Math" panose="02040503050406030204" pitchFamily="18" charset="0"/>
                        </a:rPr>
                        <m:t>=6.4 </m:t>
                      </m:r>
                      <m:f>
                        <m:fPr>
                          <m:ctrlPr>
                            <a:rPr lang="en-CA" sz="1100" i="1">
                              <a:latin typeface="Cambria Math" panose="02040503050406030204" pitchFamily="18" charset="0"/>
                              <a:ea typeface="Cambria Math" panose="02040503050406030204" pitchFamily="18" charset="0"/>
                            </a:rPr>
                          </m:ctrlPr>
                        </m:fPr>
                        <m:num>
                          <m:r>
                            <a:rPr lang="en-CA" sz="1100" i="1">
                              <a:latin typeface="Cambria Math" panose="02040503050406030204" pitchFamily="18" charset="0"/>
                              <a:ea typeface="Cambria Math" panose="02040503050406030204" pitchFamily="18" charset="0"/>
                            </a:rPr>
                            <m:t>𝑊</m:t>
                          </m:r>
                        </m:num>
                        <m:den>
                          <m:r>
                            <a:rPr lang="en-CA" sz="1100" i="1">
                              <a:latin typeface="Cambria Math" panose="02040503050406030204" pitchFamily="18" charset="0"/>
                              <a:ea typeface="Cambria Math" panose="02040503050406030204" pitchFamily="18" charset="0"/>
                            </a:rPr>
                            <m:t>𝐾</m:t>
                          </m:r>
                        </m:den>
                      </m:f>
                    </m:oMath>
                  </m:oMathPara>
                </a14:m>
                <a:endParaRPr lang="en-CA" sz="1100" dirty="0">
                  <a:latin typeface="Cambria" panose="02040503050406030204" pitchFamily="18" charset="0"/>
                  <a:ea typeface="Cambria" panose="02040503050406030204" pitchFamily="18" charset="0"/>
                </a:endParaRPr>
              </a:p>
            </p:txBody>
          </p:sp>
        </mc:Choice>
        <mc:Fallback xmlns="">
          <p:sp>
            <p:nvSpPr>
              <p:cNvPr id="11" name="Rectangle 10">
                <a:extLst>
                  <a:ext uri="{FF2B5EF4-FFF2-40B4-BE49-F238E27FC236}">
                    <a16:creationId xmlns:a16="http://schemas.microsoft.com/office/drawing/2014/main" id="{B3496869-982D-4208-86D9-5C7C5B9E70D3}"/>
                  </a:ext>
                </a:extLst>
              </p:cNvPr>
              <p:cNvSpPr>
                <a:spLocks noRot="1" noChangeAspect="1" noMove="1" noResize="1" noEditPoints="1" noAdjustHandles="1" noChangeArrowheads="1" noChangeShapeType="1" noTextEdit="1"/>
              </p:cNvSpPr>
              <p:nvPr/>
            </p:nvSpPr>
            <p:spPr>
              <a:xfrm>
                <a:off x="476796" y="5259291"/>
                <a:ext cx="2662139" cy="472694"/>
              </a:xfrm>
              <a:prstGeom prst="rect">
                <a:avLst/>
              </a:prstGeom>
              <a:blipFill>
                <a:blip r:embed="rId11"/>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F40107A-402E-48A2-BC63-EAD17732E9E1}"/>
                  </a:ext>
                </a:extLst>
              </p:cNvPr>
              <p:cNvSpPr/>
              <p:nvPr/>
            </p:nvSpPr>
            <p:spPr>
              <a:xfrm>
                <a:off x="476796" y="5742558"/>
                <a:ext cx="2745623" cy="47269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CA" sz="1100" i="1">
                              <a:latin typeface="Cambria Math" panose="02040503050406030204" pitchFamily="18" charset="0"/>
                              <a:ea typeface="Cambria Math" panose="02040503050406030204" pitchFamily="18" charset="0"/>
                            </a:rPr>
                          </m:ctrlPr>
                        </m:sSubPr>
                        <m:e>
                          <m:d>
                            <m:dPr>
                              <m:ctrlPr>
                                <a:rPr lang="en-CA" sz="1100" i="1">
                                  <a:latin typeface="Cambria Math" panose="02040503050406030204" pitchFamily="18" charset="0"/>
                                  <a:ea typeface="Cambria Math" panose="02040503050406030204" pitchFamily="18" charset="0"/>
                                </a:rPr>
                              </m:ctrlPr>
                            </m:dPr>
                            <m:e>
                              <m:r>
                                <a:rPr lang="en-CA" sz="1100" i="1">
                                  <a:latin typeface="Cambria Math" panose="02040503050406030204" pitchFamily="18" charset="0"/>
                                  <a:ea typeface="Cambria Math" panose="02040503050406030204" pitchFamily="18" charset="0"/>
                                </a:rPr>
                                <m:t>𝑈𝐴</m:t>
                              </m:r>
                            </m:e>
                          </m:d>
                        </m:e>
                        <m:sub>
                          <m:r>
                            <a:rPr lang="en-CA" sz="1100" i="1">
                              <a:latin typeface="Cambria Math" panose="02040503050406030204" pitchFamily="18" charset="0"/>
                              <a:ea typeface="Cambria Math" panose="02040503050406030204" pitchFamily="18" charset="0"/>
                            </a:rPr>
                            <m:t>𝐵</m:t>
                          </m:r>
                        </m:sub>
                      </m:sSub>
                      <m:r>
                        <a:rPr lang="en-CA" sz="1100" i="1">
                          <a:latin typeface="Cambria Math" panose="02040503050406030204" pitchFamily="18" charset="0"/>
                          <a:ea typeface="Cambria Math" panose="02040503050406030204" pitchFamily="18" charset="0"/>
                        </a:rPr>
                        <m:t>=</m:t>
                      </m:r>
                      <m:d>
                        <m:dPr>
                          <m:ctrlPr>
                            <a:rPr lang="en-CA" sz="1100" i="1">
                              <a:latin typeface="Cambria Math" panose="02040503050406030204" pitchFamily="18" charset="0"/>
                              <a:ea typeface="Cambria Math" panose="02040503050406030204" pitchFamily="18" charset="0"/>
                            </a:rPr>
                          </m:ctrlPr>
                        </m:dPr>
                        <m:e>
                          <m:r>
                            <a:rPr lang="en-CA" sz="1100" i="1">
                              <a:latin typeface="Cambria Math" panose="02040503050406030204" pitchFamily="18" charset="0"/>
                              <a:ea typeface="Cambria Math" panose="02040503050406030204" pitchFamily="18" charset="0"/>
                            </a:rPr>
                            <m:t>2.00 </m:t>
                          </m:r>
                          <m:f>
                            <m:fPr>
                              <m:ctrlPr>
                                <a:rPr lang="en-CA" sz="1100" i="1">
                                  <a:latin typeface="Cambria Math" panose="02040503050406030204" pitchFamily="18" charset="0"/>
                                  <a:ea typeface="Cambria Math" panose="02040503050406030204" pitchFamily="18" charset="0"/>
                                </a:rPr>
                              </m:ctrlPr>
                            </m:fPr>
                            <m:num>
                              <m:r>
                                <a:rPr lang="en-CA" sz="1100" i="1">
                                  <a:latin typeface="Cambria Math" panose="02040503050406030204" pitchFamily="18" charset="0"/>
                                  <a:ea typeface="Cambria Math" panose="02040503050406030204" pitchFamily="18" charset="0"/>
                                </a:rPr>
                                <m:t>𝑊</m:t>
                              </m:r>
                            </m:num>
                            <m:den>
                              <m:sSup>
                                <m:sSupPr>
                                  <m:ctrlPr>
                                    <a:rPr lang="en-CA" sz="1100" i="1">
                                      <a:latin typeface="Cambria Math" panose="02040503050406030204" pitchFamily="18" charset="0"/>
                                      <a:ea typeface="Cambria Math" panose="02040503050406030204" pitchFamily="18" charset="0"/>
                                    </a:rPr>
                                  </m:ctrlPr>
                                </m:sSupPr>
                                <m:e>
                                  <m:r>
                                    <a:rPr lang="en-CA" sz="1100" i="1">
                                      <a:latin typeface="Cambria Math" panose="02040503050406030204" pitchFamily="18" charset="0"/>
                                      <a:ea typeface="Cambria Math" panose="02040503050406030204" pitchFamily="18" charset="0"/>
                                    </a:rPr>
                                    <m:t>𝑚</m:t>
                                  </m:r>
                                </m:e>
                                <m:sup>
                                  <m:r>
                                    <a:rPr lang="en-CA" sz="1100" i="1">
                                      <a:latin typeface="Cambria Math" panose="02040503050406030204" pitchFamily="18" charset="0"/>
                                      <a:ea typeface="Cambria Math" panose="02040503050406030204" pitchFamily="18" charset="0"/>
                                    </a:rPr>
                                    <m:t>2</m:t>
                                  </m:r>
                                </m:sup>
                              </m:sSup>
                              <m:r>
                                <a:rPr lang="en-CA" sz="1100" i="1">
                                  <a:latin typeface="Cambria Math" panose="02040503050406030204" pitchFamily="18" charset="0"/>
                                  <a:ea typeface="Cambria Math" panose="02040503050406030204" pitchFamily="18" charset="0"/>
                                </a:rPr>
                                <m:t>∙</m:t>
                              </m:r>
                              <m:r>
                                <a:rPr lang="en-CA" sz="1100" i="1">
                                  <a:latin typeface="Cambria Math" panose="02040503050406030204" pitchFamily="18" charset="0"/>
                                  <a:ea typeface="Cambria Math" panose="02040503050406030204" pitchFamily="18" charset="0"/>
                                </a:rPr>
                                <m:t>𝐾</m:t>
                              </m:r>
                            </m:den>
                          </m:f>
                        </m:e>
                      </m:d>
                      <m:d>
                        <m:dPr>
                          <m:ctrlPr>
                            <a:rPr lang="en-CA" sz="1100" i="1">
                              <a:latin typeface="Cambria Math" panose="02040503050406030204" pitchFamily="18" charset="0"/>
                              <a:ea typeface="Cambria Math" panose="02040503050406030204" pitchFamily="18" charset="0"/>
                            </a:rPr>
                          </m:ctrlPr>
                        </m:dPr>
                        <m:e>
                          <m:r>
                            <a:rPr lang="en-CA" sz="1100" i="1">
                              <a:latin typeface="Cambria Math" panose="02040503050406030204" pitchFamily="18" charset="0"/>
                              <a:ea typeface="Cambria Math" panose="02040503050406030204" pitchFamily="18" charset="0"/>
                            </a:rPr>
                            <m:t>6 </m:t>
                          </m:r>
                          <m:sSup>
                            <m:sSupPr>
                              <m:ctrlPr>
                                <a:rPr lang="en-CA" sz="1100" i="1">
                                  <a:latin typeface="Cambria Math" panose="02040503050406030204" pitchFamily="18" charset="0"/>
                                  <a:ea typeface="Cambria Math" panose="02040503050406030204" pitchFamily="18" charset="0"/>
                                </a:rPr>
                              </m:ctrlPr>
                            </m:sSupPr>
                            <m:e>
                              <m:r>
                                <a:rPr lang="en-CA" sz="1100" i="1">
                                  <a:latin typeface="Cambria Math" panose="02040503050406030204" pitchFamily="18" charset="0"/>
                                  <a:ea typeface="Cambria Math" panose="02040503050406030204" pitchFamily="18" charset="0"/>
                                </a:rPr>
                                <m:t>𝑚</m:t>
                              </m:r>
                            </m:e>
                            <m:sup>
                              <m:r>
                                <a:rPr lang="en-CA" sz="1100" i="1">
                                  <a:latin typeface="Cambria Math" panose="02040503050406030204" pitchFamily="18" charset="0"/>
                                  <a:ea typeface="Cambria Math" panose="02040503050406030204" pitchFamily="18" charset="0"/>
                                </a:rPr>
                                <m:t>2</m:t>
                              </m:r>
                            </m:sup>
                          </m:sSup>
                        </m:e>
                      </m:d>
                      <m:r>
                        <a:rPr lang="en-CA" sz="1100" i="1">
                          <a:latin typeface="Cambria Math" panose="02040503050406030204" pitchFamily="18" charset="0"/>
                          <a:ea typeface="Cambria Math" panose="02040503050406030204" pitchFamily="18" charset="0"/>
                        </a:rPr>
                        <m:t>=12.0 </m:t>
                      </m:r>
                      <m:f>
                        <m:fPr>
                          <m:ctrlPr>
                            <a:rPr lang="en-CA" sz="1100" i="1">
                              <a:latin typeface="Cambria Math" panose="02040503050406030204" pitchFamily="18" charset="0"/>
                              <a:ea typeface="Cambria Math" panose="02040503050406030204" pitchFamily="18" charset="0"/>
                            </a:rPr>
                          </m:ctrlPr>
                        </m:fPr>
                        <m:num>
                          <m:r>
                            <a:rPr lang="en-CA" sz="1100" i="1">
                              <a:latin typeface="Cambria Math" panose="02040503050406030204" pitchFamily="18" charset="0"/>
                              <a:ea typeface="Cambria Math" panose="02040503050406030204" pitchFamily="18" charset="0"/>
                            </a:rPr>
                            <m:t>𝑊</m:t>
                          </m:r>
                        </m:num>
                        <m:den>
                          <m:r>
                            <a:rPr lang="en-CA" sz="1100" i="1">
                              <a:latin typeface="Cambria Math" panose="02040503050406030204" pitchFamily="18" charset="0"/>
                              <a:ea typeface="Cambria Math" panose="02040503050406030204" pitchFamily="18" charset="0"/>
                            </a:rPr>
                            <m:t>𝐾</m:t>
                          </m:r>
                        </m:den>
                      </m:f>
                    </m:oMath>
                  </m:oMathPara>
                </a14:m>
                <a:endParaRPr lang="en-CA" sz="1100" dirty="0"/>
              </a:p>
            </p:txBody>
          </p:sp>
        </mc:Choice>
        <mc:Fallback xmlns="">
          <p:sp>
            <p:nvSpPr>
              <p:cNvPr id="13" name="Rectangle 12">
                <a:extLst>
                  <a:ext uri="{FF2B5EF4-FFF2-40B4-BE49-F238E27FC236}">
                    <a16:creationId xmlns:a16="http://schemas.microsoft.com/office/drawing/2014/main" id="{8F40107A-402E-48A2-BC63-EAD17732E9E1}"/>
                  </a:ext>
                </a:extLst>
              </p:cNvPr>
              <p:cNvSpPr>
                <a:spLocks noRot="1" noChangeAspect="1" noMove="1" noResize="1" noEditPoints="1" noAdjustHandles="1" noChangeArrowheads="1" noChangeShapeType="1" noTextEdit="1"/>
              </p:cNvSpPr>
              <p:nvPr/>
            </p:nvSpPr>
            <p:spPr>
              <a:xfrm>
                <a:off x="476796" y="5742558"/>
                <a:ext cx="2745623" cy="472694"/>
              </a:xfrm>
              <a:prstGeom prst="rect">
                <a:avLst/>
              </a:prstGeom>
              <a:blipFill>
                <a:blip r:embed="rId1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83C5F04-81A9-48B7-99DA-F3E5E82B11C5}"/>
                  </a:ext>
                </a:extLst>
              </p:cNvPr>
              <p:cNvSpPr/>
              <p:nvPr/>
            </p:nvSpPr>
            <p:spPr>
              <a:xfrm>
                <a:off x="476796" y="6241774"/>
                <a:ext cx="2739340" cy="47269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CA" sz="1100" i="1">
                              <a:latin typeface="Cambria Math" panose="02040503050406030204" pitchFamily="18" charset="0"/>
                              <a:ea typeface="Cambria Math" panose="02040503050406030204" pitchFamily="18" charset="0"/>
                            </a:rPr>
                          </m:ctrlPr>
                        </m:sSubPr>
                        <m:e>
                          <m:d>
                            <m:dPr>
                              <m:ctrlPr>
                                <a:rPr lang="en-CA" sz="1100" i="1">
                                  <a:latin typeface="Cambria Math" panose="02040503050406030204" pitchFamily="18" charset="0"/>
                                  <a:ea typeface="Cambria Math" panose="02040503050406030204" pitchFamily="18" charset="0"/>
                                </a:rPr>
                              </m:ctrlPr>
                            </m:dPr>
                            <m:e>
                              <m:r>
                                <a:rPr lang="en-CA" sz="1100" i="1">
                                  <a:latin typeface="Cambria Math" panose="02040503050406030204" pitchFamily="18" charset="0"/>
                                  <a:ea typeface="Cambria Math" panose="02040503050406030204" pitchFamily="18" charset="0"/>
                                </a:rPr>
                                <m:t>𝑈𝐴</m:t>
                              </m:r>
                            </m:e>
                          </m:d>
                        </m:e>
                        <m:sub>
                          <m:r>
                            <a:rPr lang="en-CA" sz="1100" i="1">
                              <a:latin typeface="Cambria Math" panose="02040503050406030204" pitchFamily="18" charset="0"/>
                              <a:ea typeface="Cambria Math" panose="02040503050406030204" pitchFamily="18" charset="0"/>
                            </a:rPr>
                            <m:t>𝐶</m:t>
                          </m:r>
                        </m:sub>
                      </m:sSub>
                      <m:r>
                        <a:rPr lang="en-CA" sz="1100" i="1">
                          <a:latin typeface="Cambria Math" panose="02040503050406030204" pitchFamily="18" charset="0"/>
                          <a:ea typeface="Cambria Math" panose="02040503050406030204" pitchFamily="18" charset="0"/>
                        </a:rPr>
                        <m:t>=</m:t>
                      </m:r>
                      <m:d>
                        <m:dPr>
                          <m:ctrlPr>
                            <a:rPr lang="en-CA" sz="1100" i="1">
                              <a:latin typeface="Cambria Math" panose="02040503050406030204" pitchFamily="18" charset="0"/>
                              <a:ea typeface="Cambria Math" panose="02040503050406030204" pitchFamily="18" charset="0"/>
                            </a:rPr>
                          </m:ctrlPr>
                        </m:dPr>
                        <m:e>
                          <m:r>
                            <a:rPr lang="en-CA" sz="1100" i="1">
                              <a:latin typeface="Cambria Math" panose="02040503050406030204" pitchFamily="18" charset="0"/>
                              <a:ea typeface="Cambria Math" panose="02040503050406030204" pitchFamily="18" charset="0"/>
                            </a:rPr>
                            <m:t>0.20 </m:t>
                          </m:r>
                          <m:f>
                            <m:fPr>
                              <m:ctrlPr>
                                <a:rPr lang="en-CA" sz="1100" i="1">
                                  <a:latin typeface="Cambria Math" panose="02040503050406030204" pitchFamily="18" charset="0"/>
                                  <a:ea typeface="Cambria Math" panose="02040503050406030204" pitchFamily="18" charset="0"/>
                                </a:rPr>
                              </m:ctrlPr>
                            </m:fPr>
                            <m:num>
                              <m:r>
                                <a:rPr lang="en-CA" sz="1100" i="1">
                                  <a:latin typeface="Cambria Math" panose="02040503050406030204" pitchFamily="18" charset="0"/>
                                  <a:ea typeface="Cambria Math" panose="02040503050406030204" pitchFamily="18" charset="0"/>
                                </a:rPr>
                                <m:t>𝑊</m:t>
                              </m:r>
                            </m:num>
                            <m:den>
                              <m:sSup>
                                <m:sSupPr>
                                  <m:ctrlPr>
                                    <a:rPr lang="en-CA" sz="1100" i="1">
                                      <a:latin typeface="Cambria Math" panose="02040503050406030204" pitchFamily="18" charset="0"/>
                                      <a:ea typeface="Cambria Math" panose="02040503050406030204" pitchFamily="18" charset="0"/>
                                    </a:rPr>
                                  </m:ctrlPr>
                                </m:sSupPr>
                                <m:e>
                                  <m:r>
                                    <a:rPr lang="en-CA" sz="1100" i="1">
                                      <a:latin typeface="Cambria Math" panose="02040503050406030204" pitchFamily="18" charset="0"/>
                                      <a:ea typeface="Cambria Math" panose="02040503050406030204" pitchFamily="18" charset="0"/>
                                    </a:rPr>
                                    <m:t>𝑚</m:t>
                                  </m:r>
                                </m:e>
                                <m:sup>
                                  <m:r>
                                    <a:rPr lang="en-CA" sz="1100" i="1">
                                      <a:latin typeface="Cambria Math" panose="02040503050406030204" pitchFamily="18" charset="0"/>
                                      <a:ea typeface="Cambria Math" panose="02040503050406030204" pitchFamily="18" charset="0"/>
                                    </a:rPr>
                                    <m:t>2</m:t>
                                  </m:r>
                                </m:sup>
                              </m:sSup>
                              <m:r>
                                <a:rPr lang="en-CA" sz="1100" i="1">
                                  <a:latin typeface="Cambria Math" panose="02040503050406030204" pitchFamily="18" charset="0"/>
                                  <a:ea typeface="Cambria Math" panose="02040503050406030204" pitchFamily="18" charset="0"/>
                                </a:rPr>
                                <m:t>∙</m:t>
                              </m:r>
                              <m:r>
                                <a:rPr lang="en-CA" sz="1100" i="1">
                                  <a:latin typeface="Cambria Math" panose="02040503050406030204" pitchFamily="18" charset="0"/>
                                  <a:ea typeface="Cambria Math" panose="02040503050406030204" pitchFamily="18" charset="0"/>
                                </a:rPr>
                                <m:t>𝐾</m:t>
                              </m:r>
                            </m:den>
                          </m:f>
                        </m:e>
                      </m:d>
                      <m:d>
                        <m:dPr>
                          <m:ctrlPr>
                            <a:rPr lang="en-CA" sz="1100" i="1">
                              <a:latin typeface="Cambria Math" panose="02040503050406030204" pitchFamily="18" charset="0"/>
                              <a:ea typeface="Cambria Math" panose="02040503050406030204" pitchFamily="18" charset="0"/>
                            </a:rPr>
                          </m:ctrlPr>
                        </m:dPr>
                        <m:e>
                          <m:r>
                            <a:rPr lang="en-CA" sz="1100" i="1">
                              <a:latin typeface="Cambria Math" panose="02040503050406030204" pitchFamily="18" charset="0"/>
                              <a:ea typeface="Cambria Math" panose="02040503050406030204" pitchFamily="18" charset="0"/>
                            </a:rPr>
                            <m:t>16 </m:t>
                          </m:r>
                          <m:sSup>
                            <m:sSupPr>
                              <m:ctrlPr>
                                <a:rPr lang="en-CA" sz="1100" i="1">
                                  <a:latin typeface="Cambria Math" panose="02040503050406030204" pitchFamily="18" charset="0"/>
                                  <a:ea typeface="Cambria Math" panose="02040503050406030204" pitchFamily="18" charset="0"/>
                                </a:rPr>
                              </m:ctrlPr>
                            </m:sSupPr>
                            <m:e>
                              <m:r>
                                <a:rPr lang="en-CA" sz="1100" i="1">
                                  <a:latin typeface="Cambria Math" panose="02040503050406030204" pitchFamily="18" charset="0"/>
                                  <a:ea typeface="Cambria Math" panose="02040503050406030204" pitchFamily="18" charset="0"/>
                                </a:rPr>
                                <m:t>𝑚</m:t>
                              </m:r>
                            </m:e>
                            <m:sup>
                              <m:r>
                                <a:rPr lang="en-CA" sz="1100" i="1">
                                  <a:latin typeface="Cambria Math" panose="02040503050406030204" pitchFamily="18" charset="0"/>
                                  <a:ea typeface="Cambria Math" panose="02040503050406030204" pitchFamily="18" charset="0"/>
                                </a:rPr>
                                <m:t>2</m:t>
                              </m:r>
                            </m:sup>
                          </m:sSup>
                        </m:e>
                      </m:d>
                      <m:r>
                        <a:rPr lang="en-CA" sz="1100" i="1">
                          <a:latin typeface="Cambria Math" panose="02040503050406030204" pitchFamily="18" charset="0"/>
                          <a:ea typeface="Cambria Math" panose="02040503050406030204" pitchFamily="18" charset="0"/>
                        </a:rPr>
                        <m:t>=</m:t>
                      </m:r>
                      <m:r>
                        <a:rPr lang="en-US" sz="1100" i="1">
                          <a:latin typeface="Cambria Math" panose="02040503050406030204" pitchFamily="18" charset="0"/>
                          <a:ea typeface="Cambria Math" panose="02040503050406030204" pitchFamily="18" charset="0"/>
                        </a:rPr>
                        <m:t>3.2</m:t>
                      </m:r>
                      <m:r>
                        <a:rPr lang="en-CA" sz="1100" i="1">
                          <a:latin typeface="Cambria Math" panose="02040503050406030204" pitchFamily="18" charset="0"/>
                          <a:ea typeface="Cambria Math" panose="02040503050406030204" pitchFamily="18" charset="0"/>
                        </a:rPr>
                        <m:t> </m:t>
                      </m:r>
                      <m:f>
                        <m:fPr>
                          <m:ctrlPr>
                            <a:rPr lang="en-CA" sz="1100" i="1">
                              <a:latin typeface="Cambria Math" panose="02040503050406030204" pitchFamily="18" charset="0"/>
                              <a:ea typeface="Cambria Math" panose="02040503050406030204" pitchFamily="18" charset="0"/>
                            </a:rPr>
                          </m:ctrlPr>
                        </m:fPr>
                        <m:num>
                          <m:r>
                            <a:rPr lang="en-CA" sz="1100" i="1">
                              <a:latin typeface="Cambria Math" panose="02040503050406030204" pitchFamily="18" charset="0"/>
                              <a:ea typeface="Cambria Math" panose="02040503050406030204" pitchFamily="18" charset="0"/>
                            </a:rPr>
                            <m:t>𝑊</m:t>
                          </m:r>
                        </m:num>
                        <m:den>
                          <m:r>
                            <a:rPr lang="en-CA" sz="1100" i="1">
                              <a:latin typeface="Cambria Math" panose="02040503050406030204" pitchFamily="18" charset="0"/>
                              <a:ea typeface="Cambria Math" panose="02040503050406030204" pitchFamily="18" charset="0"/>
                            </a:rPr>
                            <m:t>𝐾</m:t>
                          </m:r>
                        </m:den>
                      </m:f>
                    </m:oMath>
                  </m:oMathPara>
                </a14:m>
                <a:endParaRPr lang="en-CA" sz="1100" dirty="0"/>
              </a:p>
            </p:txBody>
          </p:sp>
        </mc:Choice>
        <mc:Fallback xmlns="">
          <p:sp>
            <p:nvSpPr>
              <p:cNvPr id="14" name="Rectangle 13">
                <a:extLst>
                  <a:ext uri="{FF2B5EF4-FFF2-40B4-BE49-F238E27FC236}">
                    <a16:creationId xmlns:a16="http://schemas.microsoft.com/office/drawing/2014/main" id="{E83C5F04-81A9-48B7-99DA-F3E5E82B11C5}"/>
                  </a:ext>
                </a:extLst>
              </p:cNvPr>
              <p:cNvSpPr>
                <a:spLocks noRot="1" noChangeAspect="1" noMove="1" noResize="1" noEditPoints="1" noAdjustHandles="1" noChangeArrowheads="1" noChangeShapeType="1" noTextEdit="1"/>
              </p:cNvSpPr>
              <p:nvPr/>
            </p:nvSpPr>
            <p:spPr>
              <a:xfrm>
                <a:off x="476796" y="6241774"/>
                <a:ext cx="2739340" cy="472694"/>
              </a:xfrm>
              <a:prstGeom prst="rect">
                <a:avLst/>
              </a:prstGeom>
              <a:blipFill>
                <a:blip r:embed="rId1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016A1F6-564A-453F-A1FD-1384B3FB5EAF}"/>
                  </a:ext>
                </a:extLst>
              </p:cNvPr>
              <p:cNvSpPr/>
              <p:nvPr/>
            </p:nvSpPr>
            <p:spPr>
              <a:xfrm>
                <a:off x="476796" y="6867877"/>
                <a:ext cx="3908762" cy="4726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latin typeface="Cambria Math" panose="02040503050406030204" pitchFamily="18" charset="0"/>
                              <a:ea typeface="Cambria Math" panose="02040503050406030204" pitchFamily="18" charset="0"/>
                            </a:rPr>
                          </m:ctrlPr>
                        </m:sSubPr>
                        <m:e>
                          <m:acc>
                            <m:accPr>
                              <m:chr m:val="̇"/>
                              <m:ctrlPr>
                                <a:rPr lang="en-CA" sz="1100" i="1">
                                  <a:latin typeface="Cambria Math" panose="02040503050406030204" pitchFamily="18" charset="0"/>
                                  <a:ea typeface="Cambria Math" panose="02040503050406030204" pitchFamily="18" charset="0"/>
                                </a:rPr>
                              </m:ctrlPr>
                            </m:accPr>
                            <m:e>
                              <m:r>
                                <a:rPr lang="en-CA" sz="1100" i="1">
                                  <a:latin typeface="Cambria Math" panose="02040503050406030204" pitchFamily="18" charset="0"/>
                                  <a:ea typeface="Cambria Math" panose="02040503050406030204" pitchFamily="18" charset="0"/>
                                </a:rPr>
                                <m:t>𝑄</m:t>
                              </m:r>
                            </m:e>
                          </m:acc>
                        </m:e>
                        <m:sub>
                          <m:r>
                            <a:rPr lang="en-CA" sz="1100" i="1">
                              <a:latin typeface="Cambria Math" panose="02040503050406030204" pitchFamily="18" charset="0"/>
                              <a:ea typeface="Cambria Math" panose="02040503050406030204" pitchFamily="18" charset="0"/>
                            </a:rPr>
                            <m:t>𝐴</m:t>
                          </m:r>
                        </m:sub>
                      </m:sSub>
                      <m:r>
                        <a:rPr lang="en-CA" sz="1100" i="1">
                          <a:latin typeface="Cambria Math" panose="02040503050406030204" pitchFamily="18" charset="0"/>
                          <a:ea typeface="Cambria Math" panose="02040503050406030204" pitchFamily="18" charset="0"/>
                        </a:rPr>
                        <m:t>=</m:t>
                      </m:r>
                      <m:sSub>
                        <m:sSubPr>
                          <m:ctrlPr>
                            <a:rPr lang="en-CA" sz="1100" i="1">
                              <a:latin typeface="Cambria Math" panose="02040503050406030204" pitchFamily="18" charset="0"/>
                              <a:ea typeface="Cambria Math" panose="02040503050406030204" pitchFamily="18" charset="0"/>
                            </a:rPr>
                          </m:ctrlPr>
                        </m:sSubPr>
                        <m:e>
                          <m:d>
                            <m:dPr>
                              <m:ctrlPr>
                                <a:rPr lang="en-CA" sz="1100" i="1">
                                  <a:latin typeface="Cambria Math" panose="02040503050406030204" pitchFamily="18" charset="0"/>
                                  <a:ea typeface="Cambria Math" panose="02040503050406030204" pitchFamily="18" charset="0"/>
                                </a:rPr>
                              </m:ctrlPr>
                            </m:dPr>
                            <m:e>
                              <m:r>
                                <a:rPr lang="en-CA" sz="1100" i="1">
                                  <a:latin typeface="Cambria Math" panose="02040503050406030204" pitchFamily="18" charset="0"/>
                                  <a:ea typeface="Cambria Math" panose="02040503050406030204" pitchFamily="18" charset="0"/>
                                </a:rPr>
                                <m:t>𝑈𝐴</m:t>
                              </m:r>
                            </m:e>
                          </m:d>
                        </m:e>
                        <m:sub>
                          <m:r>
                            <a:rPr lang="en-CA" sz="1100" i="1">
                              <a:latin typeface="Cambria Math" panose="02040503050406030204" pitchFamily="18" charset="0"/>
                              <a:ea typeface="Cambria Math" panose="02040503050406030204" pitchFamily="18" charset="0"/>
                            </a:rPr>
                            <m:t>𝐴</m:t>
                          </m:r>
                        </m:sub>
                      </m:sSub>
                      <m:d>
                        <m:dPr>
                          <m:ctrlPr>
                            <a:rPr lang="en-CA" sz="1100" i="1">
                              <a:latin typeface="Cambria Math" panose="02040503050406030204" pitchFamily="18" charset="0"/>
                              <a:ea typeface="Cambria Math" panose="02040503050406030204" pitchFamily="18" charset="0"/>
                            </a:rPr>
                          </m:ctrlPr>
                        </m:dPr>
                        <m:e>
                          <m:sSub>
                            <m:sSubPr>
                              <m:ctrlPr>
                                <a:rPr lang="en-CA" sz="1100" i="1">
                                  <a:latin typeface="Cambria Math" panose="02040503050406030204" pitchFamily="18" charset="0"/>
                                </a:rPr>
                              </m:ctrlPr>
                            </m:sSubPr>
                            <m:e>
                              <m:r>
                                <a:rPr lang="en-CA" sz="1100" i="1">
                                  <a:latin typeface="Cambria Math" panose="02040503050406030204" pitchFamily="18" charset="0"/>
                                </a:rPr>
                                <m:t>𝑇</m:t>
                              </m:r>
                            </m:e>
                            <m:sub>
                              <m:r>
                                <a:rPr lang="en-CA" sz="1100" i="1">
                                  <a:latin typeface="Cambria Math" panose="02040503050406030204" pitchFamily="18" charset="0"/>
                                </a:rPr>
                                <m:t>𝑖</m:t>
                              </m:r>
                            </m:sub>
                          </m:sSub>
                          <m:r>
                            <a:rPr lang="en-CA" sz="1100" i="1">
                              <a:latin typeface="Cambria Math" panose="02040503050406030204" pitchFamily="18" charset="0"/>
                            </a:rPr>
                            <m:t>−</m:t>
                          </m:r>
                          <m:sSub>
                            <m:sSubPr>
                              <m:ctrlPr>
                                <a:rPr lang="en-CA" sz="1100" i="1">
                                  <a:latin typeface="Cambria Math" panose="02040503050406030204" pitchFamily="18" charset="0"/>
                                </a:rPr>
                              </m:ctrlPr>
                            </m:sSubPr>
                            <m:e>
                              <m:r>
                                <a:rPr lang="en-CA" sz="1100" i="1">
                                  <a:latin typeface="Cambria Math" panose="02040503050406030204" pitchFamily="18" charset="0"/>
                                </a:rPr>
                                <m:t>𝑇</m:t>
                              </m:r>
                            </m:e>
                            <m:sub>
                              <m:r>
                                <a:rPr lang="en-CA" sz="1100" i="1">
                                  <a:latin typeface="Cambria Math" panose="02040503050406030204" pitchFamily="18" charset="0"/>
                                  <a:ea typeface="Cambria Math" panose="02040503050406030204" pitchFamily="18" charset="0"/>
                                </a:rPr>
                                <m:t>𝑜</m:t>
                              </m:r>
                            </m:sub>
                          </m:sSub>
                        </m:e>
                      </m:d>
                      <m:r>
                        <a:rPr lang="en-CA" sz="1100" b="0" i="1" smtClean="0">
                          <a:latin typeface="Cambria Math" panose="02040503050406030204" pitchFamily="18" charset="0"/>
                          <a:ea typeface="Cambria Math" panose="02040503050406030204" pitchFamily="18" charset="0"/>
                        </a:rPr>
                        <m:t>=</m:t>
                      </m:r>
                      <m:d>
                        <m:dPr>
                          <m:ctrlPr>
                            <a:rPr lang="en-CA" sz="1100" i="1">
                              <a:latin typeface="Cambria Math" panose="02040503050406030204" pitchFamily="18" charset="0"/>
                              <a:ea typeface="Cambria Math" panose="02040503050406030204" pitchFamily="18" charset="0"/>
                            </a:rPr>
                          </m:ctrlPr>
                        </m:dPr>
                        <m:e>
                          <m:r>
                            <a:rPr lang="en-CA" sz="1100" i="1">
                              <a:latin typeface="Cambria Math" panose="02040503050406030204" pitchFamily="18" charset="0"/>
                              <a:ea typeface="Cambria Math" panose="02040503050406030204" pitchFamily="18" charset="0"/>
                            </a:rPr>
                            <m:t>6.4 </m:t>
                          </m:r>
                          <m:f>
                            <m:fPr>
                              <m:ctrlPr>
                                <a:rPr lang="en-CA" sz="1100" i="1">
                                  <a:latin typeface="Cambria Math" panose="02040503050406030204" pitchFamily="18" charset="0"/>
                                  <a:ea typeface="Cambria Math" panose="02040503050406030204" pitchFamily="18" charset="0"/>
                                </a:rPr>
                              </m:ctrlPr>
                            </m:fPr>
                            <m:num>
                              <m:r>
                                <a:rPr lang="en-CA" sz="1100" i="1">
                                  <a:latin typeface="Cambria Math" panose="02040503050406030204" pitchFamily="18" charset="0"/>
                                  <a:ea typeface="Cambria Math" panose="02040503050406030204" pitchFamily="18" charset="0"/>
                                </a:rPr>
                                <m:t>𝑊</m:t>
                              </m:r>
                            </m:num>
                            <m:den>
                              <m:r>
                                <a:rPr lang="en-CA" sz="1100" i="1">
                                  <a:latin typeface="Cambria Math" panose="02040503050406030204" pitchFamily="18" charset="0"/>
                                  <a:ea typeface="Cambria Math" panose="02040503050406030204" pitchFamily="18" charset="0"/>
                                </a:rPr>
                                <m:t>𝐾</m:t>
                              </m:r>
                            </m:den>
                          </m:f>
                        </m:e>
                      </m:d>
                      <m:d>
                        <m:dPr>
                          <m:ctrlPr>
                            <a:rPr lang="en-CA" sz="1100" i="1">
                              <a:latin typeface="Cambria Math" panose="02040503050406030204" pitchFamily="18" charset="0"/>
                              <a:ea typeface="Cambria Math" panose="02040503050406030204" pitchFamily="18" charset="0"/>
                            </a:rPr>
                          </m:ctrlPr>
                        </m:dPr>
                        <m:e>
                          <m:r>
                            <a:rPr lang="en-CA" sz="1100" i="1">
                              <a:latin typeface="Cambria Math" panose="02040503050406030204" pitchFamily="18" charset="0"/>
                              <a:ea typeface="Cambria Math" panose="02040503050406030204" pitchFamily="18" charset="0"/>
                            </a:rPr>
                            <m:t>30</m:t>
                          </m:r>
                          <m:r>
                            <a:rPr lang="en-CA" sz="1100" i="1">
                              <a:latin typeface="Cambria Math" panose="02040503050406030204" pitchFamily="18" charset="0"/>
                              <a:ea typeface="Cambria Math" panose="02040503050406030204" pitchFamily="18" charset="0"/>
                            </a:rPr>
                            <m:t>𝐾</m:t>
                          </m:r>
                        </m:e>
                      </m:d>
                      <m:r>
                        <a:rPr lang="en-CA" sz="1100" i="1">
                          <a:latin typeface="Cambria Math" panose="02040503050406030204" pitchFamily="18" charset="0"/>
                          <a:ea typeface="Cambria Math" panose="02040503050406030204" pitchFamily="18" charset="0"/>
                        </a:rPr>
                        <m:t>=192 </m:t>
                      </m:r>
                      <m:r>
                        <a:rPr lang="en-CA" sz="1100" i="1">
                          <a:latin typeface="Cambria Math" panose="02040503050406030204" pitchFamily="18" charset="0"/>
                          <a:ea typeface="Cambria Math" panose="02040503050406030204" pitchFamily="18" charset="0"/>
                        </a:rPr>
                        <m:t>𝑊</m:t>
                      </m:r>
                      <m:r>
                        <a:rPr lang="en-CA" sz="1100" b="0" i="1" smtClean="0">
                          <a:latin typeface="Cambria Math" panose="02040503050406030204" pitchFamily="18" charset="0"/>
                          <a:ea typeface="Cambria Math" panose="02040503050406030204" pitchFamily="18" charset="0"/>
                        </a:rPr>
                        <m:t>   </m:t>
                      </m:r>
                      <m:r>
                        <a:rPr lang="en-CA" sz="1100" i="1">
                          <a:latin typeface="Cambria Math" panose="02040503050406030204" pitchFamily="18" charset="0"/>
                          <a:ea typeface="Cambria Math" panose="02040503050406030204" pitchFamily="18" charset="0"/>
                        </a:rPr>
                        <m:t> </m:t>
                      </m:r>
                      <m:r>
                        <a:rPr lang="en-CA" sz="1100" b="1" i="1">
                          <a:latin typeface="Cambria Math" panose="02040503050406030204" pitchFamily="18" charset="0"/>
                          <a:ea typeface="Cambria Math" panose="02040503050406030204" pitchFamily="18" charset="0"/>
                        </a:rPr>
                        <m:t>(≈</m:t>
                      </m:r>
                      <m:r>
                        <a:rPr lang="en-CA" sz="1100" b="1" i="1">
                          <a:latin typeface="Cambria Math" panose="02040503050406030204" pitchFamily="18" charset="0"/>
                          <a:ea typeface="Cambria Math" panose="02040503050406030204" pitchFamily="18" charset="0"/>
                        </a:rPr>
                        <m:t>𝟑𝟎</m:t>
                      </m:r>
                      <m:r>
                        <a:rPr lang="en-CA" sz="1100" b="1" i="1">
                          <a:latin typeface="Cambria Math" panose="02040503050406030204" pitchFamily="18" charset="0"/>
                          <a:ea typeface="Cambria Math" panose="02040503050406030204" pitchFamily="18" charset="0"/>
                        </a:rPr>
                        <m:t>%) </m:t>
                      </m:r>
                    </m:oMath>
                  </m:oMathPara>
                </a14:m>
                <a:endParaRPr lang="en-CA" sz="1100" b="1" dirty="0"/>
              </a:p>
            </p:txBody>
          </p:sp>
        </mc:Choice>
        <mc:Fallback xmlns="">
          <p:sp>
            <p:nvSpPr>
              <p:cNvPr id="15" name="Rectangle 14">
                <a:extLst>
                  <a:ext uri="{FF2B5EF4-FFF2-40B4-BE49-F238E27FC236}">
                    <a16:creationId xmlns:a16="http://schemas.microsoft.com/office/drawing/2014/main" id="{1016A1F6-564A-453F-A1FD-1384B3FB5EAF}"/>
                  </a:ext>
                </a:extLst>
              </p:cNvPr>
              <p:cNvSpPr>
                <a:spLocks noRot="1" noChangeAspect="1" noMove="1" noResize="1" noEditPoints="1" noAdjustHandles="1" noChangeArrowheads="1" noChangeShapeType="1" noTextEdit="1"/>
              </p:cNvSpPr>
              <p:nvPr/>
            </p:nvSpPr>
            <p:spPr>
              <a:xfrm>
                <a:off x="476796" y="6867877"/>
                <a:ext cx="3908762" cy="472694"/>
              </a:xfrm>
              <a:prstGeom prst="rect">
                <a:avLst/>
              </a:prstGeom>
              <a:blipFill>
                <a:blip r:embed="rId1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4C573B7-7E61-49FE-90D9-D3F4CD7DCDBA}"/>
                  </a:ext>
                </a:extLst>
              </p:cNvPr>
              <p:cNvSpPr/>
              <p:nvPr/>
            </p:nvSpPr>
            <p:spPr>
              <a:xfrm>
                <a:off x="476796" y="7335284"/>
                <a:ext cx="3950697" cy="4726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latin typeface="Cambria Math" panose="02040503050406030204" pitchFamily="18" charset="0"/>
                              <a:ea typeface="Cambria Math" panose="02040503050406030204" pitchFamily="18" charset="0"/>
                            </a:rPr>
                          </m:ctrlPr>
                        </m:sSubPr>
                        <m:e>
                          <m:acc>
                            <m:accPr>
                              <m:chr m:val="̇"/>
                              <m:ctrlPr>
                                <a:rPr lang="en-CA" sz="1100" i="1">
                                  <a:latin typeface="Cambria Math" panose="02040503050406030204" pitchFamily="18" charset="0"/>
                                  <a:ea typeface="Cambria Math" panose="02040503050406030204" pitchFamily="18" charset="0"/>
                                </a:rPr>
                              </m:ctrlPr>
                            </m:accPr>
                            <m:e>
                              <m:r>
                                <a:rPr lang="en-CA" sz="1100" i="1">
                                  <a:latin typeface="Cambria Math" panose="02040503050406030204" pitchFamily="18" charset="0"/>
                                  <a:ea typeface="Cambria Math" panose="02040503050406030204" pitchFamily="18" charset="0"/>
                                </a:rPr>
                                <m:t>𝑄</m:t>
                              </m:r>
                            </m:e>
                          </m:acc>
                        </m:e>
                        <m:sub>
                          <m:r>
                            <a:rPr lang="en-CA" sz="1100" i="1">
                              <a:latin typeface="Cambria Math" panose="02040503050406030204" pitchFamily="18" charset="0"/>
                              <a:ea typeface="Cambria Math" panose="02040503050406030204" pitchFamily="18" charset="0"/>
                            </a:rPr>
                            <m:t>𝐵</m:t>
                          </m:r>
                        </m:sub>
                      </m:sSub>
                      <m:r>
                        <a:rPr lang="en-CA" sz="1100" i="1">
                          <a:latin typeface="Cambria Math" panose="02040503050406030204" pitchFamily="18" charset="0"/>
                          <a:ea typeface="Cambria Math" panose="02040503050406030204" pitchFamily="18" charset="0"/>
                        </a:rPr>
                        <m:t>=</m:t>
                      </m:r>
                      <m:sSub>
                        <m:sSubPr>
                          <m:ctrlPr>
                            <a:rPr lang="en-CA" sz="1100" i="1">
                              <a:latin typeface="Cambria Math" panose="02040503050406030204" pitchFamily="18" charset="0"/>
                              <a:ea typeface="Cambria Math" panose="02040503050406030204" pitchFamily="18" charset="0"/>
                            </a:rPr>
                          </m:ctrlPr>
                        </m:sSubPr>
                        <m:e>
                          <m:d>
                            <m:dPr>
                              <m:ctrlPr>
                                <a:rPr lang="en-CA" sz="1100" i="1">
                                  <a:latin typeface="Cambria Math" panose="02040503050406030204" pitchFamily="18" charset="0"/>
                                  <a:ea typeface="Cambria Math" panose="02040503050406030204" pitchFamily="18" charset="0"/>
                                </a:rPr>
                              </m:ctrlPr>
                            </m:dPr>
                            <m:e>
                              <m:r>
                                <a:rPr lang="en-CA" sz="1100" i="1">
                                  <a:latin typeface="Cambria Math" panose="02040503050406030204" pitchFamily="18" charset="0"/>
                                  <a:ea typeface="Cambria Math" panose="02040503050406030204" pitchFamily="18" charset="0"/>
                                </a:rPr>
                                <m:t>𝑈𝐴</m:t>
                              </m:r>
                            </m:e>
                          </m:d>
                        </m:e>
                        <m:sub>
                          <m:r>
                            <a:rPr lang="en-CA" sz="1100" i="1">
                              <a:latin typeface="Cambria Math" panose="02040503050406030204" pitchFamily="18" charset="0"/>
                              <a:ea typeface="Cambria Math" panose="02040503050406030204" pitchFamily="18" charset="0"/>
                            </a:rPr>
                            <m:t>𝐵</m:t>
                          </m:r>
                        </m:sub>
                      </m:sSub>
                      <m:d>
                        <m:dPr>
                          <m:ctrlPr>
                            <a:rPr lang="en-CA" sz="1100" i="1">
                              <a:latin typeface="Cambria Math" panose="02040503050406030204" pitchFamily="18" charset="0"/>
                              <a:ea typeface="Cambria Math" panose="02040503050406030204" pitchFamily="18" charset="0"/>
                            </a:rPr>
                          </m:ctrlPr>
                        </m:dPr>
                        <m:e>
                          <m:sSub>
                            <m:sSubPr>
                              <m:ctrlPr>
                                <a:rPr lang="en-CA" sz="1100" i="1">
                                  <a:latin typeface="Cambria Math" panose="02040503050406030204" pitchFamily="18" charset="0"/>
                                </a:rPr>
                              </m:ctrlPr>
                            </m:sSubPr>
                            <m:e>
                              <m:r>
                                <a:rPr lang="en-CA" sz="1100" i="1">
                                  <a:latin typeface="Cambria Math" panose="02040503050406030204" pitchFamily="18" charset="0"/>
                                </a:rPr>
                                <m:t>𝑇</m:t>
                              </m:r>
                            </m:e>
                            <m:sub>
                              <m:r>
                                <a:rPr lang="en-CA" sz="1100" i="1">
                                  <a:latin typeface="Cambria Math" panose="02040503050406030204" pitchFamily="18" charset="0"/>
                                </a:rPr>
                                <m:t>𝑖</m:t>
                              </m:r>
                            </m:sub>
                          </m:sSub>
                          <m:r>
                            <a:rPr lang="en-CA" sz="1100" i="1">
                              <a:latin typeface="Cambria Math" panose="02040503050406030204" pitchFamily="18" charset="0"/>
                            </a:rPr>
                            <m:t>−</m:t>
                          </m:r>
                          <m:sSub>
                            <m:sSubPr>
                              <m:ctrlPr>
                                <a:rPr lang="en-CA" sz="1100" i="1">
                                  <a:latin typeface="Cambria Math" panose="02040503050406030204" pitchFamily="18" charset="0"/>
                                </a:rPr>
                              </m:ctrlPr>
                            </m:sSubPr>
                            <m:e>
                              <m:r>
                                <a:rPr lang="en-CA" sz="1100" i="1">
                                  <a:latin typeface="Cambria Math" panose="02040503050406030204" pitchFamily="18" charset="0"/>
                                </a:rPr>
                                <m:t>𝑇</m:t>
                              </m:r>
                            </m:e>
                            <m:sub>
                              <m:r>
                                <a:rPr lang="en-CA" sz="1100" i="1">
                                  <a:latin typeface="Cambria Math" panose="02040503050406030204" pitchFamily="18" charset="0"/>
                                  <a:ea typeface="Cambria Math" panose="02040503050406030204" pitchFamily="18" charset="0"/>
                                </a:rPr>
                                <m:t>𝑜</m:t>
                              </m:r>
                            </m:sub>
                          </m:sSub>
                        </m:e>
                      </m:d>
                      <m:r>
                        <a:rPr lang="en-CA" sz="1100" i="1">
                          <a:latin typeface="Cambria Math" panose="02040503050406030204" pitchFamily="18" charset="0"/>
                          <a:ea typeface="Cambria Math" panose="02040503050406030204" pitchFamily="18" charset="0"/>
                        </a:rPr>
                        <m:t>=</m:t>
                      </m:r>
                      <m:d>
                        <m:dPr>
                          <m:ctrlPr>
                            <a:rPr lang="en-CA" sz="1100" i="1">
                              <a:latin typeface="Cambria Math" panose="02040503050406030204" pitchFamily="18" charset="0"/>
                              <a:ea typeface="Cambria Math" panose="02040503050406030204" pitchFamily="18" charset="0"/>
                            </a:rPr>
                          </m:ctrlPr>
                        </m:dPr>
                        <m:e>
                          <m:r>
                            <a:rPr lang="en-CA" sz="1100" i="1">
                              <a:latin typeface="Cambria Math" panose="02040503050406030204" pitchFamily="18" charset="0"/>
                              <a:ea typeface="Cambria Math" panose="02040503050406030204" pitchFamily="18" charset="0"/>
                            </a:rPr>
                            <m:t>12.0 </m:t>
                          </m:r>
                          <m:f>
                            <m:fPr>
                              <m:ctrlPr>
                                <a:rPr lang="en-CA" sz="1100" i="1">
                                  <a:latin typeface="Cambria Math" panose="02040503050406030204" pitchFamily="18" charset="0"/>
                                  <a:ea typeface="Cambria Math" panose="02040503050406030204" pitchFamily="18" charset="0"/>
                                </a:rPr>
                              </m:ctrlPr>
                            </m:fPr>
                            <m:num>
                              <m:r>
                                <a:rPr lang="en-CA" sz="1100" i="1">
                                  <a:latin typeface="Cambria Math" panose="02040503050406030204" pitchFamily="18" charset="0"/>
                                  <a:ea typeface="Cambria Math" panose="02040503050406030204" pitchFamily="18" charset="0"/>
                                </a:rPr>
                                <m:t>𝑊</m:t>
                              </m:r>
                            </m:num>
                            <m:den>
                              <m:r>
                                <a:rPr lang="en-CA" sz="1100" i="1">
                                  <a:latin typeface="Cambria Math" panose="02040503050406030204" pitchFamily="18" charset="0"/>
                                  <a:ea typeface="Cambria Math" panose="02040503050406030204" pitchFamily="18" charset="0"/>
                                </a:rPr>
                                <m:t>𝐾</m:t>
                              </m:r>
                            </m:den>
                          </m:f>
                        </m:e>
                      </m:d>
                      <m:d>
                        <m:dPr>
                          <m:ctrlPr>
                            <a:rPr lang="en-CA" sz="1100" i="1">
                              <a:latin typeface="Cambria Math" panose="02040503050406030204" pitchFamily="18" charset="0"/>
                              <a:ea typeface="Cambria Math" panose="02040503050406030204" pitchFamily="18" charset="0"/>
                            </a:rPr>
                          </m:ctrlPr>
                        </m:dPr>
                        <m:e>
                          <m:r>
                            <a:rPr lang="en-CA" sz="1100" i="1">
                              <a:latin typeface="Cambria Math" panose="02040503050406030204" pitchFamily="18" charset="0"/>
                              <a:ea typeface="Cambria Math" panose="02040503050406030204" pitchFamily="18" charset="0"/>
                            </a:rPr>
                            <m:t>30</m:t>
                          </m:r>
                          <m:r>
                            <a:rPr lang="en-CA" sz="1100" i="1">
                              <a:latin typeface="Cambria Math" panose="02040503050406030204" pitchFamily="18" charset="0"/>
                              <a:ea typeface="Cambria Math" panose="02040503050406030204" pitchFamily="18" charset="0"/>
                            </a:rPr>
                            <m:t>𝐾</m:t>
                          </m:r>
                        </m:e>
                      </m:d>
                      <m:r>
                        <a:rPr lang="en-CA" sz="1100" i="1">
                          <a:latin typeface="Cambria Math" panose="02040503050406030204" pitchFamily="18" charset="0"/>
                          <a:ea typeface="Cambria Math" panose="02040503050406030204" pitchFamily="18" charset="0"/>
                        </a:rPr>
                        <m:t>=360 </m:t>
                      </m:r>
                      <m:r>
                        <a:rPr lang="en-CA" sz="1100" i="1">
                          <a:latin typeface="Cambria Math" panose="02040503050406030204" pitchFamily="18" charset="0"/>
                          <a:ea typeface="Cambria Math" panose="02040503050406030204" pitchFamily="18" charset="0"/>
                        </a:rPr>
                        <m:t>𝑊</m:t>
                      </m:r>
                      <m:r>
                        <a:rPr lang="en-CA" sz="1100" i="1">
                          <a:latin typeface="Cambria Math" panose="02040503050406030204" pitchFamily="18" charset="0"/>
                          <a:ea typeface="Cambria Math" panose="02040503050406030204" pitchFamily="18" charset="0"/>
                        </a:rPr>
                        <m:t>   </m:t>
                      </m:r>
                      <m:r>
                        <a:rPr lang="en-CA" sz="1100" b="1" i="1">
                          <a:latin typeface="Cambria Math" panose="02040503050406030204" pitchFamily="18" charset="0"/>
                          <a:ea typeface="Cambria Math" panose="02040503050406030204" pitchFamily="18" charset="0"/>
                        </a:rPr>
                        <m:t>(≈</m:t>
                      </m:r>
                      <m:r>
                        <a:rPr lang="en-CA" sz="1100" b="1" i="1">
                          <a:latin typeface="Cambria Math" panose="02040503050406030204" pitchFamily="18" charset="0"/>
                          <a:ea typeface="Cambria Math" panose="02040503050406030204" pitchFamily="18" charset="0"/>
                        </a:rPr>
                        <m:t>𝟓𝟓</m:t>
                      </m:r>
                      <m:r>
                        <a:rPr lang="en-CA" sz="1100" b="1" i="1">
                          <a:latin typeface="Cambria Math" panose="02040503050406030204" pitchFamily="18" charset="0"/>
                          <a:ea typeface="Cambria Math" panose="02040503050406030204" pitchFamily="18" charset="0"/>
                        </a:rPr>
                        <m:t>%) </m:t>
                      </m:r>
                    </m:oMath>
                  </m:oMathPara>
                </a14:m>
                <a:endParaRPr lang="en-CA" sz="1100" b="1" dirty="0"/>
              </a:p>
            </p:txBody>
          </p:sp>
        </mc:Choice>
        <mc:Fallback xmlns="">
          <p:sp>
            <p:nvSpPr>
              <p:cNvPr id="16" name="Rectangle 15">
                <a:extLst>
                  <a:ext uri="{FF2B5EF4-FFF2-40B4-BE49-F238E27FC236}">
                    <a16:creationId xmlns:a16="http://schemas.microsoft.com/office/drawing/2014/main" id="{14C573B7-7E61-49FE-90D9-D3F4CD7DCDBA}"/>
                  </a:ext>
                </a:extLst>
              </p:cNvPr>
              <p:cNvSpPr>
                <a:spLocks noRot="1" noChangeAspect="1" noMove="1" noResize="1" noEditPoints="1" noAdjustHandles="1" noChangeArrowheads="1" noChangeShapeType="1" noTextEdit="1"/>
              </p:cNvSpPr>
              <p:nvPr/>
            </p:nvSpPr>
            <p:spPr>
              <a:xfrm>
                <a:off x="476796" y="7335284"/>
                <a:ext cx="3950697" cy="472694"/>
              </a:xfrm>
              <a:prstGeom prst="rect">
                <a:avLst/>
              </a:prstGeom>
              <a:blipFill>
                <a:blip r:embed="rId1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2DE3D103-E3EA-4643-B2ED-65A07C94271E}"/>
                  </a:ext>
                </a:extLst>
              </p:cNvPr>
              <p:cNvSpPr/>
              <p:nvPr/>
            </p:nvSpPr>
            <p:spPr>
              <a:xfrm>
                <a:off x="294680" y="7804966"/>
                <a:ext cx="4127668" cy="6419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latin typeface="Cambria Math" panose="02040503050406030204" pitchFamily="18" charset="0"/>
                              <a:ea typeface="Cambria Math" panose="02040503050406030204" pitchFamily="18" charset="0"/>
                            </a:rPr>
                          </m:ctrlPr>
                        </m:sSubPr>
                        <m:e>
                          <m:acc>
                            <m:accPr>
                              <m:chr m:val="̇"/>
                              <m:ctrlPr>
                                <a:rPr lang="en-CA" sz="1100" i="1">
                                  <a:latin typeface="Cambria Math" panose="02040503050406030204" pitchFamily="18" charset="0"/>
                                  <a:ea typeface="Cambria Math" panose="02040503050406030204" pitchFamily="18" charset="0"/>
                                </a:rPr>
                              </m:ctrlPr>
                            </m:accPr>
                            <m:e>
                              <m:r>
                                <a:rPr lang="en-CA" sz="1100" i="1">
                                  <a:latin typeface="Cambria Math" panose="02040503050406030204" pitchFamily="18" charset="0"/>
                                  <a:ea typeface="Cambria Math" panose="02040503050406030204" pitchFamily="18" charset="0"/>
                                </a:rPr>
                                <m:t>𝑄</m:t>
                              </m:r>
                            </m:e>
                          </m:acc>
                        </m:e>
                        <m:sub>
                          <m:r>
                            <a:rPr lang="en-CA" sz="1100" i="1">
                              <a:latin typeface="Cambria Math" panose="02040503050406030204" pitchFamily="18" charset="0"/>
                              <a:ea typeface="Cambria Math" panose="02040503050406030204" pitchFamily="18" charset="0"/>
                            </a:rPr>
                            <m:t>𝐶</m:t>
                          </m:r>
                        </m:sub>
                      </m:sSub>
                      <m:r>
                        <a:rPr lang="en-CA" sz="1100" i="1">
                          <a:latin typeface="Cambria Math" panose="02040503050406030204" pitchFamily="18" charset="0"/>
                          <a:ea typeface="Cambria Math" panose="02040503050406030204" pitchFamily="18" charset="0"/>
                        </a:rPr>
                        <m:t>=</m:t>
                      </m:r>
                      <m:sSub>
                        <m:sSubPr>
                          <m:ctrlPr>
                            <a:rPr lang="en-CA" sz="1100" i="1">
                              <a:latin typeface="Cambria Math" panose="02040503050406030204" pitchFamily="18" charset="0"/>
                              <a:ea typeface="Cambria Math" panose="02040503050406030204" pitchFamily="18" charset="0"/>
                            </a:rPr>
                          </m:ctrlPr>
                        </m:sSubPr>
                        <m:e>
                          <m:d>
                            <m:dPr>
                              <m:ctrlPr>
                                <a:rPr lang="en-CA" sz="1100" i="1">
                                  <a:latin typeface="Cambria Math" panose="02040503050406030204" pitchFamily="18" charset="0"/>
                                  <a:ea typeface="Cambria Math" panose="02040503050406030204" pitchFamily="18" charset="0"/>
                                </a:rPr>
                              </m:ctrlPr>
                            </m:dPr>
                            <m:e>
                              <m:r>
                                <a:rPr lang="en-CA" sz="1100" i="1">
                                  <a:latin typeface="Cambria Math" panose="02040503050406030204" pitchFamily="18" charset="0"/>
                                  <a:ea typeface="Cambria Math" panose="02040503050406030204" pitchFamily="18" charset="0"/>
                                </a:rPr>
                                <m:t>𝑈𝐴</m:t>
                              </m:r>
                            </m:e>
                          </m:d>
                        </m:e>
                        <m:sub>
                          <m:r>
                            <a:rPr lang="en-CA" sz="1100" i="1">
                              <a:latin typeface="Cambria Math" panose="02040503050406030204" pitchFamily="18" charset="0"/>
                              <a:ea typeface="Cambria Math" panose="02040503050406030204" pitchFamily="18" charset="0"/>
                            </a:rPr>
                            <m:t>𝐶</m:t>
                          </m:r>
                        </m:sub>
                      </m:sSub>
                      <m:d>
                        <m:dPr>
                          <m:ctrlPr>
                            <a:rPr lang="en-CA" sz="1100" i="1">
                              <a:latin typeface="Cambria Math" panose="02040503050406030204" pitchFamily="18" charset="0"/>
                              <a:ea typeface="Cambria Math" panose="02040503050406030204" pitchFamily="18" charset="0"/>
                            </a:rPr>
                          </m:ctrlPr>
                        </m:dPr>
                        <m:e>
                          <m:sSub>
                            <m:sSubPr>
                              <m:ctrlPr>
                                <a:rPr lang="en-CA" sz="1100" i="1">
                                  <a:latin typeface="Cambria Math" panose="02040503050406030204" pitchFamily="18" charset="0"/>
                                </a:rPr>
                              </m:ctrlPr>
                            </m:sSubPr>
                            <m:e>
                              <m:r>
                                <a:rPr lang="en-CA" sz="1100" i="1">
                                  <a:latin typeface="Cambria Math" panose="02040503050406030204" pitchFamily="18" charset="0"/>
                                </a:rPr>
                                <m:t>𝑇</m:t>
                              </m:r>
                            </m:e>
                            <m:sub>
                              <m:r>
                                <a:rPr lang="en-CA" sz="1100" i="1">
                                  <a:latin typeface="Cambria Math" panose="02040503050406030204" pitchFamily="18" charset="0"/>
                                </a:rPr>
                                <m:t>𝑖</m:t>
                              </m:r>
                            </m:sub>
                          </m:sSub>
                          <m:r>
                            <a:rPr lang="en-CA" sz="1100" i="1">
                              <a:latin typeface="Cambria Math" panose="02040503050406030204" pitchFamily="18" charset="0"/>
                            </a:rPr>
                            <m:t>−</m:t>
                          </m:r>
                          <m:sSub>
                            <m:sSubPr>
                              <m:ctrlPr>
                                <a:rPr lang="en-CA" sz="1100" i="1">
                                  <a:latin typeface="Cambria Math" panose="02040503050406030204" pitchFamily="18" charset="0"/>
                                </a:rPr>
                              </m:ctrlPr>
                            </m:sSubPr>
                            <m:e>
                              <m:r>
                                <a:rPr lang="en-CA" sz="1100" i="1">
                                  <a:latin typeface="Cambria Math" panose="02040503050406030204" pitchFamily="18" charset="0"/>
                                </a:rPr>
                                <m:t>𝑇</m:t>
                              </m:r>
                            </m:e>
                            <m:sub>
                              <m:r>
                                <a:rPr lang="en-CA" sz="1100" i="1">
                                  <a:latin typeface="Cambria Math" panose="02040503050406030204" pitchFamily="18" charset="0"/>
                                  <a:ea typeface="Cambria Math" panose="02040503050406030204" pitchFamily="18" charset="0"/>
                                </a:rPr>
                                <m:t>𝑜</m:t>
                              </m:r>
                            </m:sub>
                          </m:sSub>
                        </m:e>
                      </m:d>
                      <m:r>
                        <a:rPr lang="en-CA" sz="1100" i="1">
                          <a:latin typeface="Cambria Math" panose="02040503050406030204" pitchFamily="18" charset="0"/>
                          <a:ea typeface="Cambria Math" panose="02040503050406030204" pitchFamily="18" charset="0"/>
                        </a:rPr>
                        <m:t>=</m:t>
                      </m:r>
                      <m:d>
                        <m:dPr>
                          <m:ctrlPr>
                            <a:rPr lang="en-CA" sz="1100" i="1">
                              <a:latin typeface="Cambria Math" panose="02040503050406030204" pitchFamily="18" charset="0"/>
                              <a:ea typeface="Cambria Math" panose="02040503050406030204" pitchFamily="18" charset="0"/>
                            </a:rPr>
                          </m:ctrlPr>
                        </m:dPr>
                        <m:e>
                          <m:r>
                            <a:rPr lang="en-US" sz="1100" i="1">
                              <a:latin typeface="Cambria Math" panose="02040503050406030204" pitchFamily="18" charset="0"/>
                              <a:ea typeface="Cambria Math" panose="02040503050406030204" pitchFamily="18" charset="0"/>
                            </a:rPr>
                            <m:t>3.2</m:t>
                          </m:r>
                          <m:r>
                            <a:rPr lang="en-CA" sz="1100" i="1">
                              <a:latin typeface="Cambria Math" panose="02040503050406030204" pitchFamily="18" charset="0"/>
                              <a:ea typeface="Cambria Math" panose="02040503050406030204" pitchFamily="18" charset="0"/>
                            </a:rPr>
                            <m:t> </m:t>
                          </m:r>
                          <m:f>
                            <m:fPr>
                              <m:ctrlPr>
                                <a:rPr lang="en-CA" sz="1100" i="1">
                                  <a:latin typeface="Cambria Math" panose="02040503050406030204" pitchFamily="18" charset="0"/>
                                  <a:ea typeface="Cambria Math" panose="02040503050406030204" pitchFamily="18" charset="0"/>
                                </a:rPr>
                              </m:ctrlPr>
                            </m:fPr>
                            <m:num>
                              <m:r>
                                <a:rPr lang="en-CA" sz="1100" i="1">
                                  <a:latin typeface="Cambria Math" panose="02040503050406030204" pitchFamily="18" charset="0"/>
                                  <a:ea typeface="Cambria Math" panose="02040503050406030204" pitchFamily="18" charset="0"/>
                                </a:rPr>
                                <m:t>𝑊</m:t>
                              </m:r>
                            </m:num>
                            <m:den>
                              <m:r>
                                <a:rPr lang="en-CA" sz="1100" i="1">
                                  <a:latin typeface="Cambria Math" panose="02040503050406030204" pitchFamily="18" charset="0"/>
                                  <a:ea typeface="Cambria Math" panose="02040503050406030204" pitchFamily="18" charset="0"/>
                                </a:rPr>
                                <m:t>𝐾</m:t>
                              </m:r>
                            </m:den>
                          </m:f>
                        </m:e>
                      </m:d>
                      <m:d>
                        <m:dPr>
                          <m:ctrlPr>
                            <a:rPr lang="en-CA" sz="1100" i="1">
                              <a:latin typeface="Cambria Math" panose="02040503050406030204" pitchFamily="18" charset="0"/>
                              <a:ea typeface="Cambria Math" panose="02040503050406030204" pitchFamily="18" charset="0"/>
                            </a:rPr>
                          </m:ctrlPr>
                        </m:dPr>
                        <m:e>
                          <m:r>
                            <a:rPr lang="en-CA" sz="1100" i="1">
                              <a:latin typeface="Cambria Math" panose="02040503050406030204" pitchFamily="18" charset="0"/>
                              <a:ea typeface="Cambria Math" panose="02040503050406030204" pitchFamily="18" charset="0"/>
                            </a:rPr>
                            <m:t>30</m:t>
                          </m:r>
                          <m:r>
                            <a:rPr lang="en-CA" sz="1100" i="1">
                              <a:latin typeface="Cambria Math" panose="02040503050406030204" pitchFamily="18" charset="0"/>
                              <a:ea typeface="Cambria Math" panose="02040503050406030204" pitchFamily="18" charset="0"/>
                            </a:rPr>
                            <m:t>𝐾</m:t>
                          </m:r>
                        </m:e>
                      </m:d>
                      <m:r>
                        <a:rPr lang="en-CA" sz="1100" i="1">
                          <a:latin typeface="Cambria Math" panose="02040503050406030204" pitchFamily="18" charset="0"/>
                          <a:ea typeface="Cambria Math" panose="02040503050406030204" pitchFamily="18" charset="0"/>
                        </a:rPr>
                        <m:t>=</m:t>
                      </m:r>
                      <m:r>
                        <a:rPr lang="en-US" sz="1100" i="1">
                          <a:latin typeface="Cambria Math" panose="02040503050406030204" pitchFamily="18" charset="0"/>
                          <a:ea typeface="Cambria Math" panose="02040503050406030204" pitchFamily="18" charset="0"/>
                        </a:rPr>
                        <m:t>96</m:t>
                      </m:r>
                      <m:r>
                        <a:rPr lang="en-CA" sz="1100" i="1">
                          <a:latin typeface="Cambria Math" panose="02040503050406030204" pitchFamily="18" charset="0"/>
                          <a:ea typeface="Cambria Math" panose="02040503050406030204" pitchFamily="18" charset="0"/>
                        </a:rPr>
                        <m:t> </m:t>
                      </m:r>
                      <m:r>
                        <a:rPr lang="en-CA" sz="1100" i="1">
                          <a:latin typeface="Cambria Math" panose="02040503050406030204" pitchFamily="18" charset="0"/>
                          <a:ea typeface="Cambria Math" panose="02040503050406030204" pitchFamily="18" charset="0"/>
                        </a:rPr>
                        <m:t>𝑊</m:t>
                      </m:r>
                      <m:r>
                        <a:rPr lang="en-CA" sz="1100" i="1">
                          <a:latin typeface="Cambria Math" panose="02040503050406030204" pitchFamily="18" charset="0"/>
                          <a:ea typeface="Cambria Math" panose="02040503050406030204" pitchFamily="18" charset="0"/>
                        </a:rPr>
                        <m:t>   </m:t>
                      </m:r>
                      <m:r>
                        <a:rPr lang="en-CA" sz="1100" b="1" i="1">
                          <a:latin typeface="Cambria Math" panose="02040503050406030204" pitchFamily="18" charset="0"/>
                          <a:ea typeface="Cambria Math" panose="02040503050406030204" pitchFamily="18" charset="0"/>
                        </a:rPr>
                        <m:t>(≈</m:t>
                      </m:r>
                      <m:r>
                        <a:rPr lang="en-CA" sz="1100" b="1" i="1">
                          <a:latin typeface="Cambria Math" panose="02040503050406030204" pitchFamily="18" charset="0"/>
                          <a:ea typeface="Cambria Math" panose="02040503050406030204" pitchFamily="18" charset="0"/>
                        </a:rPr>
                        <m:t>𝟏𝟓</m:t>
                      </m:r>
                      <m:r>
                        <a:rPr lang="en-CA" sz="1100" b="1" i="1">
                          <a:latin typeface="Cambria Math" panose="02040503050406030204" pitchFamily="18" charset="0"/>
                          <a:ea typeface="Cambria Math" panose="02040503050406030204" pitchFamily="18" charset="0"/>
                        </a:rPr>
                        <m:t>%) </m:t>
                      </m:r>
                    </m:oMath>
                  </m:oMathPara>
                </a14:m>
                <a:endParaRPr lang="en-CA" sz="1100" b="1" dirty="0"/>
              </a:p>
              <a:p>
                <a:endParaRPr lang="en-CA" sz="1100" dirty="0"/>
              </a:p>
            </p:txBody>
          </p:sp>
        </mc:Choice>
        <mc:Fallback xmlns="">
          <p:sp>
            <p:nvSpPr>
              <p:cNvPr id="17" name="Rectangle 16">
                <a:extLst>
                  <a:ext uri="{FF2B5EF4-FFF2-40B4-BE49-F238E27FC236}">
                    <a16:creationId xmlns:a16="http://schemas.microsoft.com/office/drawing/2014/main" id="{2DE3D103-E3EA-4643-B2ED-65A07C94271E}"/>
                  </a:ext>
                </a:extLst>
              </p:cNvPr>
              <p:cNvSpPr>
                <a:spLocks noRot="1" noChangeAspect="1" noMove="1" noResize="1" noEditPoints="1" noAdjustHandles="1" noChangeArrowheads="1" noChangeShapeType="1" noTextEdit="1"/>
              </p:cNvSpPr>
              <p:nvPr/>
            </p:nvSpPr>
            <p:spPr>
              <a:xfrm>
                <a:off x="294680" y="7804966"/>
                <a:ext cx="4127668" cy="641971"/>
              </a:xfrm>
              <a:prstGeom prst="rect">
                <a:avLst/>
              </a:prstGeom>
              <a:blipFill>
                <a:blip r:embed="rId1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9338CDC-B203-48F0-9986-B2C5056BD22E}"/>
                  </a:ext>
                </a:extLst>
              </p:cNvPr>
              <p:cNvSpPr txBox="1"/>
              <p:nvPr/>
            </p:nvSpPr>
            <p:spPr>
              <a:xfrm>
                <a:off x="603920" y="8400204"/>
                <a:ext cx="1892441" cy="1756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1100" i="1">
                              <a:latin typeface="Cambria Math" panose="02040503050406030204" pitchFamily="18" charset="0"/>
                            </a:rPr>
                          </m:ctrlPr>
                        </m:sSubPr>
                        <m:e>
                          <m:acc>
                            <m:accPr>
                              <m:chr m:val="̇"/>
                              <m:ctrlPr>
                                <a:rPr lang="en-CA" sz="1100" i="1">
                                  <a:latin typeface="Cambria Math" panose="02040503050406030204" pitchFamily="18" charset="0"/>
                                </a:rPr>
                              </m:ctrlPr>
                            </m:accPr>
                            <m:e>
                              <m:r>
                                <a:rPr lang="en-CA" sz="1100" i="1">
                                  <a:latin typeface="Cambria Math" panose="02040503050406030204" pitchFamily="18" charset="0"/>
                                </a:rPr>
                                <m:t>𝑄</m:t>
                              </m:r>
                            </m:e>
                          </m:acc>
                        </m:e>
                        <m:sub>
                          <m:r>
                            <a:rPr lang="en-CA" sz="1100" i="1">
                              <a:latin typeface="Cambria Math" panose="02040503050406030204" pitchFamily="18" charset="0"/>
                            </a:rPr>
                            <m:t>𝑇</m:t>
                          </m:r>
                        </m:sub>
                      </m:sSub>
                      <m:r>
                        <a:rPr lang="en-CA" sz="1100" i="1">
                          <a:latin typeface="Cambria Math" panose="02040503050406030204" pitchFamily="18" charset="0"/>
                        </a:rPr>
                        <m:t> =</m:t>
                      </m:r>
                      <m:sSub>
                        <m:sSubPr>
                          <m:ctrlPr>
                            <a:rPr lang="en-CA" sz="1100" i="1">
                              <a:latin typeface="Cambria Math" panose="02040503050406030204" pitchFamily="18" charset="0"/>
                            </a:rPr>
                          </m:ctrlPr>
                        </m:sSubPr>
                        <m:e>
                          <m:acc>
                            <m:accPr>
                              <m:chr m:val="̇"/>
                              <m:ctrlPr>
                                <a:rPr lang="en-CA" sz="1100" i="1">
                                  <a:latin typeface="Cambria Math" panose="02040503050406030204" pitchFamily="18" charset="0"/>
                                </a:rPr>
                              </m:ctrlPr>
                            </m:accPr>
                            <m:e>
                              <m:r>
                                <a:rPr lang="en-CA" sz="1100" i="1">
                                  <a:latin typeface="Cambria Math" panose="02040503050406030204" pitchFamily="18" charset="0"/>
                                </a:rPr>
                                <m:t>𝑄</m:t>
                              </m:r>
                            </m:e>
                          </m:acc>
                        </m:e>
                        <m:sub>
                          <m:r>
                            <a:rPr lang="en-CA" sz="1100" i="1">
                              <a:latin typeface="Cambria Math" panose="02040503050406030204" pitchFamily="18" charset="0"/>
                            </a:rPr>
                            <m:t>𝐴</m:t>
                          </m:r>
                        </m:sub>
                      </m:sSub>
                      <m:r>
                        <a:rPr lang="en-CA" sz="1100" i="1">
                          <a:latin typeface="Cambria Math" panose="02040503050406030204" pitchFamily="18" charset="0"/>
                        </a:rPr>
                        <m:t>+</m:t>
                      </m:r>
                      <m:sSub>
                        <m:sSubPr>
                          <m:ctrlPr>
                            <a:rPr lang="en-CA" sz="1100" i="1">
                              <a:latin typeface="Cambria Math" panose="02040503050406030204" pitchFamily="18" charset="0"/>
                            </a:rPr>
                          </m:ctrlPr>
                        </m:sSubPr>
                        <m:e>
                          <m:acc>
                            <m:accPr>
                              <m:chr m:val="̇"/>
                              <m:ctrlPr>
                                <a:rPr lang="en-CA" sz="1100" i="1">
                                  <a:latin typeface="Cambria Math" panose="02040503050406030204" pitchFamily="18" charset="0"/>
                                </a:rPr>
                              </m:ctrlPr>
                            </m:accPr>
                            <m:e>
                              <m:r>
                                <a:rPr lang="en-CA" sz="1100" i="1">
                                  <a:latin typeface="Cambria Math" panose="02040503050406030204" pitchFamily="18" charset="0"/>
                                </a:rPr>
                                <m:t>𝑄</m:t>
                              </m:r>
                            </m:e>
                          </m:acc>
                        </m:e>
                        <m:sub>
                          <m:r>
                            <a:rPr lang="en-CA" sz="1100" i="1">
                              <a:latin typeface="Cambria Math" panose="02040503050406030204" pitchFamily="18" charset="0"/>
                            </a:rPr>
                            <m:t>𝐵</m:t>
                          </m:r>
                        </m:sub>
                      </m:sSub>
                      <m:r>
                        <a:rPr lang="en-CA" sz="1100" i="1">
                          <a:latin typeface="Cambria Math" panose="02040503050406030204" pitchFamily="18" charset="0"/>
                        </a:rPr>
                        <m:t>+</m:t>
                      </m:r>
                      <m:sSub>
                        <m:sSubPr>
                          <m:ctrlPr>
                            <a:rPr lang="en-CA" sz="1100" i="1">
                              <a:latin typeface="Cambria Math" panose="02040503050406030204" pitchFamily="18" charset="0"/>
                            </a:rPr>
                          </m:ctrlPr>
                        </m:sSubPr>
                        <m:e>
                          <m:acc>
                            <m:accPr>
                              <m:chr m:val="̇"/>
                              <m:ctrlPr>
                                <a:rPr lang="en-CA" sz="1100" i="1">
                                  <a:latin typeface="Cambria Math" panose="02040503050406030204" pitchFamily="18" charset="0"/>
                                </a:rPr>
                              </m:ctrlPr>
                            </m:accPr>
                            <m:e>
                              <m:r>
                                <a:rPr lang="en-CA" sz="1100" i="1">
                                  <a:latin typeface="Cambria Math" panose="02040503050406030204" pitchFamily="18" charset="0"/>
                                </a:rPr>
                                <m:t>𝑄</m:t>
                              </m:r>
                            </m:e>
                          </m:acc>
                        </m:e>
                        <m:sub>
                          <m:r>
                            <a:rPr lang="en-CA" sz="1100" i="1">
                              <a:latin typeface="Cambria Math" panose="02040503050406030204" pitchFamily="18" charset="0"/>
                            </a:rPr>
                            <m:t>𝐶</m:t>
                          </m:r>
                        </m:sub>
                      </m:sSub>
                      <m:r>
                        <a:rPr lang="en-CA" sz="1100" i="1">
                          <a:latin typeface="Cambria Math" panose="02040503050406030204" pitchFamily="18" charset="0"/>
                        </a:rPr>
                        <m:t> =</m:t>
                      </m:r>
                      <m:r>
                        <a:rPr lang="en-US" sz="1100" b="1" i="1">
                          <a:latin typeface="Cambria Math" panose="02040503050406030204" pitchFamily="18" charset="0"/>
                        </a:rPr>
                        <m:t>𝟔𝟒𝟖</m:t>
                      </m:r>
                      <m:r>
                        <a:rPr lang="en-CA" sz="1100" b="1" i="1">
                          <a:latin typeface="Cambria Math" panose="02040503050406030204" pitchFamily="18" charset="0"/>
                        </a:rPr>
                        <m:t> </m:t>
                      </m:r>
                      <m:r>
                        <a:rPr lang="en-CA" sz="1100" b="1" i="1">
                          <a:latin typeface="Cambria Math" panose="02040503050406030204" pitchFamily="18" charset="0"/>
                        </a:rPr>
                        <m:t>𝑾</m:t>
                      </m:r>
                    </m:oMath>
                  </m:oMathPara>
                </a14:m>
                <a:endParaRPr lang="en-CA" sz="1100" b="1" dirty="0">
                  <a:latin typeface="Cambria Math" panose="02040503050406030204" pitchFamily="18" charset="0"/>
                </a:endParaRPr>
              </a:p>
            </p:txBody>
          </p:sp>
        </mc:Choice>
        <mc:Fallback xmlns="">
          <p:sp>
            <p:nvSpPr>
              <p:cNvPr id="21" name="TextBox 20">
                <a:extLst>
                  <a:ext uri="{FF2B5EF4-FFF2-40B4-BE49-F238E27FC236}">
                    <a16:creationId xmlns:a16="http://schemas.microsoft.com/office/drawing/2014/main" id="{E9338CDC-B203-48F0-9986-B2C5056BD22E}"/>
                  </a:ext>
                </a:extLst>
              </p:cNvPr>
              <p:cNvSpPr txBox="1">
                <a:spLocks noRot="1" noChangeAspect="1" noMove="1" noResize="1" noEditPoints="1" noAdjustHandles="1" noChangeArrowheads="1" noChangeShapeType="1" noTextEdit="1"/>
              </p:cNvSpPr>
              <p:nvPr/>
            </p:nvSpPr>
            <p:spPr>
              <a:xfrm>
                <a:off x="603920" y="8400204"/>
                <a:ext cx="1892441" cy="175689"/>
              </a:xfrm>
              <a:prstGeom prst="rect">
                <a:avLst/>
              </a:prstGeom>
              <a:blipFill>
                <a:blip r:embed="rId17"/>
                <a:stretch>
                  <a:fillRect l="-1929" t="-17241" r="-1286" b="-27586"/>
                </a:stretch>
              </a:blipFill>
            </p:spPr>
            <p:txBody>
              <a:bodyPr/>
              <a:lstStyle/>
              <a:p>
                <a:r>
                  <a:rPr lang="en-CA">
                    <a:noFill/>
                  </a:rPr>
                  <a:t> </a:t>
                </a:r>
              </a:p>
            </p:txBody>
          </p:sp>
        </mc:Fallback>
      </mc:AlternateContent>
    </p:spTree>
    <p:extLst>
      <p:ext uri="{BB962C8B-B14F-4D97-AF65-F5344CB8AC3E}">
        <p14:creationId xmlns:p14="http://schemas.microsoft.com/office/powerpoint/2010/main" val="197423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D51D1E31-1DAE-45F6-BCCC-041D1CA5046E}"/>
                  </a:ext>
                </a:extLst>
              </p:cNvPr>
              <p:cNvSpPr/>
              <p:nvPr/>
            </p:nvSpPr>
            <p:spPr>
              <a:xfrm>
                <a:off x="548804" y="539676"/>
                <a:ext cx="5486617" cy="3672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Consider a room to be kept heated to a steady temperature </a:t>
                </a:r>
                <a14:m>
                  <m:oMath xmlns:m="http://schemas.openxmlformats.org/officeDocument/2006/math">
                    <m:sSub>
                      <m:sSubPr>
                        <m:ctrlPr>
                          <a:rPr lang="en-CA" sz="1100" b="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e>
                      <m:sub>
                        <m:r>
                          <a:rPr lang="en-CA" sz="110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𝑖</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The room loses heat due to thermal transmission to the outdoors through two surfaces (</a:t>
                </a:r>
                <a:r>
                  <a:rPr lang="en-CA" sz="11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e.g</a:t>
                </a:r>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wall and window). It also experiences heat loss due air exchange with the outdoors at rate </a:t>
                </a:r>
                <a14:m>
                  <m:oMath xmlns:m="http://schemas.openxmlformats.org/officeDocument/2006/math">
                    <m:acc>
                      <m:accPr>
                        <m:chr m:val="̇"/>
                        <m:ctrlPr>
                          <a:rPr lang="en-CA" sz="110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accPr>
                      <m:e>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𝑚</m:t>
                        </m:r>
                      </m:e>
                    </m:acc>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The air inside the room is sufficiently well mixed such that it can be treated as uniform temperature.</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Assess the steady heating rate (</a:t>
                </a:r>
                <a14:m>
                  <m:oMath xmlns:m="http://schemas.openxmlformats.org/officeDocument/2006/math">
                    <m:sSub>
                      <m:sSubPr>
                        <m:ctrlPr>
                          <a:rPr lang="en-US" sz="110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US" sz="1100" i="1">
                                <a:solidFill>
                                  <a:schemeClr val="tx1"/>
                                </a:solidFill>
                                <a:latin typeface="Cambria Math" panose="02040503050406030204" pitchFamily="18" charset="0"/>
                              </a:rPr>
                              <m:t>𝑄</m:t>
                            </m:r>
                          </m:e>
                        </m:acc>
                      </m:e>
                      <m:sub>
                        <m:r>
                          <a:rPr lang="en-US" sz="1100" i="1">
                            <a:solidFill>
                              <a:schemeClr val="tx1"/>
                            </a:solidFill>
                            <a:latin typeface="Cambria Math" panose="02040503050406030204" pitchFamily="18" charset="0"/>
                          </a:rPr>
                          <m:t>h𝑡𝑟</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needed to maintain the room temperature if there are no other significant energy flows beyond those depicted.</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Steady state energy balance for the CV:</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ctr"/>
                <a14:m>
                  <m:oMath xmlns:m="http://schemas.openxmlformats.org/officeDocument/2006/math">
                    <m:sSub>
                      <m:sSubPr>
                        <m:ctrlPr>
                          <a:rPr lang="en-US" sz="110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US" sz="1100" i="1">
                                <a:solidFill>
                                  <a:schemeClr val="tx1"/>
                                </a:solidFill>
                                <a:latin typeface="Cambria Math" panose="02040503050406030204" pitchFamily="18" charset="0"/>
                              </a:rPr>
                              <m:t>𝑄</m:t>
                            </m:r>
                          </m:e>
                        </m:acc>
                      </m:e>
                      <m:sub>
                        <m:r>
                          <a:rPr lang="en-US" sz="1100" i="1">
                            <a:solidFill>
                              <a:schemeClr val="tx1"/>
                            </a:solidFill>
                            <a:latin typeface="Cambria Math" panose="02040503050406030204" pitchFamily="18" charset="0"/>
                          </a:rPr>
                          <m:t>h𝑡𝑟</m:t>
                        </m:r>
                      </m:sub>
                    </m:sSub>
                    <m:r>
                      <a:rPr lang="en-CA" sz="1100" b="0" i="0" smtClean="0">
                        <a:solidFill>
                          <a:schemeClr val="tx1"/>
                        </a:solidFill>
                        <a:latin typeface="Cambria Math" panose="02040503050406030204" pitchFamily="18" charset="0"/>
                      </a:rPr>
                      <m:t>+</m:t>
                    </m:r>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h</m:t>
                        </m:r>
                      </m:e>
                      <m:sub>
                        <m:r>
                          <a:rPr lang="en-CA" sz="1100" b="0" i="1" smtClean="0">
                            <a:solidFill>
                              <a:schemeClr val="tx1"/>
                            </a:solidFill>
                            <a:latin typeface="Cambria Math" panose="02040503050406030204" pitchFamily="18" charset="0"/>
                          </a:rPr>
                          <m:t>1</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r>
                  <a:rPr lang="en-CA" sz="1100" dirty="0">
                    <a:solidFill>
                      <a:schemeClr val="tx1"/>
                    </a:solidFill>
                  </a:rPr>
                  <a:t> </a:t>
                </a:r>
                <a14:m>
                  <m:oMath xmlns:m="http://schemas.openxmlformats.org/officeDocument/2006/math">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h</m:t>
                        </m:r>
                      </m:e>
                      <m:sub>
                        <m:r>
                          <a:rPr lang="en-CA" sz="1100" b="0" i="1" smtClean="0">
                            <a:solidFill>
                              <a:schemeClr val="tx1"/>
                            </a:solidFill>
                            <a:latin typeface="Cambria Math" panose="02040503050406030204" pitchFamily="18" charset="0"/>
                          </a:rPr>
                          <m:t>2</m:t>
                        </m:r>
                      </m:sub>
                    </m:sSub>
                    <m:r>
                      <a:rPr lang="en-CA" sz="1100" b="0" i="1" smtClean="0">
                        <a:solidFill>
                          <a:schemeClr val="tx1"/>
                        </a:solidFill>
                        <a:latin typeface="Cambria Math" panose="02040503050406030204" pitchFamily="18" charset="0"/>
                      </a:rPr>
                      <m:t>+</m:t>
                    </m:r>
                    <m:sSub>
                      <m:sSubPr>
                        <m:ctrlPr>
                          <a:rPr lang="en-US"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US" sz="1100" i="1">
                                <a:solidFill>
                                  <a:schemeClr val="tx1"/>
                                </a:solidFill>
                                <a:latin typeface="Cambria Math" panose="02040503050406030204" pitchFamily="18" charset="0"/>
                              </a:rPr>
                              <m:t>𝑄</m:t>
                            </m:r>
                          </m:e>
                        </m:acc>
                      </m:e>
                      <m:sub>
                        <m:r>
                          <a:rPr lang="en-US" sz="1100" i="1">
                            <a:solidFill>
                              <a:schemeClr val="tx1"/>
                            </a:solidFill>
                            <a:latin typeface="Cambria Math" panose="02040503050406030204" pitchFamily="18" charset="0"/>
                          </a:rPr>
                          <m:t>𝑤𝑎𝑙𝑙</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r>
                  <a:rPr lang="en-US" sz="1100" dirty="0">
                    <a:solidFill>
                      <a:schemeClr val="tx1"/>
                    </a:solidFill>
                  </a:rPr>
                  <a:t> </a:t>
                </a:r>
                <a14:m>
                  <m:oMath xmlns:m="http://schemas.openxmlformats.org/officeDocument/2006/math">
                    <m:sSub>
                      <m:sSubPr>
                        <m:ctrlPr>
                          <a:rPr lang="en-US" sz="110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US" sz="1100" i="1">
                                <a:solidFill>
                                  <a:schemeClr val="tx1"/>
                                </a:solidFill>
                                <a:latin typeface="Cambria Math" panose="02040503050406030204" pitchFamily="18" charset="0"/>
                              </a:rPr>
                              <m:t>𝑄</m:t>
                            </m:r>
                          </m:e>
                        </m:acc>
                      </m:e>
                      <m:sub>
                        <m:r>
                          <a:rPr lang="en-US" sz="1100" i="1">
                            <a:solidFill>
                              <a:schemeClr val="tx1"/>
                            </a:solidFill>
                            <a:latin typeface="Cambria Math" panose="02040503050406030204" pitchFamily="18" charset="0"/>
                          </a:rPr>
                          <m:t>𝑤</m:t>
                        </m:r>
                        <m:r>
                          <a:rPr lang="en-CA" sz="1100" b="0" i="1" smtClean="0">
                            <a:solidFill>
                              <a:schemeClr val="tx1"/>
                            </a:solidFill>
                            <a:latin typeface="Cambria Math" panose="02040503050406030204" pitchFamily="18" charset="0"/>
                          </a:rPr>
                          <m:t>𝑖𝑛</m:t>
                        </m:r>
                      </m:sub>
                    </m:sSub>
                  </m:oMath>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Solve for the heating rate:</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ctr"/>
                <a14:m>
                  <m:oMath xmlns:m="http://schemas.openxmlformats.org/officeDocument/2006/math">
                    <m:sSub>
                      <m:sSubPr>
                        <m:ctrlPr>
                          <a:rPr lang="en-US"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US" sz="1100" i="1">
                                <a:solidFill>
                                  <a:schemeClr val="tx1"/>
                                </a:solidFill>
                                <a:latin typeface="Cambria Math" panose="02040503050406030204" pitchFamily="18" charset="0"/>
                              </a:rPr>
                              <m:t>𝑄</m:t>
                            </m:r>
                          </m:e>
                        </m:acc>
                      </m:e>
                      <m:sub>
                        <m:r>
                          <a:rPr lang="en-US" sz="1100" i="1">
                            <a:solidFill>
                              <a:schemeClr val="tx1"/>
                            </a:solidFill>
                            <a:latin typeface="Cambria Math" panose="02040503050406030204" pitchFamily="18" charset="0"/>
                          </a:rPr>
                          <m:t>h𝑡𝑟</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r>
                  <a:rPr lang="en-CA" sz="1100" dirty="0">
                    <a:solidFill>
                      <a:schemeClr val="tx1"/>
                    </a:solidFill>
                  </a:rPr>
                  <a:t> </a:t>
                </a:r>
                <a14:m>
                  <m:oMath xmlns:m="http://schemas.openxmlformats.org/officeDocument/2006/math">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d>
                      <m:dPr>
                        <m:ctrlPr>
                          <a:rPr lang="en-CA" sz="1100" b="0" i="1" smtClean="0">
                            <a:solidFill>
                              <a:schemeClr val="tx1"/>
                            </a:solidFill>
                            <a:latin typeface="Cambria Math" panose="02040503050406030204" pitchFamily="18" charset="0"/>
                          </a:rPr>
                        </m:ctrlPr>
                      </m:dPr>
                      <m:e>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h</m:t>
                            </m:r>
                          </m:e>
                          <m:sub>
                            <m:r>
                              <a:rPr lang="en-CA" sz="1100" b="0" i="1" smtClean="0">
                                <a:solidFill>
                                  <a:schemeClr val="tx1"/>
                                </a:solidFill>
                                <a:latin typeface="Cambria Math" panose="02040503050406030204" pitchFamily="18" charset="0"/>
                              </a:rPr>
                              <m:t>2</m:t>
                            </m:r>
                          </m:sub>
                        </m:sSub>
                        <m:r>
                          <a:rPr lang="en-CA" sz="1100" b="0" i="1" smtClean="0">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h</m:t>
                            </m:r>
                          </m:e>
                          <m:sub>
                            <m:r>
                              <a:rPr lang="en-CA" sz="1100" b="0" i="1" smtClean="0">
                                <a:solidFill>
                                  <a:schemeClr val="tx1"/>
                                </a:solidFill>
                                <a:latin typeface="Cambria Math" panose="02040503050406030204" pitchFamily="18" charset="0"/>
                              </a:rPr>
                              <m:t>1</m:t>
                            </m:r>
                          </m:sub>
                        </m:sSub>
                      </m:e>
                    </m:d>
                    <m:r>
                      <a:rPr lang="en-CA" sz="1100" i="1">
                        <a:solidFill>
                          <a:schemeClr val="tx1"/>
                        </a:solidFill>
                        <a:latin typeface="Cambria Math" panose="02040503050406030204" pitchFamily="18" charset="0"/>
                      </a:rPr>
                      <m:t>+</m:t>
                    </m:r>
                    <m:sSub>
                      <m:sSubPr>
                        <m:ctrlPr>
                          <a:rPr lang="en-US"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US" sz="1100" i="1">
                                <a:solidFill>
                                  <a:schemeClr val="tx1"/>
                                </a:solidFill>
                                <a:latin typeface="Cambria Math" panose="02040503050406030204" pitchFamily="18" charset="0"/>
                              </a:rPr>
                              <m:t>𝑄</m:t>
                            </m:r>
                          </m:e>
                        </m:acc>
                      </m:e>
                      <m:sub>
                        <m:r>
                          <a:rPr lang="en-US" sz="1100" i="1">
                            <a:solidFill>
                              <a:schemeClr val="tx1"/>
                            </a:solidFill>
                            <a:latin typeface="Cambria Math" panose="02040503050406030204" pitchFamily="18" charset="0"/>
                          </a:rPr>
                          <m:t>𝑤𝑎𝑙𝑙</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r>
                  <a:rPr lang="en-US" sz="1100" dirty="0">
                    <a:solidFill>
                      <a:schemeClr val="tx1"/>
                    </a:solidFill>
                  </a:rPr>
                  <a:t> </a:t>
                </a:r>
                <a14:m>
                  <m:oMath xmlns:m="http://schemas.openxmlformats.org/officeDocument/2006/math">
                    <m:sSub>
                      <m:sSubPr>
                        <m:ctrlPr>
                          <a:rPr lang="en-US" sz="110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US" sz="1100" i="1">
                                <a:solidFill>
                                  <a:schemeClr val="tx1"/>
                                </a:solidFill>
                                <a:latin typeface="Cambria Math" panose="02040503050406030204" pitchFamily="18" charset="0"/>
                              </a:rPr>
                              <m:t>𝑄</m:t>
                            </m:r>
                          </m:e>
                        </m:acc>
                      </m:e>
                      <m:sub>
                        <m:r>
                          <a:rPr lang="en-CA" sz="1100" b="0" i="1" smtClean="0">
                            <a:solidFill>
                              <a:schemeClr val="tx1"/>
                            </a:solidFill>
                            <a:latin typeface="Cambria Math" panose="02040503050406030204" pitchFamily="18" charset="0"/>
                          </a:rPr>
                          <m:t>𝑤𝑖𝑛</m:t>
                        </m:r>
                      </m:sub>
                    </m:sSub>
                  </m:oMath>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ea typeface="Cambria" panose="02040503050406030204" pitchFamily="18" charset="0"/>
                  <a:cs typeface="Times New Roman" panose="02020603050405020304" pitchFamily="18" charset="0"/>
                </a:endParaRPr>
              </a:p>
              <a:p>
                <a:pPr algn="just"/>
                <a:endParaRPr lang="en-CA" sz="1100" dirty="0">
                  <a:solidFill>
                    <a:schemeClr val="tx1"/>
                  </a:solidFill>
                  <a:ea typeface="Cambria" panose="02040503050406030204" pitchFamily="18" charset="0"/>
                  <a:cs typeface="Times New Roman" panose="02020603050405020304" pitchFamily="18" charset="0"/>
                </a:endParaRPr>
              </a:p>
              <a:p>
                <a:pPr algn="just"/>
                <a:endParaRPr lang="en-CA" sz="1100" dirty="0">
                  <a:solidFill>
                    <a:schemeClr val="tx1"/>
                  </a:solidFill>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If </a:t>
                </a:r>
                <a14:m>
                  <m:oMath xmlns:m="http://schemas.openxmlformats.org/officeDocument/2006/math">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d>
                      <m:dPr>
                        <m:ctrlPr>
                          <a:rPr lang="en-CA" sz="1100" i="1">
                            <a:solidFill>
                              <a:schemeClr val="tx1"/>
                            </a:solidFill>
                            <a:latin typeface="Cambria Math" panose="02040503050406030204" pitchFamily="18" charset="0"/>
                          </a:rPr>
                        </m:ctrlPr>
                      </m:dPr>
                      <m:e>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h</m:t>
                            </m:r>
                          </m:e>
                          <m:sub>
                            <m:r>
                              <a:rPr lang="en-CA" sz="1100" b="0" i="1" smtClean="0">
                                <a:solidFill>
                                  <a:schemeClr val="tx1"/>
                                </a:solidFill>
                                <a:latin typeface="Cambria Math" panose="02040503050406030204" pitchFamily="18" charset="0"/>
                              </a:rPr>
                              <m:t>2</m:t>
                            </m:r>
                          </m:sub>
                        </m:sSub>
                        <m:r>
                          <a:rPr lang="en-CA" sz="1100" i="1">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h</m:t>
                            </m:r>
                          </m:e>
                          <m:sub>
                            <m:r>
                              <a:rPr lang="en-CA" sz="1100" b="0" i="1" smtClean="0">
                                <a:solidFill>
                                  <a:schemeClr val="tx1"/>
                                </a:solidFill>
                                <a:latin typeface="Cambria Math" panose="02040503050406030204" pitchFamily="18" charset="0"/>
                              </a:rPr>
                              <m:t>1</m:t>
                            </m:r>
                          </m:sub>
                        </m:sSub>
                      </m:e>
                    </m:d>
                    <m:r>
                      <a:rPr lang="en-CA" sz="1100" i="1" smtClean="0">
                        <a:solidFill>
                          <a:schemeClr val="tx1"/>
                        </a:solidFill>
                        <a:latin typeface="Cambria Math" panose="02040503050406030204" pitchFamily="18" charset="0"/>
                        <a:ea typeface="Cambria Math" panose="02040503050406030204" pitchFamily="18" charset="0"/>
                      </a:rPr>
                      <m:t>≈</m:t>
                    </m:r>
                    <m:acc>
                      <m:accPr>
                        <m:chr m:val="̇"/>
                        <m:ctrlPr>
                          <a:rPr lang="en-US" sz="1100" i="1">
                            <a:solidFill>
                              <a:schemeClr val="tx1"/>
                            </a:solidFill>
                            <a:latin typeface="Cambria Math" panose="02040503050406030204" pitchFamily="18" charset="0"/>
                          </a:rPr>
                        </m:ctrlPr>
                      </m:accPr>
                      <m:e>
                        <m:r>
                          <a:rPr lang="en-US" sz="1100" i="1">
                            <a:solidFill>
                              <a:schemeClr val="tx1"/>
                            </a:solidFill>
                            <a:latin typeface="Cambria Math" panose="02040503050406030204" pitchFamily="18" charset="0"/>
                          </a:rPr>
                          <m:t>𝑉</m:t>
                        </m:r>
                      </m:e>
                    </m:acc>
                    <m:r>
                      <a:rPr lang="en-US" sz="1100" i="1">
                        <a:solidFill>
                          <a:schemeClr val="tx1"/>
                        </a:solidFill>
                        <a:latin typeface="Cambria Math" panose="02040503050406030204" pitchFamily="18" charset="0"/>
                        <a:ea typeface="Cambria Math" panose="02040503050406030204" pitchFamily="18" charset="0"/>
                      </a:rPr>
                      <m:t>𝜌</m:t>
                    </m:r>
                    <m:sSub>
                      <m:sSubPr>
                        <m:ctrlPr>
                          <a:rPr lang="en-US" sz="1100" i="1">
                            <a:solidFill>
                              <a:schemeClr val="tx1"/>
                            </a:solidFill>
                            <a:latin typeface="Cambria Math" panose="02040503050406030204" pitchFamily="18" charset="0"/>
                            <a:ea typeface="Cambria Math" panose="02040503050406030204" pitchFamily="18" charset="0"/>
                          </a:rPr>
                        </m:ctrlPr>
                      </m:sSubPr>
                      <m:e>
                        <m:r>
                          <a:rPr lang="en-US" sz="1100" i="1">
                            <a:solidFill>
                              <a:schemeClr val="tx1"/>
                            </a:solidFill>
                            <a:latin typeface="Cambria Math" panose="02040503050406030204" pitchFamily="18" charset="0"/>
                            <a:ea typeface="Cambria Math" panose="02040503050406030204" pitchFamily="18" charset="0"/>
                          </a:rPr>
                          <m:t>𝑐</m:t>
                        </m:r>
                      </m:e>
                      <m:sub>
                        <m:r>
                          <a:rPr lang="en-US" sz="1100" i="1">
                            <a:solidFill>
                              <a:schemeClr val="tx1"/>
                            </a:solidFill>
                            <a:latin typeface="Cambria Math" panose="02040503050406030204" pitchFamily="18" charset="0"/>
                            <a:ea typeface="Cambria Math" panose="02040503050406030204" pitchFamily="18" charset="0"/>
                          </a:rPr>
                          <m:t>𝑝</m:t>
                        </m:r>
                      </m:sub>
                    </m:sSub>
                    <m:r>
                      <a:rPr lang="en-US" sz="1100" i="1">
                        <a:solidFill>
                          <a:schemeClr val="tx1"/>
                        </a:solidFill>
                        <a:latin typeface="Cambria Math" panose="02040503050406030204" pitchFamily="18" charset="0"/>
                        <a:ea typeface="Cambria Math" panose="02040503050406030204" pitchFamily="18" charset="0"/>
                      </a:rPr>
                      <m:t>∙</m:t>
                    </m:r>
                    <m:d>
                      <m:dPr>
                        <m:ctrlPr>
                          <a:rPr lang="en-US" sz="1100" i="1">
                            <a:solidFill>
                              <a:schemeClr val="tx1"/>
                            </a:solidFill>
                            <a:latin typeface="Cambria Math" panose="02040503050406030204" pitchFamily="18" charset="0"/>
                            <a:ea typeface="Cambria Math" panose="02040503050406030204" pitchFamily="18" charset="0"/>
                          </a:rPr>
                        </m:ctrlPr>
                      </m:dPr>
                      <m:e>
                        <m:sSub>
                          <m:sSubPr>
                            <m:ctrlPr>
                              <a:rPr lang="en-US" sz="1100" i="1">
                                <a:solidFill>
                                  <a:schemeClr val="tx1"/>
                                </a:solidFill>
                                <a:latin typeface="Cambria Math" panose="02040503050406030204" pitchFamily="18" charset="0"/>
                                <a:ea typeface="Cambria Math" panose="02040503050406030204" pitchFamily="18" charset="0"/>
                              </a:rPr>
                            </m:ctrlPr>
                          </m:sSubPr>
                          <m:e>
                            <m:r>
                              <a:rPr lang="en-US" sz="1100" i="1">
                                <a:solidFill>
                                  <a:schemeClr val="tx1"/>
                                </a:solidFill>
                                <a:latin typeface="Cambria Math" panose="02040503050406030204" pitchFamily="18" charset="0"/>
                                <a:ea typeface="Cambria Math" panose="02040503050406030204" pitchFamily="18" charset="0"/>
                              </a:rPr>
                              <m:t>𝑇</m:t>
                            </m:r>
                          </m:e>
                          <m:sub>
                            <m:r>
                              <a:rPr lang="en-CA" sz="1100" b="0" i="1" smtClean="0">
                                <a:solidFill>
                                  <a:schemeClr val="tx1"/>
                                </a:solidFill>
                                <a:latin typeface="Cambria Math" panose="02040503050406030204" pitchFamily="18" charset="0"/>
                                <a:ea typeface="Cambria Math" panose="02040503050406030204" pitchFamily="18" charset="0"/>
                              </a:rPr>
                              <m:t>𝑖</m:t>
                            </m:r>
                          </m:sub>
                        </m:sSub>
                        <m:r>
                          <a:rPr lang="en-US" sz="1100" i="1">
                            <a:solidFill>
                              <a:schemeClr val="tx1"/>
                            </a:solidFill>
                            <a:latin typeface="Cambria Math" panose="02040503050406030204" pitchFamily="18" charset="0"/>
                            <a:ea typeface="Cambria Math" panose="02040503050406030204" pitchFamily="18" charset="0"/>
                          </a:rPr>
                          <m:t>−</m:t>
                        </m:r>
                        <m:sSub>
                          <m:sSubPr>
                            <m:ctrlPr>
                              <a:rPr lang="en-US" sz="1100" i="1">
                                <a:solidFill>
                                  <a:schemeClr val="tx1"/>
                                </a:solidFill>
                                <a:latin typeface="Cambria Math" panose="02040503050406030204" pitchFamily="18" charset="0"/>
                                <a:ea typeface="Cambria Math" panose="02040503050406030204" pitchFamily="18" charset="0"/>
                              </a:rPr>
                            </m:ctrlPr>
                          </m:sSubPr>
                          <m:e>
                            <m:r>
                              <a:rPr lang="en-US" sz="1100" i="1">
                                <a:solidFill>
                                  <a:schemeClr val="tx1"/>
                                </a:solidFill>
                                <a:latin typeface="Cambria Math" panose="02040503050406030204" pitchFamily="18" charset="0"/>
                                <a:ea typeface="Cambria Math" panose="02040503050406030204" pitchFamily="18" charset="0"/>
                              </a:rPr>
                              <m:t>𝑇</m:t>
                            </m:r>
                          </m:e>
                          <m:sub>
                            <m:r>
                              <a:rPr lang="en-CA" sz="1100" b="0" i="1" smtClean="0">
                                <a:solidFill>
                                  <a:schemeClr val="tx1"/>
                                </a:solidFill>
                                <a:latin typeface="Cambria Math" panose="02040503050406030204" pitchFamily="18" charset="0"/>
                                <a:ea typeface="Cambria Math" panose="02040503050406030204" pitchFamily="18" charset="0"/>
                              </a:rPr>
                              <m:t>𝑜</m:t>
                            </m:r>
                          </m:sub>
                        </m:sSub>
                      </m:e>
                    </m:d>
                    <m:r>
                      <a:rPr lang="en-CA" sz="1100" b="0" i="1" smtClean="0">
                        <a:solidFill>
                          <a:schemeClr val="tx1"/>
                        </a:solidFill>
                        <a:latin typeface="Cambria Math" panose="02040503050406030204" pitchFamily="18" charset="0"/>
                        <a:ea typeface="Cambria Math" panose="02040503050406030204" pitchFamily="18" charset="0"/>
                      </a:rPr>
                      <m:t>,</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then:</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US" sz="1100" dirty="0">
                    <a:solidFill>
                      <a:schemeClr val="tx1"/>
                    </a:solidFill>
                  </a:rPr>
                  <a:t>	</a:t>
                </a:r>
                <a14:m>
                  <m:oMath xmlns:m="http://schemas.openxmlformats.org/officeDocument/2006/math">
                    <m:sSub>
                      <m:sSubPr>
                        <m:ctrlPr>
                          <a:rPr lang="en-US"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US" sz="1100" i="1">
                                <a:solidFill>
                                  <a:schemeClr val="tx1"/>
                                </a:solidFill>
                                <a:latin typeface="Cambria Math" panose="02040503050406030204" pitchFamily="18" charset="0"/>
                              </a:rPr>
                              <m:t>𝑄</m:t>
                            </m:r>
                          </m:e>
                        </m:acc>
                      </m:e>
                      <m:sub>
                        <m:r>
                          <a:rPr lang="en-US" sz="1100" i="1">
                            <a:solidFill>
                              <a:schemeClr val="tx1"/>
                            </a:solidFill>
                            <a:latin typeface="Cambria Math" panose="02040503050406030204" pitchFamily="18" charset="0"/>
                          </a:rPr>
                          <m:t>h𝑡𝑟</m:t>
                        </m:r>
                      </m:sub>
                    </m:sSub>
                    <m:r>
                      <a:rPr lang="en-CA" sz="1100" b="0" i="1" smtClean="0">
                        <a:solidFill>
                          <a:schemeClr val="tx1"/>
                        </a:solidFill>
                        <a:latin typeface="Cambria Math" panose="02040503050406030204" pitchFamily="18" charset="0"/>
                      </a:rPr>
                      <m:t> </m:t>
                    </m:r>
                    <m:r>
                      <a:rPr lang="en-US" sz="1100" i="1" smtClean="0">
                        <a:solidFill>
                          <a:schemeClr val="tx1"/>
                        </a:solidFill>
                        <a:latin typeface="Cambria Math" panose="02040503050406030204" pitchFamily="18" charset="0"/>
                      </a:rPr>
                      <m:t>= </m:t>
                    </m:r>
                    <m:acc>
                      <m:accPr>
                        <m:chr m:val="̇"/>
                        <m:ctrlPr>
                          <a:rPr lang="en-US" sz="1100" i="1">
                            <a:solidFill>
                              <a:schemeClr val="tx1"/>
                            </a:solidFill>
                            <a:latin typeface="Cambria Math" panose="02040503050406030204" pitchFamily="18" charset="0"/>
                          </a:rPr>
                        </m:ctrlPr>
                      </m:accPr>
                      <m:e>
                        <m:r>
                          <a:rPr lang="en-US" sz="1100" i="1">
                            <a:solidFill>
                              <a:schemeClr val="tx1"/>
                            </a:solidFill>
                            <a:latin typeface="Cambria Math" panose="02040503050406030204" pitchFamily="18" charset="0"/>
                          </a:rPr>
                          <m:t>𝑉</m:t>
                        </m:r>
                      </m:e>
                    </m:acc>
                    <m:r>
                      <a:rPr lang="en-US" sz="1100" i="1">
                        <a:solidFill>
                          <a:schemeClr val="tx1"/>
                        </a:solidFill>
                        <a:latin typeface="Cambria Math" panose="02040503050406030204" pitchFamily="18" charset="0"/>
                        <a:ea typeface="Cambria Math" panose="02040503050406030204" pitchFamily="18" charset="0"/>
                      </a:rPr>
                      <m:t>𝜌</m:t>
                    </m:r>
                    <m:sSub>
                      <m:sSubPr>
                        <m:ctrlPr>
                          <a:rPr lang="en-US" sz="1100" i="1">
                            <a:solidFill>
                              <a:schemeClr val="tx1"/>
                            </a:solidFill>
                            <a:latin typeface="Cambria Math" panose="02040503050406030204" pitchFamily="18" charset="0"/>
                            <a:ea typeface="Cambria Math" panose="02040503050406030204" pitchFamily="18" charset="0"/>
                          </a:rPr>
                        </m:ctrlPr>
                      </m:sSubPr>
                      <m:e>
                        <m:r>
                          <a:rPr lang="en-US" sz="1100" i="1">
                            <a:solidFill>
                              <a:schemeClr val="tx1"/>
                            </a:solidFill>
                            <a:latin typeface="Cambria Math" panose="02040503050406030204" pitchFamily="18" charset="0"/>
                            <a:ea typeface="Cambria Math" panose="02040503050406030204" pitchFamily="18" charset="0"/>
                          </a:rPr>
                          <m:t>𝑐</m:t>
                        </m:r>
                      </m:e>
                      <m:sub>
                        <m:r>
                          <a:rPr lang="en-US" sz="1100" i="1">
                            <a:solidFill>
                              <a:schemeClr val="tx1"/>
                            </a:solidFill>
                            <a:latin typeface="Cambria Math" panose="02040503050406030204" pitchFamily="18" charset="0"/>
                            <a:ea typeface="Cambria Math" panose="02040503050406030204" pitchFamily="18" charset="0"/>
                          </a:rPr>
                          <m:t>𝑝</m:t>
                        </m:r>
                      </m:sub>
                    </m:sSub>
                    <m:r>
                      <a:rPr lang="en-US" sz="1100" i="1">
                        <a:solidFill>
                          <a:schemeClr val="tx1"/>
                        </a:solidFill>
                        <a:latin typeface="Cambria Math" panose="02040503050406030204" pitchFamily="18" charset="0"/>
                        <a:ea typeface="Cambria Math" panose="02040503050406030204" pitchFamily="18" charset="0"/>
                      </a:rPr>
                      <m:t>∙</m:t>
                    </m:r>
                    <m:d>
                      <m:dPr>
                        <m:ctrlPr>
                          <a:rPr lang="en-US" sz="1100" i="1">
                            <a:solidFill>
                              <a:schemeClr val="tx1"/>
                            </a:solidFill>
                            <a:latin typeface="Cambria Math" panose="02040503050406030204" pitchFamily="18" charset="0"/>
                            <a:ea typeface="Cambria Math" panose="02040503050406030204" pitchFamily="18" charset="0"/>
                          </a:rPr>
                        </m:ctrlPr>
                      </m:dPr>
                      <m:e>
                        <m:sSub>
                          <m:sSubPr>
                            <m:ctrlPr>
                              <a:rPr lang="en-US" sz="1100" i="1">
                                <a:solidFill>
                                  <a:schemeClr val="tx1"/>
                                </a:solidFill>
                                <a:latin typeface="Cambria Math" panose="02040503050406030204" pitchFamily="18" charset="0"/>
                                <a:ea typeface="Cambria Math" panose="02040503050406030204" pitchFamily="18" charset="0"/>
                              </a:rPr>
                            </m:ctrlPr>
                          </m:sSubPr>
                          <m:e>
                            <m:r>
                              <a:rPr lang="en-US" sz="1100" i="1">
                                <a:solidFill>
                                  <a:schemeClr val="tx1"/>
                                </a:solidFill>
                                <a:latin typeface="Cambria Math" panose="02040503050406030204" pitchFamily="18" charset="0"/>
                                <a:ea typeface="Cambria Math" panose="02040503050406030204" pitchFamily="18" charset="0"/>
                              </a:rPr>
                              <m:t>𝑇</m:t>
                            </m:r>
                          </m:e>
                          <m:sub>
                            <m:r>
                              <a:rPr lang="en-CA" sz="1100" b="0" i="1" smtClean="0">
                                <a:solidFill>
                                  <a:schemeClr val="tx1"/>
                                </a:solidFill>
                                <a:latin typeface="Cambria Math" panose="02040503050406030204" pitchFamily="18" charset="0"/>
                                <a:ea typeface="Cambria Math" panose="02040503050406030204" pitchFamily="18" charset="0"/>
                              </a:rPr>
                              <m:t>𝑖</m:t>
                            </m:r>
                          </m:sub>
                        </m:sSub>
                        <m:r>
                          <a:rPr lang="en-US" sz="1100" i="1">
                            <a:solidFill>
                              <a:schemeClr val="tx1"/>
                            </a:solidFill>
                            <a:latin typeface="Cambria Math" panose="02040503050406030204" pitchFamily="18" charset="0"/>
                            <a:ea typeface="Cambria Math" panose="02040503050406030204" pitchFamily="18" charset="0"/>
                          </a:rPr>
                          <m:t>−</m:t>
                        </m:r>
                        <m:sSub>
                          <m:sSubPr>
                            <m:ctrlPr>
                              <a:rPr lang="en-US" sz="1100" i="1">
                                <a:solidFill>
                                  <a:schemeClr val="tx1"/>
                                </a:solidFill>
                                <a:latin typeface="Cambria Math" panose="02040503050406030204" pitchFamily="18" charset="0"/>
                                <a:ea typeface="Cambria Math" panose="02040503050406030204" pitchFamily="18" charset="0"/>
                              </a:rPr>
                            </m:ctrlPr>
                          </m:sSubPr>
                          <m:e>
                            <m:r>
                              <a:rPr lang="en-US" sz="1100" i="1">
                                <a:solidFill>
                                  <a:schemeClr val="tx1"/>
                                </a:solidFill>
                                <a:latin typeface="Cambria Math" panose="02040503050406030204" pitchFamily="18" charset="0"/>
                                <a:ea typeface="Cambria Math" panose="02040503050406030204" pitchFamily="18" charset="0"/>
                              </a:rPr>
                              <m:t>𝑇</m:t>
                            </m:r>
                          </m:e>
                          <m:sub>
                            <m:r>
                              <a:rPr lang="en-US" sz="1100" i="1">
                                <a:solidFill>
                                  <a:schemeClr val="tx1"/>
                                </a:solidFill>
                                <a:latin typeface="Cambria Math" panose="02040503050406030204" pitchFamily="18" charset="0"/>
                                <a:ea typeface="Cambria Math" panose="02040503050406030204" pitchFamily="18" charset="0"/>
                              </a:rPr>
                              <m:t>𝑜</m:t>
                            </m:r>
                          </m:sub>
                        </m:sSub>
                      </m:e>
                    </m:d>
                    <m:r>
                      <a:rPr lang="en-US" sz="1100" i="1">
                        <a:solidFill>
                          <a:schemeClr val="tx1"/>
                        </a:solidFill>
                        <a:latin typeface="Cambria Math" panose="02040503050406030204" pitchFamily="18" charset="0"/>
                        <a:ea typeface="Cambria Math" panose="02040503050406030204" pitchFamily="18" charset="0"/>
                      </a:rPr>
                      <m:t> +</m:t>
                    </m:r>
                    <m:sSub>
                      <m:sSubPr>
                        <m:ctrlPr>
                          <a:rPr lang="en-CA" sz="1100" b="0" i="1" smtClean="0">
                            <a:solidFill>
                              <a:schemeClr val="tx1"/>
                            </a:solidFill>
                            <a:latin typeface="Cambria Math" panose="02040503050406030204" pitchFamily="18" charset="0"/>
                            <a:ea typeface="Cambria Math" panose="02040503050406030204" pitchFamily="18" charset="0"/>
                          </a:rPr>
                        </m:ctrlPr>
                      </m:sSubPr>
                      <m:e>
                        <m:d>
                          <m:dPr>
                            <m:ctrlPr>
                              <a:rPr lang="en-CA" sz="1100" b="0" i="1" smtClean="0">
                                <a:solidFill>
                                  <a:schemeClr val="tx1"/>
                                </a:solidFill>
                                <a:latin typeface="Cambria Math" panose="02040503050406030204" pitchFamily="18" charset="0"/>
                                <a:ea typeface="Cambria Math" panose="02040503050406030204" pitchFamily="18" charset="0"/>
                              </a:rPr>
                            </m:ctrlPr>
                          </m:dPr>
                          <m:e>
                            <m:r>
                              <a:rPr lang="en-CA" sz="1100" b="0" i="1" smtClean="0">
                                <a:solidFill>
                                  <a:schemeClr val="tx1"/>
                                </a:solidFill>
                                <a:latin typeface="Cambria Math" panose="02040503050406030204" pitchFamily="18" charset="0"/>
                                <a:ea typeface="Cambria Math" panose="02040503050406030204" pitchFamily="18" charset="0"/>
                              </a:rPr>
                              <m:t>𝑈𝐴</m:t>
                            </m:r>
                          </m:e>
                        </m:d>
                      </m:e>
                      <m:sub>
                        <m:r>
                          <a:rPr lang="en-CA" sz="1100" b="0" i="1" smtClean="0">
                            <a:solidFill>
                              <a:schemeClr val="tx1"/>
                            </a:solidFill>
                            <a:latin typeface="Cambria Math" panose="02040503050406030204" pitchFamily="18" charset="0"/>
                            <a:ea typeface="Cambria Math" panose="02040503050406030204" pitchFamily="18" charset="0"/>
                          </a:rPr>
                          <m:t>𝑤𝑎𝑙𝑙</m:t>
                        </m:r>
                      </m:sub>
                    </m:sSub>
                    <m:r>
                      <a:rPr lang="en-CA" sz="1100" b="0" i="1" smtClean="0">
                        <a:solidFill>
                          <a:schemeClr val="tx1"/>
                        </a:solidFill>
                        <a:latin typeface="Cambria Math" panose="02040503050406030204" pitchFamily="18" charset="0"/>
                        <a:ea typeface="Cambria Math" panose="02040503050406030204" pitchFamily="18" charset="0"/>
                      </a:rPr>
                      <m:t>∙</m:t>
                    </m:r>
                    <m:d>
                      <m:dPr>
                        <m:ctrlPr>
                          <a:rPr lang="en-US" sz="1100" i="1">
                            <a:solidFill>
                              <a:schemeClr val="tx1"/>
                            </a:solidFill>
                            <a:latin typeface="Cambria Math" panose="02040503050406030204" pitchFamily="18" charset="0"/>
                            <a:ea typeface="Cambria Math" panose="02040503050406030204" pitchFamily="18" charset="0"/>
                          </a:rPr>
                        </m:ctrlPr>
                      </m:dPr>
                      <m:e>
                        <m:sSub>
                          <m:sSubPr>
                            <m:ctrlPr>
                              <a:rPr lang="en-US" sz="1100" i="1">
                                <a:solidFill>
                                  <a:schemeClr val="tx1"/>
                                </a:solidFill>
                                <a:latin typeface="Cambria Math" panose="02040503050406030204" pitchFamily="18" charset="0"/>
                                <a:ea typeface="Cambria Math" panose="02040503050406030204" pitchFamily="18" charset="0"/>
                              </a:rPr>
                            </m:ctrlPr>
                          </m:sSubPr>
                          <m:e>
                            <m:r>
                              <a:rPr lang="en-US" sz="1100" i="1">
                                <a:solidFill>
                                  <a:schemeClr val="tx1"/>
                                </a:solidFill>
                                <a:latin typeface="Cambria Math" panose="02040503050406030204" pitchFamily="18" charset="0"/>
                                <a:ea typeface="Cambria Math" panose="02040503050406030204" pitchFamily="18" charset="0"/>
                              </a:rPr>
                              <m:t>𝑇</m:t>
                            </m:r>
                          </m:e>
                          <m:sub>
                            <m:r>
                              <a:rPr lang="en-CA" sz="1100" i="1">
                                <a:solidFill>
                                  <a:schemeClr val="tx1"/>
                                </a:solidFill>
                                <a:latin typeface="Cambria Math" panose="02040503050406030204" pitchFamily="18" charset="0"/>
                                <a:ea typeface="Cambria Math" panose="02040503050406030204" pitchFamily="18" charset="0"/>
                              </a:rPr>
                              <m:t>𝑖</m:t>
                            </m:r>
                          </m:sub>
                        </m:sSub>
                        <m:r>
                          <a:rPr lang="en-US" sz="1100" i="1">
                            <a:solidFill>
                              <a:schemeClr val="tx1"/>
                            </a:solidFill>
                            <a:latin typeface="Cambria Math" panose="02040503050406030204" pitchFamily="18" charset="0"/>
                            <a:ea typeface="Cambria Math" panose="02040503050406030204" pitchFamily="18" charset="0"/>
                          </a:rPr>
                          <m:t>−</m:t>
                        </m:r>
                        <m:sSub>
                          <m:sSubPr>
                            <m:ctrlPr>
                              <a:rPr lang="en-US" sz="1100" i="1">
                                <a:solidFill>
                                  <a:schemeClr val="tx1"/>
                                </a:solidFill>
                                <a:latin typeface="Cambria Math" panose="02040503050406030204" pitchFamily="18" charset="0"/>
                                <a:ea typeface="Cambria Math" panose="02040503050406030204" pitchFamily="18" charset="0"/>
                              </a:rPr>
                            </m:ctrlPr>
                          </m:sSubPr>
                          <m:e>
                            <m:r>
                              <a:rPr lang="en-US" sz="1100" i="1">
                                <a:solidFill>
                                  <a:schemeClr val="tx1"/>
                                </a:solidFill>
                                <a:latin typeface="Cambria Math" panose="02040503050406030204" pitchFamily="18" charset="0"/>
                                <a:ea typeface="Cambria Math" panose="02040503050406030204" pitchFamily="18" charset="0"/>
                              </a:rPr>
                              <m:t>𝑇</m:t>
                            </m:r>
                          </m:e>
                          <m:sub>
                            <m:r>
                              <a:rPr lang="en-US" sz="1100" i="1">
                                <a:solidFill>
                                  <a:schemeClr val="tx1"/>
                                </a:solidFill>
                                <a:latin typeface="Cambria Math" panose="02040503050406030204" pitchFamily="18" charset="0"/>
                                <a:ea typeface="Cambria Math" panose="02040503050406030204" pitchFamily="18" charset="0"/>
                              </a:rPr>
                              <m:t>𝑜</m:t>
                            </m:r>
                          </m:sub>
                        </m:sSub>
                      </m:e>
                    </m:d>
                    <m:r>
                      <a:rPr lang="en-US" sz="1100" i="1">
                        <a:solidFill>
                          <a:schemeClr val="tx1"/>
                        </a:solidFill>
                        <a:latin typeface="Cambria Math" panose="02040503050406030204" pitchFamily="18" charset="0"/>
                        <a:ea typeface="Cambria Math" panose="02040503050406030204" pitchFamily="18" charset="0"/>
                      </a:rPr>
                      <m:t>+</m:t>
                    </m:r>
                    <m:sSub>
                      <m:sSubPr>
                        <m:ctrlPr>
                          <a:rPr lang="en-CA" sz="1100" i="1">
                            <a:solidFill>
                              <a:schemeClr val="tx1"/>
                            </a:solidFill>
                            <a:latin typeface="Cambria Math" panose="02040503050406030204" pitchFamily="18" charset="0"/>
                            <a:ea typeface="Cambria Math" panose="02040503050406030204" pitchFamily="18" charset="0"/>
                          </a:rPr>
                        </m:ctrlPr>
                      </m:sSubPr>
                      <m:e>
                        <m:d>
                          <m:dPr>
                            <m:ctrlPr>
                              <a:rPr lang="en-CA" sz="1100" i="1">
                                <a:solidFill>
                                  <a:schemeClr val="tx1"/>
                                </a:solidFill>
                                <a:latin typeface="Cambria Math" panose="02040503050406030204" pitchFamily="18" charset="0"/>
                                <a:ea typeface="Cambria Math" panose="02040503050406030204" pitchFamily="18" charset="0"/>
                              </a:rPr>
                            </m:ctrlPr>
                          </m:dPr>
                          <m:e>
                            <m:r>
                              <a:rPr lang="en-CA" sz="1100" i="1">
                                <a:solidFill>
                                  <a:schemeClr val="tx1"/>
                                </a:solidFill>
                                <a:latin typeface="Cambria Math" panose="02040503050406030204" pitchFamily="18" charset="0"/>
                                <a:ea typeface="Cambria Math" panose="02040503050406030204" pitchFamily="18" charset="0"/>
                              </a:rPr>
                              <m:t>𝑈𝐴</m:t>
                            </m:r>
                          </m:e>
                        </m:d>
                      </m:e>
                      <m:sub>
                        <m:r>
                          <a:rPr lang="en-CA" sz="1100" b="0" i="1" smtClean="0">
                            <a:solidFill>
                              <a:schemeClr val="tx1"/>
                            </a:solidFill>
                            <a:latin typeface="Cambria Math" panose="02040503050406030204" pitchFamily="18" charset="0"/>
                            <a:ea typeface="Cambria Math" panose="02040503050406030204" pitchFamily="18" charset="0"/>
                          </a:rPr>
                          <m:t>𝑤𝑖𝑛</m:t>
                        </m:r>
                      </m:sub>
                    </m:sSub>
                    <m:r>
                      <a:rPr lang="en-CA" sz="1100" i="1">
                        <a:solidFill>
                          <a:schemeClr val="tx1"/>
                        </a:solidFill>
                        <a:latin typeface="Cambria Math" panose="02040503050406030204" pitchFamily="18" charset="0"/>
                        <a:ea typeface="Cambria Math" panose="02040503050406030204" pitchFamily="18" charset="0"/>
                      </a:rPr>
                      <m:t>∙</m:t>
                    </m:r>
                    <m:d>
                      <m:dPr>
                        <m:ctrlPr>
                          <a:rPr lang="en-US" sz="1100" i="1">
                            <a:solidFill>
                              <a:schemeClr val="tx1"/>
                            </a:solidFill>
                            <a:latin typeface="Cambria Math" panose="02040503050406030204" pitchFamily="18" charset="0"/>
                            <a:ea typeface="Cambria Math" panose="02040503050406030204" pitchFamily="18" charset="0"/>
                          </a:rPr>
                        </m:ctrlPr>
                      </m:dPr>
                      <m:e>
                        <m:sSub>
                          <m:sSubPr>
                            <m:ctrlPr>
                              <a:rPr lang="en-US" sz="1100" i="1">
                                <a:solidFill>
                                  <a:schemeClr val="tx1"/>
                                </a:solidFill>
                                <a:latin typeface="Cambria Math" panose="02040503050406030204" pitchFamily="18" charset="0"/>
                                <a:ea typeface="Cambria Math" panose="02040503050406030204" pitchFamily="18" charset="0"/>
                              </a:rPr>
                            </m:ctrlPr>
                          </m:sSubPr>
                          <m:e>
                            <m:r>
                              <a:rPr lang="en-US" sz="1100" i="1">
                                <a:solidFill>
                                  <a:schemeClr val="tx1"/>
                                </a:solidFill>
                                <a:latin typeface="Cambria Math" panose="02040503050406030204" pitchFamily="18" charset="0"/>
                                <a:ea typeface="Cambria Math" panose="02040503050406030204" pitchFamily="18" charset="0"/>
                              </a:rPr>
                              <m:t>𝑇</m:t>
                            </m:r>
                          </m:e>
                          <m:sub>
                            <m:r>
                              <a:rPr lang="en-CA" sz="1100" i="1">
                                <a:solidFill>
                                  <a:schemeClr val="tx1"/>
                                </a:solidFill>
                                <a:latin typeface="Cambria Math" panose="02040503050406030204" pitchFamily="18" charset="0"/>
                                <a:ea typeface="Cambria Math" panose="02040503050406030204" pitchFamily="18" charset="0"/>
                              </a:rPr>
                              <m:t>𝑖</m:t>
                            </m:r>
                          </m:sub>
                        </m:sSub>
                        <m:r>
                          <a:rPr lang="en-US" sz="1100" i="1">
                            <a:solidFill>
                              <a:schemeClr val="tx1"/>
                            </a:solidFill>
                            <a:latin typeface="Cambria Math" panose="02040503050406030204" pitchFamily="18" charset="0"/>
                            <a:ea typeface="Cambria Math" panose="02040503050406030204" pitchFamily="18" charset="0"/>
                          </a:rPr>
                          <m:t>−</m:t>
                        </m:r>
                        <m:sSub>
                          <m:sSubPr>
                            <m:ctrlPr>
                              <a:rPr lang="en-US" sz="1100" i="1">
                                <a:solidFill>
                                  <a:schemeClr val="tx1"/>
                                </a:solidFill>
                                <a:latin typeface="Cambria Math" panose="02040503050406030204" pitchFamily="18" charset="0"/>
                                <a:ea typeface="Cambria Math" panose="02040503050406030204" pitchFamily="18" charset="0"/>
                              </a:rPr>
                            </m:ctrlPr>
                          </m:sSubPr>
                          <m:e>
                            <m:r>
                              <a:rPr lang="en-US" sz="1100" i="1">
                                <a:solidFill>
                                  <a:schemeClr val="tx1"/>
                                </a:solidFill>
                                <a:latin typeface="Cambria Math" panose="02040503050406030204" pitchFamily="18" charset="0"/>
                                <a:ea typeface="Cambria Math" panose="02040503050406030204" pitchFamily="18" charset="0"/>
                              </a:rPr>
                              <m:t>𝑇</m:t>
                            </m:r>
                          </m:e>
                          <m:sub>
                            <m:r>
                              <a:rPr lang="en-US" sz="1100" i="1">
                                <a:solidFill>
                                  <a:schemeClr val="tx1"/>
                                </a:solidFill>
                                <a:latin typeface="Cambria Math" panose="02040503050406030204" pitchFamily="18" charset="0"/>
                                <a:ea typeface="Cambria Math" panose="02040503050406030204" pitchFamily="18" charset="0"/>
                              </a:rPr>
                              <m:t>𝑜</m:t>
                            </m:r>
                          </m:sub>
                        </m:sSub>
                      </m:e>
                    </m:d>
                  </m:oMath>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US" sz="1100" dirty="0">
                    <a:solidFill>
                      <a:schemeClr val="tx1"/>
                    </a:solidFill>
                  </a:rPr>
                  <a:t>                         </a:t>
                </a:r>
                <a14:m>
                  <m:oMath xmlns:m="http://schemas.openxmlformats.org/officeDocument/2006/math">
                    <m:r>
                      <a:rPr lang="en-US" sz="1100" i="1">
                        <a:solidFill>
                          <a:schemeClr val="tx1"/>
                        </a:solidFill>
                        <a:latin typeface="Cambria Math" panose="02040503050406030204" pitchFamily="18" charset="0"/>
                      </a:rPr>
                      <m:t>=</m:t>
                    </m:r>
                    <m:d>
                      <m:dPr>
                        <m:begChr m:val="["/>
                        <m:endChr m:val="]"/>
                        <m:ctrlPr>
                          <a:rPr lang="en-CA" sz="1100" b="0" i="1" smtClean="0">
                            <a:solidFill>
                              <a:schemeClr val="tx1"/>
                            </a:solidFill>
                            <a:latin typeface="Cambria Math" panose="02040503050406030204" pitchFamily="18" charset="0"/>
                          </a:rPr>
                        </m:ctrlPr>
                      </m:dPr>
                      <m:e>
                        <m:acc>
                          <m:accPr>
                            <m:chr m:val="̇"/>
                            <m:ctrlPr>
                              <a:rPr lang="en-US" sz="1100" i="1">
                                <a:solidFill>
                                  <a:schemeClr val="tx1"/>
                                </a:solidFill>
                                <a:latin typeface="Cambria Math" panose="02040503050406030204" pitchFamily="18" charset="0"/>
                              </a:rPr>
                            </m:ctrlPr>
                          </m:accPr>
                          <m:e>
                            <m:r>
                              <a:rPr lang="en-US" sz="1100" i="1">
                                <a:solidFill>
                                  <a:schemeClr val="tx1"/>
                                </a:solidFill>
                                <a:latin typeface="Cambria Math" panose="02040503050406030204" pitchFamily="18" charset="0"/>
                              </a:rPr>
                              <m:t>𝑉</m:t>
                            </m:r>
                          </m:e>
                        </m:acc>
                        <m:r>
                          <a:rPr lang="en-US" sz="1100" i="1">
                            <a:solidFill>
                              <a:schemeClr val="tx1"/>
                            </a:solidFill>
                            <a:latin typeface="Cambria Math" panose="02040503050406030204" pitchFamily="18" charset="0"/>
                            <a:ea typeface="Cambria Math" panose="02040503050406030204" pitchFamily="18" charset="0"/>
                          </a:rPr>
                          <m:t>𝜌</m:t>
                        </m:r>
                        <m:sSub>
                          <m:sSubPr>
                            <m:ctrlPr>
                              <a:rPr lang="en-US" sz="1100" i="1">
                                <a:solidFill>
                                  <a:schemeClr val="tx1"/>
                                </a:solidFill>
                                <a:latin typeface="Cambria Math" panose="02040503050406030204" pitchFamily="18" charset="0"/>
                                <a:ea typeface="Cambria Math" panose="02040503050406030204" pitchFamily="18" charset="0"/>
                              </a:rPr>
                            </m:ctrlPr>
                          </m:sSubPr>
                          <m:e>
                            <m:r>
                              <a:rPr lang="en-US" sz="1100" i="1">
                                <a:solidFill>
                                  <a:schemeClr val="tx1"/>
                                </a:solidFill>
                                <a:latin typeface="Cambria Math" panose="02040503050406030204" pitchFamily="18" charset="0"/>
                                <a:ea typeface="Cambria Math" panose="02040503050406030204" pitchFamily="18" charset="0"/>
                              </a:rPr>
                              <m:t>𝑐</m:t>
                            </m:r>
                          </m:e>
                          <m:sub>
                            <m:r>
                              <a:rPr lang="en-US" sz="1100" i="1">
                                <a:solidFill>
                                  <a:schemeClr val="tx1"/>
                                </a:solidFill>
                                <a:latin typeface="Cambria Math" panose="02040503050406030204" pitchFamily="18" charset="0"/>
                                <a:ea typeface="Cambria Math" panose="02040503050406030204" pitchFamily="18" charset="0"/>
                              </a:rPr>
                              <m:t>𝑝</m:t>
                            </m:r>
                          </m:sub>
                        </m:sSub>
                        <m:r>
                          <a:rPr lang="en-US" sz="1100" i="1">
                            <a:solidFill>
                              <a:schemeClr val="tx1"/>
                            </a:solidFill>
                            <a:latin typeface="Cambria Math" panose="02040503050406030204" pitchFamily="18" charset="0"/>
                            <a:ea typeface="Cambria Math" panose="02040503050406030204" pitchFamily="18" charset="0"/>
                          </a:rPr>
                          <m:t>+</m:t>
                        </m:r>
                        <m:sSub>
                          <m:sSubPr>
                            <m:ctrlPr>
                              <a:rPr lang="en-CA" sz="1100" i="1">
                                <a:solidFill>
                                  <a:schemeClr val="tx1"/>
                                </a:solidFill>
                                <a:latin typeface="Cambria Math" panose="02040503050406030204" pitchFamily="18" charset="0"/>
                                <a:ea typeface="Cambria Math" panose="02040503050406030204" pitchFamily="18" charset="0"/>
                              </a:rPr>
                            </m:ctrlPr>
                          </m:sSubPr>
                          <m:e>
                            <m:d>
                              <m:dPr>
                                <m:ctrlPr>
                                  <a:rPr lang="en-CA" sz="1100" i="1">
                                    <a:solidFill>
                                      <a:schemeClr val="tx1"/>
                                    </a:solidFill>
                                    <a:latin typeface="Cambria Math" panose="02040503050406030204" pitchFamily="18" charset="0"/>
                                    <a:ea typeface="Cambria Math" panose="02040503050406030204" pitchFamily="18" charset="0"/>
                                  </a:rPr>
                                </m:ctrlPr>
                              </m:dPr>
                              <m:e>
                                <m:r>
                                  <a:rPr lang="en-CA" sz="1100" i="1">
                                    <a:solidFill>
                                      <a:schemeClr val="tx1"/>
                                    </a:solidFill>
                                    <a:latin typeface="Cambria Math" panose="02040503050406030204" pitchFamily="18" charset="0"/>
                                    <a:ea typeface="Cambria Math" panose="02040503050406030204" pitchFamily="18" charset="0"/>
                                  </a:rPr>
                                  <m:t>𝑈𝐴</m:t>
                                </m:r>
                              </m:e>
                            </m:d>
                          </m:e>
                          <m:sub>
                            <m:r>
                              <a:rPr lang="en-CA" sz="1100" i="1">
                                <a:solidFill>
                                  <a:schemeClr val="tx1"/>
                                </a:solidFill>
                                <a:latin typeface="Cambria Math" panose="02040503050406030204" pitchFamily="18" charset="0"/>
                                <a:ea typeface="Cambria Math" panose="02040503050406030204" pitchFamily="18" charset="0"/>
                              </a:rPr>
                              <m:t>𝑤𝑎𝑙𝑙</m:t>
                            </m:r>
                          </m:sub>
                        </m:sSub>
                        <m:r>
                          <a:rPr lang="en-US" sz="1100" i="1">
                            <a:solidFill>
                              <a:schemeClr val="tx1"/>
                            </a:solidFill>
                            <a:latin typeface="Cambria Math" panose="02040503050406030204" pitchFamily="18" charset="0"/>
                            <a:ea typeface="Cambria Math" panose="02040503050406030204" pitchFamily="18" charset="0"/>
                          </a:rPr>
                          <m:t>+</m:t>
                        </m:r>
                        <m:sSub>
                          <m:sSubPr>
                            <m:ctrlPr>
                              <a:rPr lang="en-CA" sz="1100" i="1">
                                <a:solidFill>
                                  <a:schemeClr val="tx1"/>
                                </a:solidFill>
                                <a:latin typeface="Cambria Math" panose="02040503050406030204" pitchFamily="18" charset="0"/>
                                <a:ea typeface="Cambria Math" panose="02040503050406030204" pitchFamily="18" charset="0"/>
                              </a:rPr>
                            </m:ctrlPr>
                          </m:sSubPr>
                          <m:e>
                            <m:d>
                              <m:dPr>
                                <m:ctrlPr>
                                  <a:rPr lang="en-CA" sz="1100" i="1">
                                    <a:solidFill>
                                      <a:schemeClr val="tx1"/>
                                    </a:solidFill>
                                    <a:latin typeface="Cambria Math" panose="02040503050406030204" pitchFamily="18" charset="0"/>
                                    <a:ea typeface="Cambria Math" panose="02040503050406030204" pitchFamily="18" charset="0"/>
                                  </a:rPr>
                                </m:ctrlPr>
                              </m:dPr>
                              <m:e>
                                <m:r>
                                  <a:rPr lang="en-CA" sz="1100" i="1">
                                    <a:solidFill>
                                      <a:schemeClr val="tx1"/>
                                    </a:solidFill>
                                    <a:latin typeface="Cambria Math" panose="02040503050406030204" pitchFamily="18" charset="0"/>
                                    <a:ea typeface="Cambria Math" panose="02040503050406030204" pitchFamily="18" charset="0"/>
                                  </a:rPr>
                                  <m:t>𝑈𝐴</m:t>
                                </m:r>
                              </m:e>
                            </m:d>
                          </m:e>
                          <m:sub>
                            <m:r>
                              <a:rPr lang="en-CA" sz="1100" i="1">
                                <a:solidFill>
                                  <a:schemeClr val="tx1"/>
                                </a:solidFill>
                                <a:latin typeface="Cambria Math" panose="02040503050406030204" pitchFamily="18" charset="0"/>
                                <a:ea typeface="Cambria Math" panose="02040503050406030204" pitchFamily="18" charset="0"/>
                              </a:rPr>
                              <m:t>𝑤𝑖𝑛</m:t>
                            </m:r>
                          </m:sub>
                        </m:sSub>
                      </m:e>
                    </m:d>
                    <m:r>
                      <a:rPr lang="en-CA" sz="1100" i="1">
                        <a:solidFill>
                          <a:schemeClr val="tx1"/>
                        </a:solidFill>
                        <a:latin typeface="Cambria Math" panose="02040503050406030204" pitchFamily="18" charset="0"/>
                        <a:ea typeface="Cambria Math" panose="02040503050406030204" pitchFamily="18" charset="0"/>
                      </a:rPr>
                      <m:t>∙</m:t>
                    </m:r>
                    <m:d>
                      <m:dPr>
                        <m:ctrlPr>
                          <a:rPr lang="en-US" sz="1100" i="1">
                            <a:solidFill>
                              <a:schemeClr val="tx1"/>
                            </a:solidFill>
                            <a:latin typeface="Cambria Math" panose="02040503050406030204" pitchFamily="18" charset="0"/>
                            <a:ea typeface="Cambria Math" panose="02040503050406030204" pitchFamily="18" charset="0"/>
                          </a:rPr>
                        </m:ctrlPr>
                      </m:dPr>
                      <m:e>
                        <m:sSub>
                          <m:sSubPr>
                            <m:ctrlPr>
                              <a:rPr lang="en-US" sz="1100" i="1">
                                <a:solidFill>
                                  <a:schemeClr val="tx1"/>
                                </a:solidFill>
                                <a:latin typeface="Cambria Math" panose="02040503050406030204" pitchFamily="18" charset="0"/>
                                <a:ea typeface="Cambria Math" panose="02040503050406030204" pitchFamily="18" charset="0"/>
                              </a:rPr>
                            </m:ctrlPr>
                          </m:sSubPr>
                          <m:e>
                            <m:r>
                              <a:rPr lang="en-US" sz="1100" i="1">
                                <a:solidFill>
                                  <a:schemeClr val="tx1"/>
                                </a:solidFill>
                                <a:latin typeface="Cambria Math" panose="02040503050406030204" pitchFamily="18" charset="0"/>
                                <a:ea typeface="Cambria Math" panose="02040503050406030204" pitchFamily="18" charset="0"/>
                              </a:rPr>
                              <m:t>𝑇</m:t>
                            </m:r>
                          </m:e>
                          <m:sub>
                            <m:r>
                              <a:rPr lang="en-CA" sz="1100" i="1">
                                <a:solidFill>
                                  <a:schemeClr val="tx1"/>
                                </a:solidFill>
                                <a:latin typeface="Cambria Math" panose="02040503050406030204" pitchFamily="18" charset="0"/>
                                <a:ea typeface="Cambria Math" panose="02040503050406030204" pitchFamily="18" charset="0"/>
                              </a:rPr>
                              <m:t>𝑖</m:t>
                            </m:r>
                          </m:sub>
                        </m:sSub>
                        <m:r>
                          <a:rPr lang="en-US" sz="1100" i="1">
                            <a:solidFill>
                              <a:schemeClr val="tx1"/>
                            </a:solidFill>
                            <a:latin typeface="Cambria Math" panose="02040503050406030204" pitchFamily="18" charset="0"/>
                            <a:ea typeface="Cambria Math" panose="02040503050406030204" pitchFamily="18" charset="0"/>
                          </a:rPr>
                          <m:t>−</m:t>
                        </m:r>
                        <m:sSub>
                          <m:sSubPr>
                            <m:ctrlPr>
                              <a:rPr lang="en-US" sz="1100" i="1">
                                <a:solidFill>
                                  <a:schemeClr val="tx1"/>
                                </a:solidFill>
                                <a:latin typeface="Cambria Math" panose="02040503050406030204" pitchFamily="18" charset="0"/>
                                <a:ea typeface="Cambria Math" panose="02040503050406030204" pitchFamily="18" charset="0"/>
                              </a:rPr>
                            </m:ctrlPr>
                          </m:sSubPr>
                          <m:e>
                            <m:r>
                              <a:rPr lang="en-US" sz="1100" i="1">
                                <a:solidFill>
                                  <a:schemeClr val="tx1"/>
                                </a:solidFill>
                                <a:latin typeface="Cambria Math" panose="02040503050406030204" pitchFamily="18" charset="0"/>
                                <a:ea typeface="Cambria Math" panose="02040503050406030204" pitchFamily="18" charset="0"/>
                              </a:rPr>
                              <m:t>𝑇</m:t>
                            </m:r>
                          </m:e>
                          <m:sub>
                            <m:r>
                              <a:rPr lang="en-US" sz="1100" i="1">
                                <a:solidFill>
                                  <a:schemeClr val="tx1"/>
                                </a:solidFill>
                                <a:latin typeface="Cambria Math" panose="02040503050406030204" pitchFamily="18" charset="0"/>
                                <a:ea typeface="Cambria Math" panose="02040503050406030204" pitchFamily="18" charset="0"/>
                              </a:rPr>
                              <m:t>𝑜</m:t>
                            </m:r>
                          </m:sub>
                        </m:sSub>
                      </m:e>
                    </m:d>
                  </m:oMath>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55" name="Rectangle 54">
                <a:extLst>
                  <a:ext uri="{FF2B5EF4-FFF2-40B4-BE49-F238E27FC236}">
                    <a16:creationId xmlns:a16="http://schemas.microsoft.com/office/drawing/2014/main" id="{D51D1E31-1DAE-45F6-BCCC-041D1CA5046E}"/>
                  </a:ext>
                </a:extLst>
              </p:cNvPr>
              <p:cNvSpPr>
                <a:spLocks noRot="1" noChangeAspect="1" noMove="1" noResize="1" noEditPoints="1" noAdjustHandles="1" noChangeArrowheads="1" noChangeShapeType="1" noTextEdit="1"/>
              </p:cNvSpPr>
              <p:nvPr/>
            </p:nvSpPr>
            <p:spPr>
              <a:xfrm>
                <a:off x="548804" y="539676"/>
                <a:ext cx="5486617" cy="3672408"/>
              </a:xfrm>
              <a:prstGeom prst="rect">
                <a:avLst/>
              </a:prstGeom>
              <a:blipFill>
                <a:blip r:embed="rId2"/>
                <a:stretch>
                  <a:fillRect t="-166" b="-100997"/>
                </a:stretch>
              </a:blipFill>
              <a:ln>
                <a:noFill/>
              </a:ln>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34247B39-F23F-44DF-AD9E-190D54F612DF}"/>
              </a:ext>
            </a:extLst>
          </p:cNvPr>
          <p:cNvSpPr>
            <a:spLocks noGrp="1"/>
          </p:cNvSpPr>
          <p:nvPr>
            <p:ph type="sldNum" sz="quarter" idx="12"/>
          </p:nvPr>
        </p:nvSpPr>
        <p:spPr/>
        <p:txBody>
          <a:bodyPr/>
          <a:lstStyle/>
          <a:p>
            <a:fld id="{2812F1FA-390A-41C6-A5B6-DA577902550D}" type="slidenum">
              <a:rPr lang="en-CA" smtClean="0"/>
              <a:pPr/>
              <a:t>15</a:t>
            </a:fld>
            <a:endParaRPr lang="en-CA" dirty="0"/>
          </a:p>
        </p:txBody>
      </p:sp>
      <p:grpSp>
        <p:nvGrpSpPr>
          <p:cNvPr id="3" name="Group 2">
            <a:extLst>
              <a:ext uri="{FF2B5EF4-FFF2-40B4-BE49-F238E27FC236}">
                <a16:creationId xmlns:a16="http://schemas.microsoft.com/office/drawing/2014/main" id="{D05712AF-A4B5-4590-A22C-5C652475F418}"/>
              </a:ext>
            </a:extLst>
          </p:cNvPr>
          <p:cNvGrpSpPr/>
          <p:nvPr/>
        </p:nvGrpSpPr>
        <p:grpSpPr>
          <a:xfrm>
            <a:off x="260772" y="107628"/>
            <a:ext cx="6165428" cy="516486"/>
            <a:chOff x="260772" y="107628"/>
            <a:chExt cx="6165428" cy="516486"/>
          </a:xfrm>
        </p:grpSpPr>
        <p:sp>
          <p:nvSpPr>
            <p:cNvPr id="4" name="Rectangle 3">
              <a:extLst>
                <a:ext uri="{FF2B5EF4-FFF2-40B4-BE49-F238E27FC236}">
                  <a16:creationId xmlns:a16="http://schemas.microsoft.com/office/drawing/2014/main" id="{3EA8D25C-9D35-4A70-829F-419005C5E3A7}"/>
                </a:ext>
              </a:extLst>
            </p:cNvPr>
            <p:cNvSpPr/>
            <p:nvPr/>
          </p:nvSpPr>
          <p:spPr>
            <a:xfrm>
              <a:off x="548804" y="107628"/>
              <a:ext cx="5877396" cy="51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rPr>
                <a:t>Heat Loss through Parallel Transmission and Ventilation</a:t>
              </a:r>
              <a:endParaRPr lang="en-CA" sz="12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34EC3AEA-E9EA-4CE1-8456-EB9D2C8C8558}"/>
                </a:ext>
              </a:extLst>
            </p:cNvPr>
            <p:cNvSpPr/>
            <p:nvPr/>
          </p:nvSpPr>
          <p:spPr>
            <a:xfrm>
              <a:off x="260772" y="107628"/>
              <a:ext cx="288032" cy="28803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400" b="1" dirty="0">
                  <a:solidFill>
                    <a:schemeClr val="tx1"/>
                  </a:solidFill>
                  <a:latin typeface="Cambria" panose="02040503050406030204" pitchFamily="18" charset="0"/>
                  <a:ea typeface="Cambria" panose="02040503050406030204" pitchFamily="18" charset="0"/>
                  <a:cs typeface="Sabon Next LT" panose="020B0502040204020203" pitchFamily="2" charset="0"/>
                </a:rPr>
                <a:t>5.</a:t>
              </a:r>
            </a:p>
          </p:txBody>
        </p:sp>
      </p:grpSp>
      <p:sp>
        <p:nvSpPr>
          <p:cNvPr id="29" name="Rectangle 28">
            <a:extLst>
              <a:ext uri="{FF2B5EF4-FFF2-40B4-BE49-F238E27FC236}">
                <a16:creationId xmlns:a16="http://schemas.microsoft.com/office/drawing/2014/main" id="{527CA050-1209-41F6-A746-A25F6F0135C5}"/>
              </a:ext>
            </a:extLst>
          </p:cNvPr>
          <p:cNvSpPr/>
          <p:nvPr/>
        </p:nvSpPr>
        <p:spPr>
          <a:xfrm>
            <a:off x="1988964" y="1982256"/>
            <a:ext cx="1224136" cy="144016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49"/>
          </a:p>
        </p:txBody>
      </p:sp>
      <p:cxnSp>
        <p:nvCxnSpPr>
          <p:cNvPr id="30" name="Straight Arrow Connector 29">
            <a:extLst>
              <a:ext uri="{FF2B5EF4-FFF2-40B4-BE49-F238E27FC236}">
                <a16:creationId xmlns:a16="http://schemas.microsoft.com/office/drawing/2014/main" id="{EA5ED5DB-FE93-4FB5-992C-E0965186B4B2}"/>
              </a:ext>
            </a:extLst>
          </p:cNvPr>
          <p:cNvCxnSpPr>
            <a:cxnSpLocks/>
          </p:cNvCxnSpPr>
          <p:nvPr/>
        </p:nvCxnSpPr>
        <p:spPr>
          <a:xfrm>
            <a:off x="2925068" y="1694224"/>
            <a:ext cx="0" cy="432048"/>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8DA0F9A-DDD9-44A2-8C13-6EF10D515939}"/>
                  </a:ext>
                </a:extLst>
              </p:cNvPr>
              <p:cNvSpPr txBox="1"/>
              <p:nvPr/>
            </p:nvSpPr>
            <p:spPr>
              <a:xfrm>
                <a:off x="2925068" y="1478200"/>
                <a:ext cx="146579" cy="1622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sz="1054" i="1" smtClean="0">
                              <a:latin typeface="Cambria Math" panose="02040503050406030204" pitchFamily="18" charset="0"/>
                            </a:rPr>
                          </m:ctrlPr>
                        </m:accPr>
                        <m:e>
                          <m:r>
                            <a:rPr lang="en-CA" sz="1054" b="0" i="1" smtClean="0">
                              <a:latin typeface="Cambria Math" panose="02040503050406030204" pitchFamily="18" charset="0"/>
                            </a:rPr>
                            <m:t>𝑚</m:t>
                          </m:r>
                        </m:e>
                      </m:acc>
                    </m:oMath>
                  </m:oMathPara>
                </a14:m>
                <a:endParaRPr lang="en-CA" sz="1054" dirty="0"/>
              </a:p>
            </p:txBody>
          </p:sp>
        </mc:Choice>
        <mc:Fallback xmlns="">
          <p:sp>
            <p:nvSpPr>
              <p:cNvPr id="31" name="TextBox 30">
                <a:extLst>
                  <a:ext uri="{FF2B5EF4-FFF2-40B4-BE49-F238E27FC236}">
                    <a16:creationId xmlns:a16="http://schemas.microsoft.com/office/drawing/2014/main" id="{58DA0F9A-DDD9-44A2-8C13-6EF10D515939}"/>
                  </a:ext>
                </a:extLst>
              </p:cNvPr>
              <p:cNvSpPr txBox="1">
                <a:spLocks noRot="1" noChangeAspect="1" noMove="1" noResize="1" noEditPoints="1" noAdjustHandles="1" noChangeArrowheads="1" noChangeShapeType="1" noTextEdit="1"/>
              </p:cNvSpPr>
              <p:nvPr/>
            </p:nvSpPr>
            <p:spPr>
              <a:xfrm>
                <a:off x="2925068" y="1478200"/>
                <a:ext cx="146579" cy="162224"/>
              </a:xfrm>
              <a:prstGeom prst="rect">
                <a:avLst/>
              </a:prstGeom>
              <a:blipFill>
                <a:blip r:embed="rId3"/>
                <a:stretch>
                  <a:fillRect l="-12500" t="-3704" r="-41667"/>
                </a:stretch>
              </a:blipFill>
            </p:spPr>
            <p:txBody>
              <a:bodyPr/>
              <a:lstStyle/>
              <a:p>
                <a:r>
                  <a:rPr lang="en-CA">
                    <a:noFill/>
                  </a:rPr>
                  <a:t> </a:t>
                </a:r>
              </a:p>
            </p:txBody>
          </p:sp>
        </mc:Fallback>
      </mc:AlternateContent>
      <p:cxnSp>
        <p:nvCxnSpPr>
          <p:cNvPr id="32" name="Straight Arrow Connector 31">
            <a:extLst>
              <a:ext uri="{FF2B5EF4-FFF2-40B4-BE49-F238E27FC236}">
                <a16:creationId xmlns:a16="http://schemas.microsoft.com/office/drawing/2014/main" id="{324F3C58-F58E-44E5-8C25-C6C865CBF2C1}"/>
              </a:ext>
            </a:extLst>
          </p:cNvPr>
          <p:cNvCxnSpPr>
            <a:cxnSpLocks/>
          </p:cNvCxnSpPr>
          <p:nvPr/>
        </p:nvCxnSpPr>
        <p:spPr>
          <a:xfrm flipV="1">
            <a:off x="1484908" y="3134384"/>
            <a:ext cx="720080" cy="1"/>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485CF37-CBAB-448D-B90E-378E00FB4E17}"/>
              </a:ext>
            </a:extLst>
          </p:cNvPr>
          <p:cNvCxnSpPr>
            <a:cxnSpLocks/>
          </p:cNvCxnSpPr>
          <p:nvPr/>
        </p:nvCxnSpPr>
        <p:spPr>
          <a:xfrm>
            <a:off x="3069084" y="2990368"/>
            <a:ext cx="1008112" cy="0"/>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34B2922-89A2-4514-9C60-FBFE86716D91}"/>
                  </a:ext>
                </a:extLst>
              </p:cNvPr>
              <p:cNvSpPr txBox="1"/>
              <p:nvPr/>
            </p:nvSpPr>
            <p:spPr>
              <a:xfrm>
                <a:off x="4077196" y="2270288"/>
                <a:ext cx="338169" cy="168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54" i="1">
                              <a:latin typeface="Cambria Math" panose="02040503050406030204" pitchFamily="18" charset="0"/>
                            </a:rPr>
                          </m:ctrlPr>
                        </m:sSubPr>
                        <m:e>
                          <m:acc>
                            <m:accPr>
                              <m:chr m:val="̇"/>
                              <m:ctrlPr>
                                <a:rPr lang="en-CA" sz="1054" i="1">
                                  <a:latin typeface="Cambria Math" panose="02040503050406030204" pitchFamily="18" charset="0"/>
                                </a:rPr>
                              </m:ctrlPr>
                            </m:accPr>
                            <m:e>
                              <m:r>
                                <a:rPr lang="en-US" sz="1054" i="1">
                                  <a:latin typeface="Cambria Math" panose="02040503050406030204" pitchFamily="18" charset="0"/>
                                </a:rPr>
                                <m:t>𝑄</m:t>
                              </m:r>
                            </m:e>
                          </m:acc>
                        </m:e>
                        <m:sub>
                          <m:r>
                            <a:rPr lang="en-US" sz="1054" i="1">
                              <a:latin typeface="Cambria Math" panose="02040503050406030204" pitchFamily="18" charset="0"/>
                            </a:rPr>
                            <m:t>𝑤𝑎𝑙𝑙</m:t>
                          </m:r>
                        </m:sub>
                      </m:sSub>
                    </m:oMath>
                  </m:oMathPara>
                </a14:m>
                <a:endParaRPr lang="en-US" sz="1054" dirty="0"/>
              </a:p>
            </p:txBody>
          </p:sp>
        </mc:Choice>
        <mc:Fallback xmlns="">
          <p:sp>
            <p:nvSpPr>
              <p:cNvPr id="37" name="TextBox 36">
                <a:extLst>
                  <a:ext uri="{FF2B5EF4-FFF2-40B4-BE49-F238E27FC236}">
                    <a16:creationId xmlns:a16="http://schemas.microsoft.com/office/drawing/2014/main" id="{934B2922-89A2-4514-9C60-FBFE86716D91}"/>
                  </a:ext>
                </a:extLst>
              </p:cNvPr>
              <p:cNvSpPr txBox="1">
                <a:spLocks noRot="1" noChangeAspect="1" noMove="1" noResize="1" noEditPoints="1" noAdjustHandles="1" noChangeArrowheads="1" noChangeShapeType="1" noTextEdit="1"/>
              </p:cNvSpPr>
              <p:nvPr/>
            </p:nvSpPr>
            <p:spPr>
              <a:xfrm>
                <a:off x="4077196" y="2270288"/>
                <a:ext cx="338169" cy="168316"/>
              </a:xfrm>
              <a:prstGeom prst="rect">
                <a:avLst/>
              </a:prstGeom>
              <a:blipFill>
                <a:blip r:embed="rId4"/>
                <a:stretch>
                  <a:fillRect l="-12727" t="-17857" r="-5455" b="-2857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98FD0B5-EDCA-43FB-93E2-ECF92D7A6940}"/>
                  </a:ext>
                </a:extLst>
              </p:cNvPr>
              <p:cNvSpPr txBox="1"/>
              <p:nvPr/>
            </p:nvSpPr>
            <p:spPr>
              <a:xfrm>
                <a:off x="4077196" y="2918360"/>
                <a:ext cx="304379" cy="168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54" i="1">
                              <a:latin typeface="Cambria Math" panose="02040503050406030204" pitchFamily="18" charset="0"/>
                            </a:rPr>
                          </m:ctrlPr>
                        </m:sSubPr>
                        <m:e>
                          <m:acc>
                            <m:accPr>
                              <m:chr m:val="̇"/>
                              <m:ctrlPr>
                                <a:rPr lang="en-CA" sz="1054" i="1">
                                  <a:latin typeface="Cambria Math" panose="02040503050406030204" pitchFamily="18" charset="0"/>
                                </a:rPr>
                              </m:ctrlPr>
                            </m:accPr>
                            <m:e>
                              <m:r>
                                <a:rPr lang="en-US" sz="1054" i="1">
                                  <a:latin typeface="Cambria Math" panose="02040503050406030204" pitchFamily="18" charset="0"/>
                                </a:rPr>
                                <m:t>𝑄</m:t>
                              </m:r>
                            </m:e>
                          </m:acc>
                        </m:e>
                        <m:sub>
                          <m:r>
                            <a:rPr lang="en-US" sz="1054" i="1">
                              <a:latin typeface="Cambria Math" panose="02040503050406030204" pitchFamily="18" charset="0"/>
                            </a:rPr>
                            <m:t>𝑤𝑖𝑛</m:t>
                          </m:r>
                        </m:sub>
                      </m:sSub>
                    </m:oMath>
                  </m:oMathPara>
                </a14:m>
                <a:endParaRPr lang="en-US" sz="1054" dirty="0"/>
              </a:p>
            </p:txBody>
          </p:sp>
        </mc:Choice>
        <mc:Fallback xmlns="">
          <p:sp>
            <p:nvSpPr>
              <p:cNvPr id="38" name="TextBox 37">
                <a:extLst>
                  <a:ext uri="{FF2B5EF4-FFF2-40B4-BE49-F238E27FC236}">
                    <a16:creationId xmlns:a16="http://schemas.microsoft.com/office/drawing/2014/main" id="{198FD0B5-EDCA-43FB-93E2-ECF92D7A6940}"/>
                  </a:ext>
                </a:extLst>
              </p:cNvPr>
              <p:cNvSpPr txBox="1">
                <a:spLocks noRot="1" noChangeAspect="1" noMove="1" noResize="1" noEditPoints="1" noAdjustHandles="1" noChangeArrowheads="1" noChangeShapeType="1" noTextEdit="1"/>
              </p:cNvSpPr>
              <p:nvPr/>
            </p:nvSpPr>
            <p:spPr>
              <a:xfrm>
                <a:off x="4077196" y="2918360"/>
                <a:ext cx="304379" cy="168316"/>
              </a:xfrm>
              <a:prstGeom prst="rect">
                <a:avLst/>
              </a:prstGeom>
              <a:blipFill>
                <a:blip r:embed="rId5"/>
                <a:stretch>
                  <a:fillRect l="-14000" t="-22222" r="-4000" b="-33333"/>
                </a:stretch>
              </a:blipFill>
            </p:spPr>
            <p:txBody>
              <a:bodyPr/>
              <a:lstStyle/>
              <a:p>
                <a:r>
                  <a:rPr lang="en-CA">
                    <a:noFill/>
                  </a:rPr>
                  <a:t> </a:t>
                </a:r>
              </a:p>
            </p:txBody>
          </p:sp>
        </mc:Fallback>
      </mc:AlternateContent>
      <p:cxnSp>
        <p:nvCxnSpPr>
          <p:cNvPr id="40" name="Straight Arrow Connector 39">
            <a:extLst>
              <a:ext uri="{FF2B5EF4-FFF2-40B4-BE49-F238E27FC236}">
                <a16:creationId xmlns:a16="http://schemas.microsoft.com/office/drawing/2014/main" id="{C376E0F2-9843-4504-9866-58FBD1868637}"/>
              </a:ext>
            </a:extLst>
          </p:cNvPr>
          <p:cNvCxnSpPr>
            <a:cxnSpLocks/>
          </p:cNvCxnSpPr>
          <p:nvPr/>
        </p:nvCxnSpPr>
        <p:spPr>
          <a:xfrm>
            <a:off x="3069084" y="2414304"/>
            <a:ext cx="1008112" cy="0"/>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8D19485D-0623-4D2E-8EE5-ED3F9F70B217}"/>
                  </a:ext>
                </a:extLst>
              </p:cNvPr>
              <p:cNvSpPr txBox="1"/>
              <p:nvPr/>
            </p:nvSpPr>
            <p:spPr>
              <a:xfrm>
                <a:off x="1124868" y="3062376"/>
                <a:ext cx="283411" cy="168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54" i="1">
                              <a:latin typeface="Cambria Math" panose="02040503050406030204" pitchFamily="18" charset="0"/>
                            </a:rPr>
                          </m:ctrlPr>
                        </m:sSubPr>
                        <m:e>
                          <m:acc>
                            <m:accPr>
                              <m:chr m:val="̇"/>
                              <m:ctrlPr>
                                <a:rPr lang="en-CA" sz="1054" i="1">
                                  <a:latin typeface="Cambria Math" panose="02040503050406030204" pitchFamily="18" charset="0"/>
                                </a:rPr>
                              </m:ctrlPr>
                            </m:accPr>
                            <m:e>
                              <m:r>
                                <a:rPr lang="en-US" sz="1054" i="1">
                                  <a:latin typeface="Cambria Math" panose="02040503050406030204" pitchFamily="18" charset="0"/>
                                </a:rPr>
                                <m:t>𝑄</m:t>
                              </m:r>
                            </m:e>
                          </m:acc>
                        </m:e>
                        <m:sub>
                          <m:r>
                            <a:rPr lang="en-US" sz="1054" i="1">
                              <a:latin typeface="Cambria Math" panose="02040503050406030204" pitchFamily="18" charset="0"/>
                            </a:rPr>
                            <m:t>h𝑡𝑟</m:t>
                          </m:r>
                        </m:sub>
                      </m:sSub>
                    </m:oMath>
                  </m:oMathPara>
                </a14:m>
                <a:endParaRPr lang="en-US" sz="1054" dirty="0"/>
              </a:p>
            </p:txBody>
          </p:sp>
        </mc:Choice>
        <mc:Fallback xmlns="">
          <p:sp>
            <p:nvSpPr>
              <p:cNvPr id="50" name="TextBox 49">
                <a:extLst>
                  <a:ext uri="{FF2B5EF4-FFF2-40B4-BE49-F238E27FC236}">
                    <a16:creationId xmlns:a16="http://schemas.microsoft.com/office/drawing/2014/main" id="{8D19485D-0623-4D2E-8EE5-ED3F9F70B217}"/>
                  </a:ext>
                </a:extLst>
              </p:cNvPr>
              <p:cNvSpPr txBox="1">
                <a:spLocks noRot="1" noChangeAspect="1" noMove="1" noResize="1" noEditPoints="1" noAdjustHandles="1" noChangeArrowheads="1" noChangeShapeType="1" noTextEdit="1"/>
              </p:cNvSpPr>
              <p:nvPr/>
            </p:nvSpPr>
            <p:spPr>
              <a:xfrm>
                <a:off x="1124868" y="3062376"/>
                <a:ext cx="283411" cy="168316"/>
              </a:xfrm>
              <a:prstGeom prst="rect">
                <a:avLst/>
              </a:prstGeom>
              <a:blipFill>
                <a:blip r:embed="rId6"/>
                <a:stretch>
                  <a:fillRect l="-15217" t="-17857" r="-4348" b="-2857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864EFFA4-2F22-45BB-943B-5C55E259CF52}"/>
                  </a:ext>
                </a:extLst>
              </p:cNvPr>
              <p:cNvSpPr txBox="1"/>
              <p:nvPr/>
            </p:nvSpPr>
            <p:spPr>
              <a:xfrm>
                <a:off x="4941292" y="2342296"/>
                <a:ext cx="157672" cy="1622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54" i="1">
                              <a:latin typeface="Cambria Math" panose="02040503050406030204" pitchFamily="18" charset="0"/>
                            </a:rPr>
                          </m:ctrlPr>
                        </m:sSubPr>
                        <m:e>
                          <m:r>
                            <a:rPr lang="en-US" sz="1054" i="1">
                              <a:latin typeface="Cambria Math" panose="02040503050406030204" pitchFamily="18" charset="0"/>
                            </a:rPr>
                            <m:t>𝑇</m:t>
                          </m:r>
                        </m:e>
                        <m:sub>
                          <m:r>
                            <a:rPr lang="en-US" sz="1054" i="1">
                              <a:latin typeface="Cambria Math" panose="02040503050406030204" pitchFamily="18" charset="0"/>
                            </a:rPr>
                            <m:t>𝑜</m:t>
                          </m:r>
                        </m:sub>
                      </m:sSub>
                    </m:oMath>
                  </m:oMathPara>
                </a14:m>
                <a:endParaRPr lang="en-CA" sz="1054" dirty="0"/>
              </a:p>
            </p:txBody>
          </p:sp>
        </mc:Choice>
        <mc:Fallback xmlns="">
          <p:sp>
            <p:nvSpPr>
              <p:cNvPr id="54" name="TextBox 53">
                <a:extLst>
                  <a:ext uri="{FF2B5EF4-FFF2-40B4-BE49-F238E27FC236}">
                    <a16:creationId xmlns:a16="http://schemas.microsoft.com/office/drawing/2014/main" id="{864EFFA4-2F22-45BB-943B-5C55E259CF52}"/>
                  </a:ext>
                </a:extLst>
              </p:cNvPr>
              <p:cNvSpPr txBox="1">
                <a:spLocks noRot="1" noChangeAspect="1" noMove="1" noResize="1" noEditPoints="1" noAdjustHandles="1" noChangeArrowheads="1" noChangeShapeType="1" noTextEdit="1"/>
              </p:cNvSpPr>
              <p:nvPr/>
            </p:nvSpPr>
            <p:spPr>
              <a:xfrm>
                <a:off x="4941292" y="2342296"/>
                <a:ext cx="157672" cy="162224"/>
              </a:xfrm>
              <a:prstGeom prst="rect">
                <a:avLst/>
              </a:prstGeom>
              <a:blipFill>
                <a:blip r:embed="rId7"/>
                <a:stretch>
                  <a:fillRect l="-20000" r="-4000" b="-1111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25CE990-9566-4E64-BC73-7130BE4F8D03}"/>
                  </a:ext>
                </a:extLst>
              </p:cNvPr>
              <p:cNvSpPr txBox="1"/>
              <p:nvPr/>
            </p:nvSpPr>
            <p:spPr>
              <a:xfrm>
                <a:off x="3141092" y="1478200"/>
                <a:ext cx="189154" cy="1622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054" i="0">
                          <a:latin typeface="Cambria Math" panose="02040503050406030204" pitchFamily="18" charset="0"/>
                        </a:rPr>
                        <m:t>air</m:t>
                      </m:r>
                    </m:oMath>
                  </m:oMathPara>
                </a14:m>
                <a:endParaRPr lang="en-CA" sz="1054" dirty="0"/>
              </a:p>
            </p:txBody>
          </p:sp>
        </mc:Choice>
        <mc:Fallback xmlns="">
          <p:sp>
            <p:nvSpPr>
              <p:cNvPr id="57" name="TextBox 56">
                <a:extLst>
                  <a:ext uri="{FF2B5EF4-FFF2-40B4-BE49-F238E27FC236}">
                    <a16:creationId xmlns:a16="http://schemas.microsoft.com/office/drawing/2014/main" id="{725CE990-9566-4E64-BC73-7130BE4F8D03}"/>
                  </a:ext>
                </a:extLst>
              </p:cNvPr>
              <p:cNvSpPr txBox="1">
                <a:spLocks noRot="1" noChangeAspect="1" noMove="1" noResize="1" noEditPoints="1" noAdjustHandles="1" noChangeArrowheads="1" noChangeShapeType="1" noTextEdit="1"/>
              </p:cNvSpPr>
              <p:nvPr/>
            </p:nvSpPr>
            <p:spPr>
              <a:xfrm>
                <a:off x="3141092" y="1478200"/>
                <a:ext cx="189154" cy="162224"/>
              </a:xfrm>
              <a:prstGeom prst="rect">
                <a:avLst/>
              </a:prstGeom>
              <a:blipFill>
                <a:blip r:embed="rId8"/>
                <a:stretch>
                  <a:fillRect l="-16129" r="-19355" b="-7407"/>
                </a:stretch>
              </a:blipFill>
            </p:spPr>
            <p:txBody>
              <a:bodyPr/>
              <a:lstStyle/>
              <a:p>
                <a:r>
                  <a:rPr lang="en-CA">
                    <a:noFill/>
                  </a:rPr>
                  <a:t> </a:t>
                </a:r>
              </a:p>
            </p:txBody>
          </p:sp>
        </mc:Fallback>
      </mc:AlternateContent>
      <p:cxnSp>
        <p:nvCxnSpPr>
          <p:cNvPr id="66" name="Straight Arrow Connector 65">
            <a:extLst>
              <a:ext uri="{FF2B5EF4-FFF2-40B4-BE49-F238E27FC236}">
                <a16:creationId xmlns:a16="http://schemas.microsoft.com/office/drawing/2014/main" id="{02F6456C-89B2-438E-AC0A-9FE64140C9B1}"/>
              </a:ext>
            </a:extLst>
          </p:cNvPr>
          <p:cNvCxnSpPr>
            <a:cxnSpLocks/>
          </p:cNvCxnSpPr>
          <p:nvPr/>
        </p:nvCxnSpPr>
        <p:spPr>
          <a:xfrm>
            <a:off x="2925068" y="1694224"/>
            <a:ext cx="711696" cy="0"/>
          </a:xfrm>
          <a:prstGeom prst="straightConnector1">
            <a:avLst/>
          </a:prstGeom>
          <a:ln w="12700">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90E01D3-B326-4113-B61A-5F303095A399}"/>
              </a:ext>
            </a:extLst>
          </p:cNvPr>
          <p:cNvCxnSpPr>
            <a:cxnSpLocks/>
          </p:cNvCxnSpPr>
          <p:nvPr/>
        </p:nvCxnSpPr>
        <p:spPr>
          <a:xfrm>
            <a:off x="2925068" y="3782456"/>
            <a:ext cx="864096" cy="0"/>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60731B9-27C8-4215-A5AC-AEA0E8936D93}"/>
              </a:ext>
            </a:extLst>
          </p:cNvPr>
          <p:cNvCxnSpPr>
            <a:cxnSpLocks/>
          </p:cNvCxnSpPr>
          <p:nvPr/>
        </p:nvCxnSpPr>
        <p:spPr>
          <a:xfrm flipV="1">
            <a:off x="2925068" y="3278400"/>
            <a:ext cx="0" cy="504056"/>
          </a:xfrm>
          <a:prstGeom prst="straightConnector1">
            <a:avLst/>
          </a:prstGeom>
          <a:ln w="12700">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A16CA9A4-AED4-4D94-81B1-CC5B37D912E4}"/>
                  </a:ext>
                </a:extLst>
              </p:cNvPr>
              <p:cNvSpPr txBox="1"/>
              <p:nvPr/>
            </p:nvSpPr>
            <p:spPr>
              <a:xfrm>
                <a:off x="3285108" y="3566432"/>
                <a:ext cx="146579" cy="1622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sz="1054" i="1" smtClean="0">
                              <a:latin typeface="Cambria Math" panose="02040503050406030204" pitchFamily="18" charset="0"/>
                            </a:rPr>
                          </m:ctrlPr>
                        </m:accPr>
                        <m:e>
                          <m:r>
                            <a:rPr lang="en-CA" sz="1054" b="0" i="1" smtClean="0">
                              <a:latin typeface="Cambria Math" panose="02040503050406030204" pitchFamily="18" charset="0"/>
                            </a:rPr>
                            <m:t>𝑚</m:t>
                          </m:r>
                        </m:e>
                      </m:acc>
                    </m:oMath>
                  </m:oMathPara>
                </a14:m>
                <a:endParaRPr lang="en-CA" sz="1054" dirty="0"/>
              </a:p>
            </p:txBody>
          </p:sp>
        </mc:Choice>
        <mc:Fallback xmlns="">
          <p:sp>
            <p:nvSpPr>
              <p:cNvPr id="69" name="TextBox 68">
                <a:extLst>
                  <a:ext uri="{FF2B5EF4-FFF2-40B4-BE49-F238E27FC236}">
                    <a16:creationId xmlns:a16="http://schemas.microsoft.com/office/drawing/2014/main" id="{A16CA9A4-AED4-4D94-81B1-CC5B37D912E4}"/>
                  </a:ext>
                </a:extLst>
              </p:cNvPr>
              <p:cNvSpPr txBox="1">
                <a:spLocks noRot="1" noChangeAspect="1" noMove="1" noResize="1" noEditPoints="1" noAdjustHandles="1" noChangeArrowheads="1" noChangeShapeType="1" noTextEdit="1"/>
              </p:cNvSpPr>
              <p:nvPr/>
            </p:nvSpPr>
            <p:spPr>
              <a:xfrm>
                <a:off x="3285108" y="3566432"/>
                <a:ext cx="146579" cy="162224"/>
              </a:xfrm>
              <a:prstGeom prst="rect">
                <a:avLst/>
              </a:prstGeom>
              <a:blipFill>
                <a:blip r:embed="rId9"/>
                <a:stretch>
                  <a:fillRect l="-12500" t="-3704" r="-41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F53B09C0-6159-4654-8623-C0E015548625}"/>
                  </a:ext>
                </a:extLst>
              </p:cNvPr>
              <p:cNvSpPr txBox="1"/>
              <p:nvPr/>
            </p:nvSpPr>
            <p:spPr>
              <a:xfrm>
                <a:off x="2349004" y="2198280"/>
                <a:ext cx="140359" cy="1622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54" i="1" smtClean="0">
                              <a:latin typeface="Cambria Math" panose="02040503050406030204" pitchFamily="18" charset="0"/>
                            </a:rPr>
                          </m:ctrlPr>
                        </m:sSubPr>
                        <m:e>
                          <m:r>
                            <a:rPr lang="en-US" sz="1054" i="1">
                              <a:latin typeface="Cambria Math" panose="02040503050406030204" pitchFamily="18" charset="0"/>
                            </a:rPr>
                            <m:t>𝑇</m:t>
                          </m:r>
                        </m:e>
                        <m:sub>
                          <m:r>
                            <a:rPr lang="en-CA" sz="1054" b="0" i="1" smtClean="0">
                              <a:latin typeface="Cambria Math" panose="02040503050406030204" pitchFamily="18" charset="0"/>
                            </a:rPr>
                            <m:t>𝑖</m:t>
                          </m:r>
                        </m:sub>
                      </m:sSub>
                    </m:oMath>
                  </m:oMathPara>
                </a14:m>
                <a:endParaRPr lang="en-CA" sz="1054" dirty="0"/>
              </a:p>
            </p:txBody>
          </p:sp>
        </mc:Choice>
        <mc:Fallback xmlns="">
          <p:sp>
            <p:nvSpPr>
              <p:cNvPr id="70" name="TextBox 69">
                <a:extLst>
                  <a:ext uri="{FF2B5EF4-FFF2-40B4-BE49-F238E27FC236}">
                    <a16:creationId xmlns:a16="http://schemas.microsoft.com/office/drawing/2014/main" id="{F53B09C0-6159-4654-8623-C0E015548625}"/>
                  </a:ext>
                </a:extLst>
              </p:cNvPr>
              <p:cNvSpPr txBox="1">
                <a:spLocks noRot="1" noChangeAspect="1" noMove="1" noResize="1" noEditPoints="1" noAdjustHandles="1" noChangeArrowheads="1" noChangeShapeType="1" noTextEdit="1"/>
              </p:cNvSpPr>
              <p:nvPr/>
            </p:nvSpPr>
            <p:spPr>
              <a:xfrm>
                <a:off x="2349004" y="2198280"/>
                <a:ext cx="140359" cy="162224"/>
              </a:xfrm>
              <a:prstGeom prst="rect">
                <a:avLst/>
              </a:prstGeom>
              <a:blipFill>
                <a:blip r:embed="rId10"/>
                <a:stretch>
                  <a:fillRect l="-21739" r="-13043" b="-1923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F0340172-C0E7-4768-B9B0-7CD1FBA9F185}"/>
                  </a:ext>
                </a:extLst>
              </p:cNvPr>
              <p:cNvSpPr txBox="1"/>
              <p:nvPr/>
            </p:nvSpPr>
            <p:spPr>
              <a:xfrm>
                <a:off x="2709044" y="3638440"/>
                <a:ext cx="189154" cy="1622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054" i="0">
                          <a:latin typeface="Cambria Math" panose="02040503050406030204" pitchFamily="18" charset="0"/>
                        </a:rPr>
                        <m:t>air</m:t>
                      </m:r>
                    </m:oMath>
                  </m:oMathPara>
                </a14:m>
                <a:endParaRPr lang="en-CA" sz="1054" dirty="0"/>
              </a:p>
            </p:txBody>
          </p:sp>
        </mc:Choice>
        <mc:Fallback xmlns="">
          <p:sp>
            <p:nvSpPr>
              <p:cNvPr id="71" name="TextBox 70">
                <a:extLst>
                  <a:ext uri="{FF2B5EF4-FFF2-40B4-BE49-F238E27FC236}">
                    <a16:creationId xmlns:a16="http://schemas.microsoft.com/office/drawing/2014/main" id="{F0340172-C0E7-4768-B9B0-7CD1FBA9F185}"/>
                  </a:ext>
                </a:extLst>
              </p:cNvPr>
              <p:cNvSpPr txBox="1">
                <a:spLocks noRot="1" noChangeAspect="1" noMove="1" noResize="1" noEditPoints="1" noAdjustHandles="1" noChangeArrowheads="1" noChangeShapeType="1" noTextEdit="1"/>
              </p:cNvSpPr>
              <p:nvPr/>
            </p:nvSpPr>
            <p:spPr>
              <a:xfrm>
                <a:off x="2709044" y="3638440"/>
                <a:ext cx="189154" cy="162224"/>
              </a:xfrm>
              <a:prstGeom prst="rect">
                <a:avLst/>
              </a:prstGeom>
              <a:blipFill>
                <a:blip r:embed="rId11"/>
                <a:stretch>
                  <a:fillRect l="-16129" r="-19355" b="-1153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EC241D61-0E80-43A7-A321-FC348DC95033}"/>
                  </a:ext>
                </a:extLst>
              </p:cNvPr>
              <p:cNvSpPr txBox="1"/>
              <p:nvPr/>
            </p:nvSpPr>
            <p:spPr>
              <a:xfrm>
                <a:off x="3717156" y="1550208"/>
                <a:ext cx="282129" cy="1622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sz="1054" i="1" smtClean="0">
                              <a:latin typeface="Cambria Math" panose="02040503050406030204" pitchFamily="18" charset="0"/>
                            </a:rPr>
                          </m:ctrlPr>
                        </m:accPr>
                        <m:e>
                          <m:r>
                            <a:rPr lang="en-CA" sz="1054" b="0" i="1" smtClean="0">
                              <a:latin typeface="Cambria Math" panose="02040503050406030204" pitchFamily="18" charset="0"/>
                            </a:rPr>
                            <m:t>𝑚</m:t>
                          </m:r>
                        </m:e>
                      </m:acc>
                      <m:sSub>
                        <m:sSubPr>
                          <m:ctrlPr>
                            <a:rPr lang="en-CA" sz="1054" b="0" i="1" smtClean="0">
                              <a:latin typeface="Cambria Math" panose="02040503050406030204" pitchFamily="18" charset="0"/>
                            </a:rPr>
                          </m:ctrlPr>
                        </m:sSubPr>
                        <m:e>
                          <m:r>
                            <a:rPr lang="en-CA" sz="1054" b="0" i="1" smtClean="0">
                              <a:latin typeface="Cambria Math" panose="02040503050406030204" pitchFamily="18" charset="0"/>
                            </a:rPr>
                            <m:t>h</m:t>
                          </m:r>
                        </m:e>
                        <m:sub>
                          <m:r>
                            <a:rPr lang="en-CA" sz="1054" b="0" i="1" smtClean="0">
                              <a:latin typeface="Cambria Math" panose="02040503050406030204" pitchFamily="18" charset="0"/>
                            </a:rPr>
                            <m:t>1</m:t>
                          </m:r>
                        </m:sub>
                      </m:sSub>
                    </m:oMath>
                  </m:oMathPara>
                </a14:m>
                <a:endParaRPr lang="en-CA" sz="1054" dirty="0"/>
              </a:p>
            </p:txBody>
          </p:sp>
        </mc:Choice>
        <mc:Fallback xmlns="">
          <p:sp>
            <p:nvSpPr>
              <p:cNvPr id="72" name="TextBox 71">
                <a:extLst>
                  <a:ext uri="{FF2B5EF4-FFF2-40B4-BE49-F238E27FC236}">
                    <a16:creationId xmlns:a16="http://schemas.microsoft.com/office/drawing/2014/main" id="{EC241D61-0E80-43A7-A321-FC348DC95033}"/>
                  </a:ext>
                </a:extLst>
              </p:cNvPr>
              <p:cNvSpPr txBox="1">
                <a:spLocks noRot="1" noChangeAspect="1" noMove="1" noResize="1" noEditPoints="1" noAdjustHandles="1" noChangeArrowheads="1" noChangeShapeType="1" noTextEdit="1"/>
              </p:cNvSpPr>
              <p:nvPr/>
            </p:nvSpPr>
            <p:spPr>
              <a:xfrm>
                <a:off x="3717156" y="1550208"/>
                <a:ext cx="282129" cy="162224"/>
              </a:xfrm>
              <a:prstGeom prst="rect">
                <a:avLst/>
              </a:prstGeom>
              <a:blipFill>
                <a:blip r:embed="rId12"/>
                <a:stretch>
                  <a:fillRect l="-6522" t="-3704" r="-2174" b="-148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1B004C40-1A05-4E60-9017-7DB6A779D8F2}"/>
                  </a:ext>
                </a:extLst>
              </p:cNvPr>
              <p:cNvSpPr txBox="1"/>
              <p:nvPr/>
            </p:nvSpPr>
            <p:spPr>
              <a:xfrm>
                <a:off x="3861172" y="3710448"/>
                <a:ext cx="285270" cy="1622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sz="1054" i="1" smtClean="0">
                              <a:latin typeface="Cambria Math" panose="02040503050406030204" pitchFamily="18" charset="0"/>
                            </a:rPr>
                          </m:ctrlPr>
                        </m:accPr>
                        <m:e>
                          <m:r>
                            <a:rPr lang="en-CA" sz="1054" b="0" i="1" smtClean="0">
                              <a:latin typeface="Cambria Math" panose="02040503050406030204" pitchFamily="18" charset="0"/>
                            </a:rPr>
                            <m:t>𝑚</m:t>
                          </m:r>
                        </m:e>
                      </m:acc>
                      <m:sSub>
                        <m:sSubPr>
                          <m:ctrlPr>
                            <a:rPr lang="en-CA" sz="1054" b="0" i="1" smtClean="0">
                              <a:latin typeface="Cambria Math" panose="02040503050406030204" pitchFamily="18" charset="0"/>
                            </a:rPr>
                          </m:ctrlPr>
                        </m:sSubPr>
                        <m:e>
                          <m:r>
                            <a:rPr lang="en-CA" sz="1054" b="0" i="1" smtClean="0">
                              <a:latin typeface="Cambria Math" panose="02040503050406030204" pitchFamily="18" charset="0"/>
                            </a:rPr>
                            <m:t>h</m:t>
                          </m:r>
                        </m:e>
                        <m:sub>
                          <m:r>
                            <a:rPr lang="en-CA" sz="1054" b="0" i="1" smtClean="0">
                              <a:latin typeface="Cambria Math" panose="02040503050406030204" pitchFamily="18" charset="0"/>
                            </a:rPr>
                            <m:t>2</m:t>
                          </m:r>
                        </m:sub>
                      </m:sSub>
                    </m:oMath>
                  </m:oMathPara>
                </a14:m>
                <a:endParaRPr lang="en-CA" sz="1054" dirty="0"/>
              </a:p>
            </p:txBody>
          </p:sp>
        </mc:Choice>
        <mc:Fallback xmlns="">
          <p:sp>
            <p:nvSpPr>
              <p:cNvPr id="73" name="TextBox 72">
                <a:extLst>
                  <a:ext uri="{FF2B5EF4-FFF2-40B4-BE49-F238E27FC236}">
                    <a16:creationId xmlns:a16="http://schemas.microsoft.com/office/drawing/2014/main" id="{1B004C40-1A05-4E60-9017-7DB6A779D8F2}"/>
                  </a:ext>
                </a:extLst>
              </p:cNvPr>
              <p:cNvSpPr txBox="1">
                <a:spLocks noRot="1" noChangeAspect="1" noMove="1" noResize="1" noEditPoints="1" noAdjustHandles="1" noChangeArrowheads="1" noChangeShapeType="1" noTextEdit="1"/>
              </p:cNvSpPr>
              <p:nvPr/>
            </p:nvSpPr>
            <p:spPr>
              <a:xfrm>
                <a:off x="3861172" y="3710448"/>
                <a:ext cx="285270" cy="162224"/>
              </a:xfrm>
              <a:prstGeom prst="rect">
                <a:avLst/>
              </a:prstGeom>
              <a:blipFill>
                <a:blip r:embed="rId13"/>
                <a:stretch>
                  <a:fillRect l="-4255" t="-7692" r="-2128" b="-1538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C39C4D7B-CA38-4E8F-8261-D8D55A19F1A8}"/>
                  </a:ext>
                </a:extLst>
              </p:cNvPr>
              <p:cNvSpPr/>
              <p:nvPr/>
            </p:nvSpPr>
            <p:spPr>
              <a:xfrm>
                <a:off x="3213100" y="2414304"/>
                <a:ext cx="754886"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100" i="1">
                              <a:latin typeface="Cambria Math" panose="02040503050406030204" pitchFamily="18" charset="0"/>
                              <a:ea typeface="Cambria Math" panose="02040503050406030204" pitchFamily="18" charset="0"/>
                            </a:rPr>
                          </m:ctrlPr>
                        </m:sSubPr>
                        <m:e>
                          <m:d>
                            <m:dPr>
                              <m:ctrlPr>
                                <a:rPr lang="en-US" sz="1100" i="1">
                                  <a:latin typeface="Cambria Math" panose="02040503050406030204" pitchFamily="18" charset="0"/>
                                  <a:ea typeface="Cambria Math" panose="02040503050406030204" pitchFamily="18" charset="0"/>
                                </a:rPr>
                              </m:ctrlPr>
                            </m:dPr>
                            <m:e>
                              <m:r>
                                <a:rPr lang="en-US" sz="1100" i="1">
                                  <a:latin typeface="Cambria Math" panose="02040503050406030204" pitchFamily="18" charset="0"/>
                                  <a:ea typeface="Cambria Math" panose="02040503050406030204" pitchFamily="18" charset="0"/>
                                </a:rPr>
                                <m:t>𝑈𝐴</m:t>
                              </m:r>
                            </m:e>
                          </m:d>
                        </m:e>
                        <m:sub>
                          <m:r>
                            <a:rPr lang="en-US" sz="1100" i="1">
                              <a:latin typeface="Cambria Math" panose="02040503050406030204" pitchFamily="18" charset="0"/>
                              <a:ea typeface="Cambria Math" panose="02040503050406030204" pitchFamily="18" charset="0"/>
                            </a:rPr>
                            <m:t>𝑤𝑎𝑙𝑙</m:t>
                          </m:r>
                        </m:sub>
                      </m:sSub>
                    </m:oMath>
                  </m:oMathPara>
                </a14:m>
                <a:endParaRPr lang="en-CA" sz="1100" dirty="0"/>
              </a:p>
            </p:txBody>
          </p:sp>
        </mc:Choice>
        <mc:Fallback xmlns="">
          <p:sp>
            <p:nvSpPr>
              <p:cNvPr id="27" name="Rectangle 26">
                <a:extLst>
                  <a:ext uri="{FF2B5EF4-FFF2-40B4-BE49-F238E27FC236}">
                    <a16:creationId xmlns:a16="http://schemas.microsoft.com/office/drawing/2014/main" id="{C39C4D7B-CA38-4E8F-8261-D8D55A19F1A8}"/>
                  </a:ext>
                </a:extLst>
              </p:cNvPr>
              <p:cNvSpPr>
                <a:spLocks noRot="1" noChangeAspect="1" noMove="1" noResize="1" noEditPoints="1" noAdjustHandles="1" noChangeArrowheads="1" noChangeShapeType="1" noTextEdit="1"/>
              </p:cNvSpPr>
              <p:nvPr/>
            </p:nvSpPr>
            <p:spPr>
              <a:xfrm>
                <a:off x="3213100" y="2414304"/>
                <a:ext cx="754886" cy="261610"/>
              </a:xfrm>
              <a:prstGeom prst="rect">
                <a:avLst/>
              </a:prstGeom>
              <a:blipFill>
                <a:blip r:embed="rId1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930E8C15-7182-4705-AB6E-26289343491D}"/>
                  </a:ext>
                </a:extLst>
              </p:cNvPr>
              <p:cNvSpPr/>
              <p:nvPr/>
            </p:nvSpPr>
            <p:spPr>
              <a:xfrm>
                <a:off x="3213100" y="2990368"/>
                <a:ext cx="719428"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100" i="1" smtClean="0">
                              <a:latin typeface="Cambria Math" panose="02040503050406030204" pitchFamily="18" charset="0"/>
                              <a:ea typeface="Cambria Math" panose="02040503050406030204" pitchFamily="18" charset="0"/>
                            </a:rPr>
                          </m:ctrlPr>
                        </m:sSubPr>
                        <m:e>
                          <m:d>
                            <m:dPr>
                              <m:ctrlPr>
                                <a:rPr lang="en-US" sz="1100" i="1">
                                  <a:latin typeface="Cambria Math" panose="02040503050406030204" pitchFamily="18" charset="0"/>
                                  <a:ea typeface="Cambria Math" panose="02040503050406030204" pitchFamily="18" charset="0"/>
                                </a:rPr>
                              </m:ctrlPr>
                            </m:dPr>
                            <m:e>
                              <m:r>
                                <a:rPr lang="en-US" sz="1100" i="1">
                                  <a:latin typeface="Cambria Math" panose="02040503050406030204" pitchFamily="18" charset="0"/>
                                  <a:ea typeface="Cambria Math" panose="02040503050406030204" pitchFamily="18" charset="0"/>
                                </a:rPr>
                                <m:t>𝑈𝐴</m:t>
                              </m:r>
                            </m:e>
                          </m:d>
                        </m:e>
                        <m:sub>
                          <m:r>
                            <a:rPr lang="en-US" sz="1100" i="1">
                              <a:latin typeface="Cambria Math" panose="02040503050406030204" pitchFamily="18" charset="0"/>
                              <a:ea typeface="Cambria Math" panose="02040503050406030204" pitchFamily="18" charset="0"/>
                            </a:rPr>
                            <m:t>𝑤</m:t>
                          </m:r>
                          <m:r>
                            <a:rPr lang="en-CA" sz="1100" b="0" i="1" smtClean="0">
                              <a:latin typeface="Cambria Math" panose="02040503050406030204" pitchFamily="18" charset="0"/>
                              <a:ea typeface="Cambria Math" panose="02040503050406030204" pitchFamily="18" charset="0"/>
                            </a:rPr>
                            <m:t>𝑖𝑛</m:t>
                          </m:r>
                        </m:sub>
                      </m:sSub>
                    </m:oMath>
                  </m:oMathPara>
                </a14:m>
                <a:endParaRPr lang="en-CA" sz="1100" dirty="0"/>
              </a:p>
            </p:txBody>
          </p:sp>
        </mc:Choice>
        <mc:Fallback xmlns="">
          <p:sp>
            <p:nvSpPr>
              <p:cNvPr id="75" name="Rectangle 74">
                <a:extLst>
                  <a:ext uri="{FF2B5EF4-FFF2-40B4-BE49-F238E27FC236}">
                    <a16:creationId xmlns:a16="http://schemas.microsoft.com/office/drawing/2014/main" id="{930E8C15-7182-4705-AB6E-26289343491D}"/>
                  </a:ext>
                </a:extLst>
              </p:cNvPr>
              <p:cNvSpPr>
                <a:spLocks noRot="1" noChangeAspect="1" noMove="1" noResize="1" noEditPoints="1" noAdjustHandles="1" noChangeArrowheads="1" noChangeShapeType="1" noTextEdit="1"/>
              </p:cNvSpPr>
              <p:nvPr/>
            </p:nvSpPr>
            <p:spPr>
              <a:xfrm>
                <a:off x="3213100" y="2990368"/>
                <a:ext cx="719428" cy="261610"/>
              </a:xfrm>
              <a:prstGeom prst="rect">
                <a:avLst/>
              </a:prstGeom>
              <a:blipFill>
                <a:blip r:embed="rId1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44497F1E-7530-43E6-8B01-4328D934F0C9}"/>
                  </a:ext>
                </a:extLst>
              </p:cNvPr>
              <p:cNvSpPr txBox="1"/>
              <p:nvPr/>
            </p:nvSpPr>
            <p:spPr>
              <a:xfrm>
                <a:off x="2349004" y="8316540"/>
                <a:ext cx="1971822" cy="162224"/>
              </a:xfrm>
              <a:prstGeom prst="rect">
                <a:avLst/>
              </a:prstGeom>
              <a:noFill/>
            </p:spPr>
            <p:txBody>
              <a:bodyPr wrap="none" lIns="0" tIns="0" rIns="0" bIns="0" rtlCol="0">
                <a:spAutoFit/>
              </a:bodyPr>
              <a:lstStyle/>
              <a:p>
                <a14:m>
                  <m:oMath xmlns:m="http://schemas.openxmlformats.org/officeDocument/2006/math">
                    <m:sSub>
                      <m:sSubPr>
                        <m:ctrlPr>
                          <a:rPr lang="en-CA" sz="1054" i="1" smtClean="0">
                            <a:latin typeface="Cambria Math" panose="02040503050406030204" pitchFamily="18" charset="0"/>
                            <a:ea typeface="Cambria Math" panose="02040503050406030204" pitchFamily="18" charset="0"/>
                          </a:rPr>
                        </m:ctrlPr>
                      </m:sSubPr>
                      <m:e>
                        <m:r>
                          <a:rPr lang="en-CA" sz="1054" i="1">
                            <a:latin typeface="Cambria Math" panose="02040503050406030204" pitchFamily="18" charset="0"/>
                            <a:ea typeface="Cambria Math" panose="02040503050406030204" pitchFamily="18" charset="0"/>
                          </a:rPr>
                          <m:t>𝐾</m:t>
                        </m:r>
                      </m:e>
                      <m:sub>
                        <m:r>
                          <a:rPr lang="en-CA" sz="1054" i="1">
                            <a:latin typeface="Cambria Math" panose="02040503050406030204" pitchFamily="18" charset="0"/>
                            <a:ea typeface="Cambria Math" panose="02040503050406030204" pitchFamily="18" charset="0"/>
                          </a:rPr>
                          <m:t>𝑇</m:t>
                        </m:r>
                      </m:sub>
                    </m:sSub>
                    <m:r>
                      <a:rPr lang="en-CA" sz="1054" b="0" i="1" smtClean="0">
                        <a:latin typeface="Cambria Math" panose="02040503050406030204" pitchFamily="18" charset="0"/>
                        <a:ea typeface="Cambria Math" panose="02040503050406030204" pitchFamily="18" charset="0"/>
                      </a:rPr>
                      <m:t>=</m:t>
                    </m:r>
                  </m:oMath>
                </a14:m>
                <a:r>
                  <a:rPr lang="en-US" sz="1054" i="1" dirty="0">
                    <a:latin typeface="Cambria" panose="02040503050406030204" pitchFamily="18" charset="0"/>
                    <a:ea typeface="Cambria" panose="02040503050406030204" pitchFamily="18" charset="0"/>
                  </a:rPr>
                  <a:t> </a:t>
                </a:r>
                <a:r>
                  <a:rPr lang="en-US" sz="1054" dirty="0">
                    <a:latin typeface="Cambria" panose="02040503050406030204" pitchFamily="18" charset="0"/>
                    <a:ea typeface="Cambria" panose="02040503050406030204" pitchFamily="18" charset="0"/>
                  </a:rPr>
                  <a:t>overall heat loss factor, W/K</a:t>
                </a:r>
              </a:p>
            </p:txBody>
          </p:sp>
        </mc:Choice>
        <mc:Fallback xmlns="">
          <p:sp>
            <p:nvSpPr>
              <p:cNvPr id="77" name="TextBox 76">
                <a:extLst>
                  <a:ext uri="{FF2B5EF4-FFF2-40B4-BE49-F238E27FC236}">
                    <a16:creationId xmlns:a16="http://schemas.microsoft.com/office/drawing/2014/main" id="{44497F1E-7530-43E6-8B01-4328D934F0C9}"/>
                  </a:ext>
                </a:extLst>
              </p:cNvPr>
              <p:cNvSpPr txBox="1">
                <a:spLocks noRot="1" noChangeAspect="1" noMove="1" noResize="1" noEditPoints="1" noAdjustHandles="1" noChangeArrowheads="1" noChangeShapeType="1" noTextEdit="1"/>
              </p:cNvSpPr>
              <p:nvPr/>
            </p:nvSpPr>
            <p:spPr>
              <a:xfrm>
                <a:off x="2349004" y="8316540"/>
                <a:ext cx="1971822" cy="162224"/>
              </a:xfrm>
              <a:prstGeom prst="rect">
                <a:avLst/>
              </a:prstGeom>
              <a:blipFill>
                <a:blip r:embed="rId16"/>
                <a:stretch>
                  <a:fillRect l="-2469" t="-25926" r="-3086" b="-48148"/>
                </a:stretch>
              </a:blipFill>
            </p:spPr>
            <p:txBody>
              <a:bodyPr/>
              <a:lstStyle/>
              <a:p>
                <a:r>
                  <a:rPr lang="en-CA">
                    <a:noFill/>
                  </a:rPr>
                  <a:t> </a:t>
                </a:r>
              </a:p>
            </p:txBody>
          </p:sp>
        </mc:Fallback>
      </mc:AlternateContent>
      <p:sp>
        <p:nvSpPr>
          <p:cNvPr id="78" name="Right Brace 77">
            <a:extLst>
              <a:ext uri="{FF2B5EF4-FFF2-40B4-BE49-F238E27FC236}">
                <a16:creationId xmlns:a16="http://schemas.microsoft.com/office/drawing/2014/main" id="{C9356881-E4E1-4799-A3F8-05CE5FC6FBDF}"/>
              </a:ext>
            </a:extLst>
          </p:cNvPr>
          <p:cNvSpPr/>
          <p:nvPr/>
        </p:nvSpPr>
        <p:spPr>
          <a:xfrm rot="5400000">
            <a:off x="2385008" y="7272424"/>
            <a:ext cx="144016" cy="1656184"/>
          </a:xfrm>
          <a:prstGeom prst="rightBrace">
            <a:avLst>
              <a:gd name="adj1" fmla="val 4537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619066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9C34F2-EDE6-494C-8B9A-69CF5967B0C7}"/>
              </a:ext>
            </a:extLst>
          </p:cNvPr>
          <p:cNvSpPr>
            <a:spLocks noGrp="1"/>
          </p:cNvSpPr>
          <p:nvPr>
            <p:ph type="sldNum" sz="quarter" idx="12"/>
          </p:nvPr>
        </p:nvSpPr>
        <p:spPr/>
        <p:txBody>
          <a:bodyPr/>
          <a:lstStyle/>
          <a:p>
            <a:fld id="{2812F1FA-390A-41C6-A5B6-DA577902550D}" type="slidenum">
              <a:rPr lang="en-CA" smtClean="0"/>
              <a:pPr/>
              <a:t>16</a:t>
            </a:fld>
            <a:endParaRPr lang="en-CA" dirty="0"/>
          </a:p>
        </p:txBody>
      </p:sp>
      <p:sp>
        <p:nvSpPr>
          <p:cNvPr id="3" name="Rectangle 2">
            <a:extLst>
              <a:ext uri="{FF2B5EF4-FFF2-40B4-BE49-F238E27FC236}">
                <a16:creationId xmlns:a16="http://schemas.microsoft.com/office/drawing/2014/main" id="{99A8DB56-FB83-4B71-B99B-05CA5B765BB3}"/>
              </a:ext>
            </a:extLst>
          </p:cNvPr>
          <p:cNvSpPr/>
          <p:nvPr/>
        </p:nvSpPr>
        <p:spPr>
          <a:xfrm>
            <a:off x="1196876" y="971724"/>
            <a:ext cx="1224136" cy="1800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49"/>
          </a:p>
        </p:txBody>
      </p:sp>
      <p:cxnSp>
        <p:nvCxnSpPr>
          <p:cNvPr id="4" name="Straight Arrow Connector 3">
            <a:extLst>
              <a:ext uri="{FF2B5EF4-FFF2-40B4-BE49-F238E27FC236}">
                <a16:creationId xmlns:a16="http://schemas.microsoft.com/office/drawing/2014/main" id="{E716EE36-85E2-4803-9ABF-F94C018CB751}"/>
              </a:ext>
            </a:extLst>
          </p:cNvPr>
          <p:cNvCxnSpPr>
            <a:cxnSpLocks/>
          </p:cNvCxnSpPr>
          <p:nvPr/>
        </p:nvCxnSpPr>
        <p:spPr>
          <a:xfrm>
            <a:off x="2204988" y="1259756"/>
            <a:ext cx="1368152" cy="0"/>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E9FED6F5-741D-425A-AFBB-317F2A9C586F}"/>
              </a:ext>
            </a:extLst>
          </p:cNvPr>
          <p:cNvCxnSpPr>
            <a:cxnSpLocks/>
          </p:cNvCxnSpPr>
          <p:nvPr/>
        </p:nvCxnSpPr>
        <p:spPr>
          <a:xfrm flipV="1">
            <a:off x="2204988" y="2483891"/>
            <a:ext cx="1368152" cy="1"/>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903BF7C-3DC5-4703-BCC2-2629E50CFEBE}"/>
              </a:ext>
            </a:extLst>
          </p:cNvPr>
          <p:cNvCxnSpPr>
            <a:cxnSpLocks/>
          </p:cNvCxnSpPr>
          <p:nvPr/>
        </p:nvCxnSpPr>
        <p:spPr>
          <a:xfrm>
            <a:off x="2204988" y="1835820"/>
            <a:ext cx="1368152" cy="0"/>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018C73E-691E-4E64-A679-B7C87282AE9C}"/>
                  </a:ext>
                </a:extLst>
              </p:cNvPr>
              <p:cNvSpPr txBox="1"/>
              <p:nvPr/>
            </p:nvSpPr>
            <p:spPr>
              <a:xfrm>
                <a:off x="4293220" y="1763812"/>
                <a:ext cx="157672" cy="1622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54" i="1" smtClean="0">
                              <a:latin typeface="Cambria Math" panose="02040503050406030204" pitchFamily="18" charset="0"/>
                            </a:rPr>
                          </m:ctrlPr>
                        </m:sSubPr>
                        <m:e>
                          <m:r>
                            <a:rPr lang="en-US" sz="1054" i="1">
                              <a:latin typeface="Cambria Math" panose="02040503050406030204" pitchFamily="18" charset="0"/>
                            </a:rPr>
                            <m:t>𝑇</m:t>
                          </m:r>
                        </m:e>
                        <m:sub>
                          <m:r>
                            <a:rPr lang="en-CA" sz="1054" b="0" i="1" smtClean="0">
                              <a:latin typeface="Cambria Math" panose="02040503050406030204" pitchFamily="18" charset="0"/>
                            </a:rPr>
                            <m:t>𝑜</m:t>
                          </m:r>
                        </m:sub>
                      </m:sSub>
                    </m:oMath>
                  </m:oMathPara>
                </a14:m>
                <a:endParaRPr lang="en-CA" sz="1054" dirty="0"/>
              </a:p>
            </p:txBody>
          </p:sp>
        </mc:Choice>
        <mc:Fallback xmlns="">
          <p:sp>
            <p:nvSpPr>
              <p:cNvPr id="7" name="TextBox 6">
                <a:extLst>
                  <a:ext uri="{FF2B5EF4-FFF2-40B4-BE49-F238E27FC236}">
                    <a16:creationId xmlns:a16="http://schemas.microsoft.com/office/drawing/2014/main" id="{5018C73E-691E-4E64-A679-B7C87282AE9C}"/>
                  </a:ext>
                </a:extLst>
              </p:cNvPr>
              <p:cNvSpPr txBox="1">
                <a:spLocks noRot="1" noChangeAspect="1" noMove="1" noResize="1" noEditPoints="1" noAdjustHandles="1" noChangeArrowheads="1" noChangeShapeType="1" noTextEdit="1"/>
              </p:cNvSpPr>
              <p:nvPr/>
            </p:nvSpPr>
            <p:spPr>
              <a:xfrm>
                <a:off x="4293220" y="1763812"/>
                <a:ext cx="157672" cy="162224"/>
              </a:xfrm>
              <a:prstGeom prst="rect">
                <a:avLst/>
              </a:prstGeom>
              <a:blipFill>
                <a:blip r:embed="rId2"/>
                <a:stretch>
                  <a:fillRect l="-19231" r="-3846" b="-1111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CA331CF-512B-4E2C-A599-F85DD69A8429}"/>
                  </a:ext>
                </a:extLst>
              </p:cNvPr>
              <p:cNvSpPr txBox="1"/>
              <p:nvPr/>
            </p:nvSpPr>
            <p:spPr>
              <a:xfrm>
                <a:off x="1628924" y="1763812"/>
                <a:ext cx="140358" cy="1622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54" i="1" smtClean="0">
                              <a:latin typeface="Cambria Math" panose="02040503050406030204" pitchFamily="18" charset="0"/>
                            </a:rPr>
                          </m:ctrlPr>
                        </m:sSubPr>
                        <m:e>
                          <m:r>
                            <a:rPr lang="en-US" sz="1054" i="1">
                              <a:latin typeface="Cambria Math" panose="02040503050406030204" pitchFamily="18" charset="0"/>
                            </a:rPr>
                            <m:t>𝑇</m:t>
                          </m:r>
                        </m:e>
                        <m:sub>
                          <m:r>
                            <a:rPr lang="en-CA" sz="1054" b="0" i="1" smtClean="0">
                              <a:latin typeface="Cambria Math" panose="02040503050406030204" pitchFamily="18" charset="0"/>
                            </a:rPr>
                            <m:t>𝑖</m:t>
                          </m:r>
                        </m:sub>
                      </m:sSub>
                    </m:oMath>
                  </m:oMathPara>
                </a14:m>
                <a:endParaRPr lang="en-CA" sz="1054" dirty="0"/>
              </a:p>
            </p:txBody>
          </p:sp>
        </mc:Choice>
        <mc:Fallback xmlns="">
          <p:sp>
            <p:nvSpPr>
              <p:cNvPr id="8" name="TextBox 7">
                <a:extLst>
                  <a:ext uri="{FF2B5EF4-FFF2-40B4-BE49-F238E27FC236}">
                    <a16:creationId xmlns:a16="http://schemas.microsoft.com/office/drawing/2014/main" id="{0CA331CF-512B-4E2C-A599-F85DD69A8429}"/>
                  </a:ext>
                </a:extLst>
              </p:cNvPr>
              <p:cNvSpPr txBox="1">
                <a:spLocks noRot="1" noChangeAspect="1" noMove="1" noResize="1" noEditPoints="1" noAdjustHandles="1" noChangeArrowheads="1" noChangeShapeType="1" noTextEdit="1"/>
              </p:cNvSpPr>
              <p:nvPr/>
            </p:nvSpPr>
            <p:spPr>
              <a:xfrm>
                <a:off x="1628924" y="1763812"/>
                <a:ext cx="140358" cy="162224"/>
              </a:xfrm>
              <a:prstGeom prst="rect">
                <a:avLst/>
              </a:prstGeom>
              <a:blipFill>
                <a:blip r:embed="rId3"/>
                <a:stretch>
                  <a:fillRect l="-21739" r="-13043" b="-148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0896EBB-3325-4E61-A0E9-71F7E63E3F82}"/>
                  </a:ext>
                </a:extLst>
              </p:cNvPr>
              <p:cNvSpPr/>
              <p:nvPr/>
            </p:nvSpPr>
            <p:spPr>
              <a:xfrm>
                <a:off x="2565028" y="971724"/>
                <a:ext cx="584583"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ea typeface="Cambria Math" panose="02040503050406030204" pitchFamily="18" charset="0"/>
                            </a:rPr>
                          </m:ctrlPr>
                        </m:sSubPr>
                        <m:e>
                          <m:d>
                            <m:dPr>
                              <m:ctrlPr>
                                <a:rPr lang="en-CA" sz="1100" b="0" i="1" smtClean="0">
                                  <a:latin typeface="Cambria Math" panose="02040503050406030204" pitchFamily="18" charset="0"/>
                                  <a:ea typeface="Cambria Math" panose="02040503050406030204" pitchFamily="18" charset="0"/>
                                </a:rPr>
                              </m:ctrlPr>
                            </m:dPr>
                            <m:e>
                              <m:r>
                                <a:rPr lang="en-CA" sz="1100" b="0" i="1" smtClean="0">
                                  <a:latin typeface="Cambria Math" panose="02040503050406030204" pitchFamily="18" charset="0"/>
                                  <a:ea typeface="Cambria Math" panose="02040503050406030204" pitchFamily="18" charset="0"/>
                                </a:rPr>
                                <m:t>𝑈𝐴</m:t>
                              </m:r>
                            </m:e>
                          </m:d>
                        </m:e>
                        <m:sub>
                          <m:r>
                            <a:rPr lang="en-CA" sz="1100" b="0" i="1" smtClean="0">
                              <a:latin typeface="Cambria Math" panose="02040503050406030204" pitchFamily="18" charset="0"/>
                              <a:ea typeface="Cambria Math" panose="02040503050406030204" pitchFamily="18" charset="0"/>
                            </a:rPr>
                            <m:t>1</m:t>
                          </m:r>
                        </m:sub>
                      </m:sSub>
                    </m:oMath>
                  </m:oMathPara>
                </a14:m>
                <a:endParaRPr lang="en-CA" sz="1100" dirty="0"/>
              </a:p>
            </p:txBody>
          </p:sp>
        </mc:Choice>
        <mc:Fallback xmlns="">
          <p:sp>
            <p:nvSpPr>
              <p:cNvPr id="10" name="Rectangle 9">
                <a:extLst>
                  <a:ext uri="{FF2B5EF4-FFF2-40B4-BE49-F238E27FC236}">
                    <a16:creationId xmlns:a16="http://schemas.microsoft.com/office/drawing/2014/main" id="{D0896EBB-3325-4E61-A0E9-71F7E63E3F82}"/>
                  </a:ext>
                </a:extLst>
              </p:cNvPr>
              <p:cNvSpPr>
                <a:spLocks noRot="1" noChangeAspect="1" noMove="1" noResize="1" noEditPoints="1" noAdjustHandles="1" noChangeArrowheads="1" noChangeShapeType="1" noTextEdit="1"/>
              </p:cNvSpPr>
              <p:nvPr/>
            </p:nvSpPr>
            <p:spPr>
              <a:xfrm>
                <a:off x="2565028" y="971724"/>
                <a:ext cx="584583" cy="261610"/>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0D90A04-BCE1-45DD-87A7-9243D8D2302F}"/>
                  </a:ext>
                </a:extLst>
              </p:cNvPr>
              <p:cNvSpPr/>
              <p:nvPr/>
            </p:nvSpPr>
            <p:spPr>
              <a:xfrm>
                <a:off x="2565028" y="1619796"/>
                <a:ext cx="587853"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ea typeface="Cambria Math" panose="02040503050406030204" pitchFamily="18" charset="0"/>
                            </a:rPr>
                          </m:ctrlPr>
                        </m:sSubPr>
                        <m:e>
                          <m:d>
                            <m:dPr>
                              <m:ctrlPr>
                                <a:rPr lang="en-CA" sz="1100" b="0" i="1" smtClean="0">
                                  <a:latin typeface="Cambria Math" panose="02040503050406030204" pitchFamily="18" charset="0"/>
                                  <a:ea typeface="Cambria Math" panose="02040503050406030204" pitchFamily="18" charset="0"/>
                                </a:rPr>
                              </m:ctrlPr>
                            </m:dPr>
                            <m:e>
                              <m:r>
                                <a:rPr lang="en-CA" sz="1100" b="0" i="1" smtClean="0">
                                  <a:latin typeface="Cambria Math" panose="02040503050406030204" pitchFamily="18" charset="0"/>
                                  <a:ea typeface="Cambria Math" panose="02040503050406030204" pitchFamily="18" charset="0"/>
                                </a:rPr>
                                <m:t>𝑈𝐴</m:t>
                              </m:r>
                            </m:e>
                          </m:d>
                        </m:e>
                        <m:sub>
                          <m:r>
                            <a:rPr lang="en-CA" sz="1100" b="0" i="1" smtClean="0">
                              <a:latin typeface="Cambria Math" panose="02040503050406030204" pitchFamily="18" charset="0"/>
                              <a:ea typeface="Cambria Math" panose="02040503050406030204" pitchFamily="18" charset="0"/>
                            </a:rPr>
                            <m:t>2</m:t>
                          </m:r>
                        </m:sub>
                      </m:sSub>
                    </m:oMath>
                  </m:oMathPara>
                </a14:m>
                <a:endParaRPr lang="en-CA" sz="1100" dirty="0"/>
              </a:p>
            </p:txBody>
          </p:sp>
        </mc:Choice>
        <mc:Fallback xmlns="">
          <p:sp>
            <p:nvSpPr>
              <p:cNvPr id="11" name="Rectangle 10">
                <a:extLst>
                  <a:ext uri="{FF2B5EF4-FFF2-40B4-BE49-F238E27FC236}">
                    <a16:creationId xmlns:a16="http://schemas.microsoft.com/office/drawing/2014/main" id="{F0D90A04-BCE1-45DD-87A7-9243D8D2302F}"/>
                  </a:ext>
                </a:extLst>
              </p:cNvPr>
              <p:cNvSpPr>
                <a:spLocks noRot="1" noChangeAspect="1" noMove="1" noResize="1" noEditPoints="1" noAdjustHandles="1" noChangeArrowheads="1" noChangeShapeType="1" noTextEdit="1"/>
              </p:cNvSpPr>
              <p:nvPr/>
            </p:nvSpPr>
            <p:spPr>
              <a:xfrm>
                <a:off x="2565028" y="1619796"/>
                <a:ext cx="587853" cy="261610"/>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E326F63-AB52-47BE-BD79-C8EBC567A051}"/>
                  </a:ext>
                </a:extLst>
              </p:cNvPr>
              <p:cNvSpPr/>
              <p:nvPr/>
            </p:nvSpPr>
            <p:spPr>
              <a:xfrm>
                <a:off x="2637036" y="2195858"/>
                <a:ext cx="523156" cy="2838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100" i="1">
                              <a:latin typeface="Cambria Math" panose="02040503050406030204" pitchFamily="18" charset="0"/>
                            </a:rPr>
                          </m:ctrlPr>
                        </m:accPr>
                        <m:e>
                          <m:r>
                            <a:rPr lang="en-US" sz="1100" i="1">
                              <a:latin typeface="Cambria Math" panose="02040503050406030204" pitchFamily="18" charset="0"/>
                            </a:rPr>
                            <m:t>𝑉</m:t>
                          </m:r>
                        </m:e>
                      </m:acc>
                      <m:r>
                        <a:rPr lang="en-US" sz="1100" i="1">
                          <a:latin typeface="Cambria Math" panose="02040503050406030204" pitchFamily="18" charset="0"/>
                          <a:ea typeface="Cambria Math" panose="02040503050406030204" pitchFamily="18" charset="0"/>
                        </a:rPr>
                        <m:t>𝜌</m:t>
                      </m:r>
                      <m:sSub>
                        <m:sSubPr>
                          <m:ctrlPr>
                            <a:rPr lang="en-US" sz="1100" i="1">
                              <a:latin typeface="Cambria Math" panose="02040503050406030204" pitchFamily="18" charset="0"/>
                              <a:ea typeface="Cambria Math" panose="02040503050406030204" pitchFamily="18" charset="0"/>
                            </a:rPr>
                          </m:ctrlPr>
                        </m:sSubPr>
                        <m:e>
                          <m:r>
                            <a:rPr lang="en-US" sz="1100" i="1">
                              <a:latin typeface="Cambria Math" panose="02040503050406030204" pitchFamily="18" charset="0"/>
                              <a:ea typeface="Cambria Math" panose="02040503050406030204" pitchFamily="18" charset="0"/>
                            </a:rPr>
                            <m:t>𝑐</m:t>
                          </m:r>
                        </m:e>
                        <m:sub>
                          <m:r>
                            <a:rPr lang="en-US" sz="1100" i="1">
                              <a:latin typeface="Cambria Math" panose="02040503050406030204" pitchFamily="18" charset="0"/>
                              <a:ea typeface="Cambria Math" panose="02040503050406030204" pitchFamily="18" charset="0"/>
                            </a:rPr>
                            <m:t>𝑝</m:t>
                          </m:r>
                        </m:sub>
                      </m:sSub>
                    </m:oMath>
                  </m:oMathPara>
                </a14:m>
                <a:endParaRPr lang="en-CA" sz="1100" dirty="0"/>
              </a:p>
            </p:txBody>
          </p:sp>
        </mc:Choice>
        <mc:Fallback xmlns="">
          <p:sp>
            <p:nvSpPr>
              <p:cNvPr id="15" name="Rectangle 14">
                <a:extLst>
                  <a:ext uri="{FF2B5EF4-FFF2-40B4-BE49-F238E27FC236}">
                    <a16:creationId xmlns:a16="http://schemas.microsoft.com/office/drawing/2014/main" id="{8E326F63-AB52-47BE-BD79-C8EBC567A051}"/>
                  </a:ext>
                </a:extLst>
              </p:cNvPr>
              <p:cNvSpPr>
                <a:spLocks noRot="1" noChangeAspect="1" noMove="1" noResize="1" noEditPoints="1" noAdjustHandles="1" noChangeArrowheads="1" noChangeShapeType="1" noTextEdit="1"/>
              </p:cNvSpPr>
              <p:nvPr/>
            </p:nvSpPr>
            <p:spPr>
              <a:xfrm>
                <a:off x="2637036" y="2195858"/>
                <a:ext cx="523156" cy="283860"/>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3D87D2AB-5F18-48A1-9BA1-34B23AF8CB45}"/>
                  </a:ext>
                </a:extLst>
              </p:cNvPr>
              <p:cNvSpPr/>
              <p:nvPr/>
            </p:nvSpPr>
            <p:spPr>
              <a:xfrm>
                <a:off x="1124869" y="3564012"/>
                <a:ext cx="4896544"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14:m>
                  <m:oMath xmlns:m="http://schemas.openxmlformats.org/officeDocument/2006/math">
                    <m:sSub>
                      <m:sSubPr>
                        <m:ctrlPr>
                          <a:rPr lang="en-CA" sz="1100" b="0" i="1" smtClean="0">
                            <a:solidFill>
                              <a:schemeClr val="tx1"/>
                            </a:solidFill>
                            <a:latin typeface="Cambria Math" panose="02040503050406030204" pitchFamily="18" charset="0"/>
                          </a:rPr>
                        </m:ctrlPr>
                      </m:sSubPr>
                      <m:e>
                        <m:acc>
                          <m:accPr>
                            <m:chr m:val="̇"/>
                            <m:ctrlPr>
                              <a:rPr lang="en-CA" sz="1100" i="1" smtClean="0">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𝑄</m:t>
                            </m:r>
                          </m:e>
                        </m:acc>
                      </m:e>
                      <m:sub>
                        <m:r>
                          <a:rPr lang="en-CA" sz="1100" b="0" i="1" smtClean="0">
                            <a:solidFill>
                              <a:schemeClr val="tx1"/>
                            </a:solidFill>
                            <a:latin typeface="Cambria Math" panose="02040503050406030204" pitchFamily="18" charset="0"/>
                          </a:rPr>
                          <m:t>𝑇</m:t>
                        </m:r>
                      </m:sub>
                    </m:sSub>
                    <m:r>
                      <a:rPr lang="en-CA" sz="1100" b="0" i="1" smtClean="0">
                        <a:solidFill>
                          <a:schemeClr val="tx1"/>
                        </a:solidFill>
                        <a:latin typeface="Cambria Math" panose="02040503050406030204" pitchFamily="18" charset="0"/>
                      </a:rPr>
                      <m:t>=</m:t>
                    </m:r>
                    <m:d>
                      <m:dPr>
                        <m:begChr m:val="["/>
                        <m:endChr m:val="]"/>
                        <m:ctrlP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sSub>
                          <m:sSubPr>
                            <m:ctrlPr>
                              <a:rPr lang="en-CA" sz="110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𝑈𝐴</m:t>
                                </m:r>
                              </m:e>
                            </m:d>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1</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𝑈𝐴</m:t>
                                </m:r>
                              </m:e>
                            </m:d>
                          </m:e>
                          <m: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2</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acc>
                          <m:accPr>
                            <m:chr m:val="̇"/>
                            <m:ctrlPr>
                              <a:rPr lang="en-US" sz="1100" i="1">
                                <a:solidFill>
                                  <a:schemeClr val="tx1"/>
                                </a:solidFill>
                                <a:latin typeface="Cambria Math" panose="02040503050406030204" pitchFamily="18" charset="0"/>
                              </a:rPr>
                            </m:ctrlPr>
                          </m:accPr>
                          <m:e>
                            <m:r>
                              <a:rPr lang="en-US" sz="1100" i="1">
                                <a:solidFill>
                                  <a:schemeClr val="tx1"/>
                                </a:solidFill>
                                <a:latin typeface="Cambria Math" panose="02040503050406030204" pitchFamily="18" charset="0"/>
                              </a:rPr>
                              <m:t>𝑉</m:t>
                            </m:r>
                          </m:e>
                        </m:acc>
                        <m:r>
                          <a:rPr lang="en-US" sz="1100" i="1">
                            <a:solidFill>
                              <a:schemeClr val="tx1"/>
                            </a:solidFill>
                            <a:latin typeface="Cambria Math" panose="02040503050406030204" pitchFamily="18" charset="0"/>
                            <a:ea typeface="Cambria Math" panose="02040503050406030204" pitchFamily="18" charset="0"/>
                          </a:rPr>
                          <m:t>𝜌</m:t>
                        </m:r>
                        <m:sSub>
                          <m:sSubPr>
                            <m:ctrlPr>
                              <a:rPr lang="en-US" sz="1100" i="1">
                                <a:solidFill>
                                  <a:schemeClr val="tx1"/>
                                </a:solidFill>
                                <a:latin typeface="Cambria Math" panose="02040503050406030204" pitchFamily="18" charset="0"/>
                                <a:ea typeface="Cambria Math" panose="02040503050406030204" pitchFamily="18" charset="0"/>
                              </a:rPr>
                            </m:ctrlPr>
                          </m:sSubPr>
                          <m:e>
                            <m:r>
                              <a:rPr lang="en-US" sz="1100" i="1">
                                <a:solidFill>
                                  <a:schemeClr val="tx1"/>
                                </a:solidFill>
                                <a:latin typeface="Cambria Math" panose="02040503050406030204" pitchFamily="18" charset="0"/>
                                <a:ea typeface="Cambria Math" panose="02040503050406030204" pitchFamily="18" charset="0"/>
                              </a:rPr>
                              <m:t>𝑐</m:t>
                            </m:r>
                          </m:e>
                          <m:sub>
                            <m:r>
                              <a:rPr lang="en-US" sz="1100" i="1">
                                <a:solidFill>
                                  <a:schemeClr val="tx1"/>
                                </a:solidFill>
                                <a:latin typeface="Cambria Math" panose="02040503050406030204" pitchFamily="18" charset="0"/>
                                <a:ea typeface="Cambria Math" panose="02040503050406030204" pitchFamily="18" charset="0"/>
                              </a:rPr>
                              <m:t>𝑝</m:t>
                            </m:r>
                          </m:sub>
                        </m:sSub>
                        <m:r>
                          <m:rPr>
                            <m:nor/>
                          </m:rPr>
                          <a:rPr lang="en-CA" sz="1100" dirty="0">
                            <a:solidFill>
                              <a:schemeClr val="tx1"/>
                            </a:solidFill>
                          </a:rPr>
                          <m:t> </m:t>
                        </m:r>
                      </m:e>
                    </m:d>
                    <m:d>
                      <m:d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e>
                          <m:sub>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𝑖</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e>
                          <m:sub>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𝑜</m:t>
                            </m:r>
                          </m:sub>
                        </m:sSub>
                      </m:e>
                    </m:d>
                  </m:oMath>
                </a14:m>
                <a:r>
                  <a:rPr lang="en-CA" sz="1100" i="1" dirty="0">
                    <a:solidFill>
                      <a:schemeClr val="tx1"/>
                    </a:solidFill>
                    <a:latin typeface="Cambria Math" panose="02040503050406030204" pitchFamily="18" charset="0"/>
                    <a:ea typeface="Cambria" panose="02040503050406030204" pitchFamily="18" charset="0"/>
                    <a:cs typeface="Times New Roman" panose="02020603050405020304" pitchFamily="18" charset="0"/>
                  </a:rPr>
                  <a:t>		</a:t>
                </a:r>
                <a:r>
                  <a:rPr lang="en-CA" sz="1100" dirty="0">
                    <a:solidFill>
                      <a:schemeClr val="tx1"/>
                    </a:solidFill>
                    <a:latin typeface="Cambria Math" panose="02040503050406030204" pitchFamily="18" charset="0"/>
                    <a:ea typeface="Cambria" panose="02040503050406030204" pitchFamily="18" charset="0"/>
                    <a:cs typeface="Times New Roman" panose="02020603050405020304" pitchFamily="18" charset="0"/>
                  </a:rPr>
                  <a:t>(total heat loss)</a:t>
                </a:r>
              </a:p>
            </p:txBody>
          </p:sp>
        </mc:Choice>
        <mc:Fallback xmlns="">
          <p:sp>
            <p:nvSpPr>
              <p:cNvPr id="16" name="Rectangle 15">
                <a:extLst>
                  <a:ext uri="{FF2B5EF4-FFF2-40B4-BE49-F238E27FC236}">
                    <a16:creationId xmlns:a16="http://schemas.microsoft.com/office/drawing/2014/main" id="{3D87D2AB-5F18-48A1-9BA1-34B23AF8CB45}"/>
                  </a:ext>
                </a:extLst>
              </p:cNvPr>
              <p:cNvSpPr>
                <a:spLocks noRot="1" noChangeAspect="1" noMove="1" noResize="1" noEditPoints="1" noAdjustHandles="1" noChangeArrowheads="1" noChangeShapeType="1" noTextEdit="1"/>
              </p:cNvSpPr>
              <p:nvPr/>
            </p:nvSpPr>
            <p:spPr>
              <a:xfrm>
                <a:off x="1124869" y="3564012"/>
                <a:ext cx="4896544" cy="936104"/>
              </a:xfrm>
              <a:prstGeom prst="rect">
                <a:avLst/>
              </a:prstGeom>
              <a:blipFill>
                <a:blip r:embed="rId7"/>
                <a:stretch>
                  <a:fillRect/>
                </a:stretch>
              </a:blipFill>
              <a:ln>
                <a:noFill/>
              </a:ln>
            </p:spPr>
            <p:txBody>
              <a:bodyPr/>
              <a:lstStyle/>
              <a:p>
                <a:r>
                  <a:rPr lang="en-CA">
                    <a:noFill/>
                  </a:rPr>
                  <a:t> </a:t>
                </a:r>
              </a:p>
            </p:txBody>
          </p:sp>
        </mc:Fallback>
      </mc:AlternateContent>
    </p:spTree>
    <p:extLst>
      <p:ext uri="{BB962C8B-B14F-4D97-AF65-F5344CB8AC3E}">
        <p14:creationId xmlns:p14="http://schemas.microsoft.com/office/powerpoint/2010/main" val="3631286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A4D9D4-1B59-42A7-AF1F-3F139F9A3182}"/>
              </a:ext>
            </a:extLst>
          </p:cNvPr>
          <p:cNvSpPr>
            <a:spLocks noGrp="1"/>
          </p:cNvSpPr>
          <p:nvPr>
            <p:ph type="sldNum" sz="quarter" idx="12"/>
          </p:nvPr>
        </p:nvSpPr>
        <p:spPr/>
        <p:txBody>
          <a:bodyPr/>
          <a:lstStyle/>
          <a:p>
            <a:fld id="{2812F1FA-390A-41C6-A5B6-DA577902550D}" type="slidenum">
              <a:rPr lang="en-CA" smtClean="0"/>
              <a:pPr/>
              <a:t>17</a:t>
            </a:fld>
            <a:endParaRPr lang="en-CA" dirty="0"/>
          </a:p>
        </p:txBody>
      </p:sp>
      <p:sp>
        <p:nvSpPr>
          <p:cNvPr id="4" name="Rectangle 3">
            <a:extLst>
              <a:ext uri="{FF2B5EF4-FFF2-40B4-BE49-F238E27FC236}">
                <a16:creationId xmlns:a16="http://schemas.microsoft.com/office/drawing/2014/main" id="{D631BACE-EE5F-48B4-80E8-DB56625D7824}"/>
              </a:ext>
            </a:extLst>
          </p:cNvPr>
          <p:cNvSpPr/>
          <p:nvPr/>
        </p:nvSpPr>
        <p:spPr>
          <a:xfrm>
            <a:off x="0" y="4075786"/>
            <a:ext cx="6426200" cy="51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sz="14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rPr>
              <a:t>Aspects Of Psychrometric Analysis</a:t>
            </a:r>
            <a:endParaRPr lang="en-CA" sz="12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27663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4C364D-5B49-4A9F-8107-A848B533FCA1}"/>
              </a:ext>
            </a:extLst>
          </p:cNvPr>
          <p:cNvSpPr>
            <a:spLocks noGrp="1"/>
          </p:cNvSpPr>
          <p:nvPr>
            <p:ph type="sldNum" sz="quarter" idx="12"/>
          </p:nvPr>
        </p:nvSpPr>
        <p:spPr/>
        <p:txBody>
          <a:bodyPr/>
          <a:lstStyle/>
          <a:p>
            <a:fld id="{2812F1FA-390A-41C6-A5B6-DA577902550D}" type="slidenum">
              <a:rPr lang="en-CA" smtClean="0"/>
              <a:pPr/>
              <a:t>18</a:t>
            </a:fld>
            <a:endParaRPr lang="en-CA" dirty="0"/>
          </a:p>
        </p:txBody>
      </p:sp>
      <mc:AlternateContent xmlns:mc="http://schemas.openxmlformats.org/markup-compatibility/2006" xmlns:a14="http://schemas.microsoft.com/office/drawing/2010/main">
        <mc:Choice Requires="a14">
          <p:sp>
            <p:nvSpPr>
              <p:cNvPr id="3" name="Oval 2">
                <a:extLst>
                  <a:ext uri="{FF2B5EF4-FFF2-40B4-BE49-F238E27FC236}">
                    <a16:creationId xmlns:a16="http://schemas.microsoft.com/office/drawing/2014/main" id="{26032FBF-227F-4313-93A4-81254BDAEA29}"/>
                  </a:ext>
                </a:extLst>
              </p:cNvPr>
              <p:cNvSpPr/>
              <p:nvPr/>
            </p:nvSpPr>
            <p:spPr>
              <a:xfrm>
                <a:off x="5229324" y="1979836"/>
                <a:ext cx="269897" cy="26989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CA" sz="1100" i="1" dirty="0">
                          <a:solidFill>
                            <a:schemeClr val="tx1"/>
                          </a:solidFill>
                          <a:latin typeface="Cambria Math" panose="02040503050406030204" pitchFamily="18" charset="0"/>
                        </a:rPr>
                        <m:t> </m:t>
                      </m:r>
                      <m:r>
                        <a:rPr lang="en-CA" sz="1100" i="1" dirty="0">
                          <a:solidFill>
                            <a:schemeClr val="tx1"/>
                          </a:solidFill>
                          <a:latin typeface="Cambria Math" panose="02040503050406030204" pitchFamily="18" charset="0"/>
                        </a:rPr>
                        <m:t>𝑃</m:t>
                      </m:r>
                    </m:oMath>
                  </m:oMathPara>
                </a14:m>
                <a:endParaRPr lang="en-CA" sz="1100" i="1" dirty="0">
                  <a:solidFill>
                    <a:schemeClr val="tx1"/>
                  </a:solidFill>
                  <a:latin typeface="Cambria" panose="02040503050406030204" pitchFamily="18" charset="0"/>
                  <a:ea typeface="Cambria" panose="02040503050406030204" pitchFamily="18" charset="0"/>
                </a:endParaRPr>
              </a:p>
            </p:txBody>
          </p:sp>
        </mc:Choice>
        <mc:Fallback xmlns="">
          <p:sp>
            <p:nvSpPr>
              <p:cNvPr id="3" name="Oval 2">
                <a:extLst>
                  <a:ext uri="{FF2B5EF4-FFF2-40B4-BE49-F238E27FC236}">
                    <a16:creationId xmlns:a16="http://schemas.microsoft.com/office/drawing/2014/main" id="{26032FBF-227F-4313-93A4-81254BDAEA29}"/>
                  </a:ext>
                </a:extLst>
              </p:cNvPr>
              <p:cNvSpPr>
                <a:spLocks noRot="1" noChangeAspect="1" noMove="1" noResize="1" noEditPoints="1" noAdjustHandles="1" noChangeArrowheads="1" noChangeShapeType="1" noTextEdit="1"/>
              </p:cNvSpPr>
              <p:nvPr/>
            </p:nvSpPr>
            <p:spPr>
              <a:xfrm>
                <a:off x="5229324" y="1979836"/>
                <a:ext cx="269897" cy="269897"/>
              </a:xfrm>
              <a:prstGeom prst="ellipse">
                <a:avLst/>
              </a:prstGeom>
              <a:blipFill>
                <a:blip r:embed="rId2"/>
                <a:stretch>
                  <a:fillRect/>
                </a:stretch>
              </a:blipFill>
              <a:ln w="19050">
                <a:solidFill>
                  <a:schemeClr val="tx1"/>
                </a:solidFill>
              </a:ln>
            </p:spPr>
            <p:txBody>
              <a:bodyPr/>
              <a:lstStyle/>
              <a:p>
                <a:r>
                  <a:rPr lang="en-CA">
                    <a:noFill/>
                  </a:rPr>
                  <a:t> </a:t>
                </a:r>
              </a:p>
            </p:txBody>
          </p:sp>
        </mc:Fallback>
      </mc:AlternateContent>
      <p:cxnSp>
        <p:nvCxnSpPr>
          <p:cNvPr id="4" name="Straight Connector 3">
            <a:extLst>
              <a:ext uri="{FF2B5EF4-FFF2-40B4-BE49-F238E27FC236}">
                <a16:creationId xmlns:a16="http://schemas.microsoft.com/office/drawing/2014/main" id="{D2602DBF-C524-4128-98E4-8F10643719CB}"/>
              </a:ext>
            </a:extLst>
          </p:cNvPr>
          <p:cNvCxnSpPr>
            <a:cxnSpLocks/>
          </p:cNvCxnSpPr>
          <p:nvPr/>
        </p:nvCxnSpPr>
        <p:spPr>
          <a:xfrm>
            <a:off x="4941292" y="1763812"/>
            <a:ext cx="2880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0A8E49C3-46FD-4C08-A0A2-75B78E753C58}"/>
                  </a:ext>
                </a:extLst>
              </p:cNvPr>
              <p:cNvSpPr/>
              <p:nvPr/>
            </p:nvSpPr>
            <p:spPr>
              <a:xfrm>
                <a:off x="5229324" y="1619796"/>
                <a:ext cx="269897" cy="26989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CA" sz="1100" i="1" dirty="0" smtClean="0">
                          <a:solidFill>
                            <a:schemeClr val="tx1"/>
                          </a:solidFill>
                          <a:latin typeface="Cambria Math" panose="02040503050406030204" pitchFamily="18" charset="0"/>
                        </a:rPr>
                        <m:t> </m:t>
                      </m:r>
                      <m:r>
                        <a:rPr lang="en-CA" sz="1100" b="0" i="1" dirty="0" smtClean="0">
                          <a:solidFill>
                            <a:schemeClr val="tx1"/>
                          </a:solidFill>
                          <a:latin typeface="Cambria Math" panose="02040503050406030204" pitchFamily="18" charset="0"/>
                        </a:rPr>
                        <m:t>𝑇</m:t>
                      </m:r>
                    </m:oMath>
                  </m:oMathPara>
                </a14:m>
                <a:endParaRPr lang="en-CA" sz="1100" i="1" dirty="0">
                  <a:solidFill>
                    <a:schemeClr val="tx1"/>
                  </a:solidFill>
                  <a:latin typeface="Cambria" panose="02040503050406030204" pitchFamily="18" charset="0"/>
                  <a:ea typeface="Cambria" panose="02040503050406030204" pitchFamily="18" charset="0"/>
                </a:endParaRPr>
              </a:p>
            </p:txBody>
          </p:sp>
        </mc:Choice>
        <mc:Fallback xmlns="">
          <p:sp>
            <p:nvSpPr>
              <p:cNvPr id="5" name="Oval 4">
                <a:extLst>
                  <a:ext uri="{FF2B5EF4-FFF2-40B4-BE49-F238E27FC236}">
                    <a16:creationId xmlns:a16="http://schemas.microsoft.com/office/drawing/2014/main" id="{0A8E49C3-46FD-4C08-A0A2-75B78E753C58}"/>
                  </a:ext>
                </a:extLst>
              </p:cNvPr>
              <p:cNvSpPr>
                <a:spLocks noRot="1" noChangeAspect="1" noMove="1" noResize="1" noEditPoints="1" noAdjustHandles="1" noChangeArrowheads="1" noChangeShapeType="1" noTextEdit="1"/>
              </p:cNvSpPr>
              <p:nvPr/>
            </p:nvSpPr>
            <p:spPr>
              <a:xfrm>
                <a:off x="5229324" y="1619796"/>
                <a:ext cx="269897" cy="269897"/>
              </a:xfrm>
              <a:prstGeom prst="ellipse">
                <a:avLst/>
              </a:prstGeom>
              <a:blipFill>
                <a:blip r:embed="rId3"/>
                <a:stretch>
                  <a:fillRect/>
                </a:stretch>
              </a:blipFill>
              <a:ln w="19050">
                <a:solidFill>
                  <a:schemeClr val="tx1"/>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5B986CE-556A-41FD-B11B-BA1ED69C257E}"/>
                  </a:ext>
                </a:extLst>
              </p:cNvPr>
              <p:cNvSpPr/>
              <p:nvPr/>
            </p:nvSpPr>
            <p:spPr>
              <a:xfrm>
                <a:off x="5229324" y="1115740"/>
                <a:ext cx="320985"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1200" i="1">
                          <a:latin typeface="Cambria Math" panose="02040503050406030204" pitchFamily="18" charset="0"/>
                          <a:cs typeface="Times New Roman" panose="02020603050405020304" pitchFamily="18" charset="0"/>
                        </a:rPr>
                        <m:t>𝑉</m:t>
                      </m:r>
                    </m:oMath>
                  </m:oMathPara>
                </a14:m>
                <a:endParaRPr lang="en-CA" sz="1200" dirty="0"/>
              </a:p>
            </p:txBody>
          </p:sp>
        </mc:Choice>
        <mc:Fallback xmlns="">
          <p:sp>
            <p:nvSpPr>
              <p:cNvPr id="6" name="Rectangle 5">
                <a:extLst>
                  <a:ext uri="{FF2B5EF4-FFF2-40B4-BE49-F238E27FC236}">
                    <a16:creationId xmlns:a16="http://schemas.microsoft.com/office/drawing/2014/main" id="{85B986CE-556A-41FD-B11B-BA1ED69C257E}"/>
                  </a:ext>
                </a:extLst>
              </p:cNvPr>
              <p:cNvSpPr>
                <a:spLocks noRot="1" noChangeAspect="1" noMove="1" noResize="1" noEditPoints="1" noAdjustHandles="1" noChangeArrowheads="1" noChangeShapeType="1" noTextEdit="1"/>
              </p:cNvSpPr>
              <p:nvPr/>
            </p:nvSpPr>
            <p:spPr>
              <a:xfrm>
                <a:off x="5229324" y="1115740"/>
                <a:ext cx="320985" cy="276999"/>
              </a:xfrm>
              <a:prstGeom prst="rect">
                <a:avLst/>
              </a:prstGeom>
              <a:blipFill>
                <a:blip r:embed="rId4"/>
                <a:stretch>
                  <a:fillRect/>
                </a:stretch>
              </a:blipFill>
            </p:spPr>
            <p:txBody>
              <a:bodyPr/>
              <a:lstStyle/>
              <a:p>
                <a:r>
                  <a:rPr lang="en-CA">
                    <a:noFill/>
                  </a:rPr>
                  <a:t> </a:t>
                </a:r>
              </a:p>
            </p:txBody>
          </p:sp>
        </mc:Fallback>
      </mc:AlternateContent>
      <p:cxnSp>
        <p:nvCxnSpPr>
          <p:cNvPr id="7" name="Straight Connector 6">
            <a:extLst>
              <a:ext uri="{FF2B5EF4-FFF2-40B4-BE49-F238E27FC236}">
                <a16:creationId xmlns:a16="http://schemas.microsoft.com/office/drawing/2014/main" id="{C540FF00-57C3-4079-B430-C9A24C885D9A}"/>
              </a:ext>
            </a:extLst>
          </p:cNvPr>
          <p:cNvCxnSpPr>
            <a:cxnSpLocks/>
          </p:cNvCxnSpPr>
          <p:nvPr/>
        </p:nvCxnSpPr>
        <p:spPr>
          <a:xfrm>
            <a:off x="4941292" y="2123852"/>
            <a:ext cx="2880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E50A33F8-1C90-41F1-9110-EA9EBDCB66B8}"/>
              </a:ext>
            </a:extLst>
          </p:cNvPr>
          <p:cNvSpPr/>
          <p:nvPr/>
        </p:nvSpPr>
        <p:spPr>
          <a:xfrm>
            <a:off x="4365228" y="1403772"/>
            <a:ext cx="720080" cy="1152128"/>
          </a:xfrm>
          <a:prstGeom prst="roundRect">
            <a:avLst>
              <a:gd name="adj" fmla="val 50000"/>
            </a:avLst>
          </a:prstGeom>
          <a:pattFill prst="pct5">
            <a:fgClr>
              <a:schemeClr val="tx1">
                <a:lumMod val="50000"/>
                <a:lumOff val="50000"/>
              </a:schemeClr>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3204503-9452-4D09-AA02-5DDC931C3490}"/>
                  </a:ext>
                </a:extLst>
              </p:cNvPr>
              <p:cNvSpPr txBox="1"/>
              <p:nvPr/>
            </p:nvSpPr>
            <p:spPr>
              <a:xfrm>
                <a:off x="4581252" y="1691804"/>
                <a:ext cx="221535" cy="492443"/>
              </a:xfrm>
              <a:prstGeom prst="rect">
                <a:avLst/>
              </a:prstGeom>
              <a:noFill/>
            </p:spPr>
            <p:txBody>
              <a:bodyPr wrap="none" lIns="0" tIns="0" rIns="0" bIns="0" rtlCol="0">
                <a:spAutoFit/>
              </a:bodyPr>
              <a:lstStyle/>
              <a:p>
                <a:pPr algn="l">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CA" sz="1100" i="1" smtClean="0">
                              <a:latin typeface="Cambria Math" panose="02040503050406030204" pitchFamily="18" charset="0"/>
                              <a:cs typeface="Times New Roman" panose="02020603050405020304" pitchFamily="18" charset="0"/>
                            </a:rPr>
                          </m:ctrlPr>
                        </m:sSubPr>
                        <m:e>
                          <m:r>
                            <a:rPr lang="en-CA" sz="1100" i="1">
                              <a:latin typeface="Cambria Math" panose="02040503050406030204" pitchFamily="18" charset="0"/>
                              <a:cs typeface="Times New Roman" panose="02020603050405020304" pitchFamily="18" charset="0"/>
                            </a:rPr>
                            <m:t>𝑚</m:t>
                          </m:r>
                        </m:e>
                        <m:sub>
                          <m:r>
                            <a:rPr lang="en-CA" sz="1100" i="1">
                              <a:latin typeface="Cambria Math" panose="02040503050406030204" pitchFamily="18" charset="0"/>
                              <a:cs typeface="Times New Roman" panose="02020603050405020304" pitchFamily="18" charset="0"/>
                            </a:rPr>
                            <m:t>𝑎</m:t>
                          </m:r>
                        </m:sub>
                      </m:sSub>
                    </m:oMath>
                  </m:oMathPara>
                </a14:m>
                <a:endParaRPr lang="en-CA" sz="1100" i="1" dirty="0">
                  <a:latin typeface="Cambria Math" panose="02040503050406030204" pitchFamily="18" charset="0"/>
                  <a:cs typeface="Times New Roman" panose="02020603050405020304" pitchFamily="18" charset="0"/>
                </a:endParaRPr>
              </a:p>
              <a:p>
                <a:pPr algn="l">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CA" sz="1100" i="1">
                              <a:latin typeface="Cambria Math" panose="02040503050406030204" pitchFamily="18" charset="0"/>
                              <a:cs typeface="Times New Roman" panose="02020603050405020304" pitchFamily="18" charset="0"/>
                            </a:rPr>
                          </m:ctrlPr>
                        </m:sSubPr>
                        <m:e>
                          <m:r>
                            <a:rPr lang="en-CA" sz="1100" i="1">
                              <a:latin typeface="Cambria Math" panose="02040503050406030204" pitchFamily="18" charset="0"/>
                              <a:cs typeface="Times New Roman" panose="02020603050405020304" pitchFamily="18" charset="0"/>
                            </a:rPr>
                            <m:t>𝑚</m:t>
                          </m:r>
                        </m:e>
                        <m:sub>
                          <m:r>
                            <a:rPr lang="en-CA" sz="1100" i="1">
                              <a:latin typeface="Cambria Math" panose="02040503050406030204" pitchFamily="18" charset="0"/>
                              <a:cs typeface="Times New Roman" panose="02020603050405020304" pitchFamily="18" charset="0"/>
                            </a:rPr>
                            <m:t>𝑣</m:t>
                          </m:r>
                        </m:sub>
                      </m:sSub>
                    </m:oMath>
                  </m:oMathPara>
                </a14:m>
                <a:endParaRPr lang="en-CA" sz="1100"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73204503-9452-4D09-AA02-5DDC931C3490}"/>
                  </a:ext>
                </a:extLst>
              </p:cNvPr>
              <p:cNvSpPr txBox="1">
                <a:spLocks noRot="1" noChangeAspect="1" noMove="1" noResize="1" noEditPoints="1" noAdjustHandles="1" noChangeArrowheads="1" noChangeShapeType="1" noTextEdit="1"/>
              </p:cNvSpPr>
              <p:nvPr/>
            </p:nvSpPr>
            <p:spPr>
              <a:xfrm>
                <a:off x="4581252" y="1691804"/>
                <a:ext cx="221535" cy="492443"/>
              </a:xfrm>
              <a:prstGeom prst="rect">
                <a:avLst/>
              </a:prstGeom>
              <a:blipFill>
                <a:blip r:embed="rId5"/>
                <a:stretch>
                  <a:fillRect l="-8333" r="-2778"/>
                </a:stretch>
              </a:blipFill>
            </p:spPr>
            <p:txBody>
              <a:bodyPr/>
              <a:lstStyle/>
              <a:p>
                <a:r>
                  <a:rPr lang="en-CA">
                    <a:noFill/>
                  </a:rPr>
                  <a:t> </a:t>
                </a:r>
              </a:p>
            </p:txBody>
          </p:sp>
        </mc:Fallback>
      </mc:AlternateContent>
      <p:sp>
        <p:nvSpPr>
          <p:cNvPr id="10" name="Freeform: Shape 9">
            <a:extLst>
              <a:ext uri="{FF2B5EF4-FFF2-40B4-BE49-F238E27FC236}">
                <a16:creationId xmlns:a16="http://schemas.microsoft.com/office/drawing/2014/main" id="{1E27441C-7514-4ACE-B9DA-87618991E0BC}"/>
              </a:ext>
            </a:extLst>
          </p:cNvPr>
          <p:cNvSpPr/>
          <p:nvPr/>
        </p:nvSpPr>
        <p:spPr>
          <a:xfrm>
            <a:off x="5013300" y="1259756"/>
            <a:ext cx="276225" cy="206375"/>
          </a:xfrm>
          <a:custGeom>
            <a:avLst/>
            <a:gdLst>
              <a:gd name="connsiteX0" fmla="*/ 276225 w 276225"/>
              <a:gd name="connsiteY0" fmla="*/ 0 h 206375"/>
              <a:gd name="connsiteX1" fmla="*/ 139700 w 276225"/>
              <a:gd name="connsiteY1" fmla="*/ 69850 h 206375"/>
              <a:gd name="connsiteX2" fmla="*/ 254000 w 276225"/>
              <a:gd name="connsiteY2" fmla="*/ 130175 h 206375"/>
              <a:gd name="connsiteX3" fmla="*/ 0 w 276225"/>
              <a:gd name="connsiteY3" fmla="*/ 206375 h 206375"/>
            </a:gdLst>
            <a:ahLst/>
            <a:cxnLst>
              <a:cxn ang="0">
                <a:pos x="connsiteX0" y="connsiteY0"/>
              </a:cxn>
              <a:cxn ang="0">
                <a:pos x="connsiteX1" y="connsiteY1"/>
              </a:cxn>
              <a:cxn ang="0">
                <a:pos x="connsiteX2" y="connsiteY2"/>
              </a:cxn>
              <a:cxn ang="0">
                <a:pos x="connsiteX3" y="connsiteY3"/>
              </a:cxn>
            </a:cxnLst>
            <a:rect l="l" t="t" r="r" b="b"/>
            <a:pathLst>
              <a:path w="276225" h="206375">
                <a:moveTo>
                  <a:pt x="276225" y="0"/>
                </a:moveTo>
                <a:cubicBezTo>
                  <a:pt x="209814" y="24077"/>
                  <a:pt x="143404" y="48154"/>
                  <a:pt x="139700" y="69850"/>
                </a:cubicBezTo>
                <a:cubicBezTo>
                  <a:pt x="135996" y="91546"/>
                  <a:pt x="277283" y="107421"/>
                  <a:pt x="254000" y="130175"/>
                </a:cubicBezTo>
                <a:cubicBezTo>
                  <a:pt x="230717" y="152929"/>
                  <a:pt x="115358" y="179652"/>
                  <a:pt x="0" y="2063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7C2C994-124F-4987-AFD3-03FDF1471E37}"/>
                  </a:ext>
                </a:extLst>
              </p:cNvPr>
              <p:cNvSpPr/>
              <p:nvPr/>
            </p:nvSpPr>
            <p:spPr>
              <a:xfrm>
                <a:off x="548804" y="539676"/>
                <a:ext cx="5486617" cy="3672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Consider a mixture of ideal gases consisting of “dry air” plus water vapor, H</a:t>
                </a:r>
                <a:r>
                  <a:rPr lang="en-CA" sz="1100" baseline="-25000" dirty="0">
                    <a:solidFill>
                      <a:schemeClr val="tx1"/>
                    </a:solidFill>
                    <a:latin typeface="Cambria" panose="02040503050406030204" pitchFamily="18" charset="0"/>
                    <a:ea typeface="Cambria" panose="02040503050406030204" pitchFamily="18" charset="0"/>
                    <a:cs typeface="Times New Roman" panose="02020603050405020304" pitchFamily="18" charset="0"/>
                  </a:rPr>
                  <a:t>2</a:t>
                </a:r>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O.</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b="0" i="1" dirty="0">
                  <a:solidFill>
                    <a:schemeClr val="tx1"/>
                  </a:solidFill>
                  <a:latin typeface="Cambria Math" panose="02040503050406030204" pitchFamily="18" charset="0"/>
                  <a:ea typeface="Cambria" panose="02040503050406030204" pitchFamily="18" charset="0"/>
                  <a:cs typeface="Times New Roman" panose="02020603050405020304" pitchFamily="18" charset="0"/>
                </a:endParaRPr>
              </a:p>
              <a:p>
                <a:pPr algn="just"/>
                <a14:m>
                  <m:oMath xmlns:m="http://schemas.openxmlformats.org/officeDocument/2006/math">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𝑃</m:t>
                    </m:r>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mixture total pressure (absolute)</a:t>
                </a:r>
              </a:p>
              <a:p>
                <a:pPr algn="just">
                  <a:spcBef>
                    <a:spcPts val="1200"/>
                  </a:spcBef>
                </a:pPr>
                <a14:m>
                  <m:oMath xmlns:m="http://schemas.openxmlformats.org/officeDocument/2006/math">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temperature (</a:t>
                </a:r>
                <a:r>
                  <a:rPr lang="en-CA" sz="11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drybulb</a:t>
                </a:r>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of mixture</a:t>
                </a:r>
              </a:p>
              <a:p>
                <a:pPr algn="just">
                  <a:spcBef>
                    <a:spcPts val="1200"/>
                  </a:spcBef>
                </a:pPr>
                <a14:m>
                  <m:oMath xmlns:m="http://schemas.openxmlformats.org/officeDocument/2006/math">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𝑉</m:t>
                    </m:r>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total volume occupied by mixture</a:t>
                </a:r>
              </a:p>
              <a:p>
                <a:pPr algn="just">
                  <a:spcBef>
                    <a:spcPts val="1200"/>
                  </a:spcBef>
                </a:pPr>
                <a14:m>
                  <m:oMath xmlns:m="http://schemas.openxmlformats.org/officeDocument/2006/math">
                    <m:sSub>
                      <m:sSubPr>
                        <m:ctrlP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𝑚</m:t>
                        </m:r>
                      </m:e>
                      <m:sub>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𝑎</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mass of “dry air” (kg)</a:t>
                </a:r>
              </a:p>
              <a:p>
                <a:pPr algn="just">
                  <a:spcBef>
                    <a:spcPts val="1200"/>
                  </a:spcBef>
                </a:pPr>
                <a14:m>
                  <m:oMath xmlns:m="http://schemas.openxmlformats.org/officeDocument/2006/math">
                    <m:sSub>
                      <m:sSub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𝑚</m:t>
                        </m:r>
                      </m:e>
                      <m:sub>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𝑣</m:t>
                        </m:r>
                      </m:sub>
                    </m:sSub>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mass of H</a:t>
                </a:r>
                <a:r>
                  <a:rPr lang="en-CA" sz="1100" baseline="-25000" dirty="0">
                    <a:solidFill>
                      <a:schemeClr val="tx1"/>
                    </a:solidFill>
                    <a:latin typeface="Cambria" panose="02040503050406030204" pitchFamily="18" charset="0"/>
                    <a:ea typeface="Cambria" panose="02040503050406030204" pitchFamily="18" charset="0"/>
                    <a:cs typeface="Times New Roman" panose="02020603050405020304" pitchFamily="18" charset="0"/>
                  </a:rPr>
                  <a:t>2</a:t>
                </a:r>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O vapor (kg)</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left"/>
                    </m:oMathParaPr>
                    <m:oMath xmlns:m="http://schemas.openxmlformats.org/officeDocument/2006/math">
                      <m:r>
                        <a:rPr lang="en-CA" sz="1100" i="1">
                          <a:solidFill>
                            <a:schemeClr val="tx1"/>
                          </a:solidFill>
                          <a:latin typeface="Cambria Math" panose="02040503050406030204" pitchFamily="18" charset="0"/>
                        </a:rPr>
                        <m:t>𝑣</m:t>
                      </m:r>
                      <m:r>
                        <a:rPr lang="en-CA" sz="1100" i="1">
                          <a:solidFill>
                            <a:schemeClr val="tx1"/>
                          </a:solidFill>
                          <a:latin typeface="Cambria Math" panose="02040503050406030204" pitchFamily="18" charset="0"/>
                        </a:rPr>
                        <m:t> =</m:t>
                      </m:r>
                      <m:r>
                        <a:rPr lang="en-CA" sz="1100" i="1">
                          <a:solidFill>
                            <a:schemeClr val="tx1"/>
                          </a:solidFill>
                          <a:latin typeface="Cambria Math" panose="02040503050406030204" pitchFamily="18" charset="0"/>
                        </a:rPr>
                        <m:t>𝑠𝑝𝑒𝑐𝑖𝑓𝑖𝑐</m:t>
                      </m:r>
                      <m:r>
                        <a:rPr lang="en-CA" sz="1100" i="1">
                          <a:solidFill>
                            <a:schemeClr val="tx1"/>
                          </a:solidFill>
                          <a:latin typeface="Cambria Math" panose="02040503050406030204" pitchFamily="18" charset="0"/>
                        </a:rPr>
                        <m:t> </m:t>
                      </m:r>
                      <m:r>
                        <a:rPr lang="en-CA" sz="1100" i="1">
                          <a:solidFill>
                            <a:schemeClr val="tx1"/>
                          </a:solidFill>
                          <a:latin typeface="Cambria Math" panose="02040503050406030204" pitchFamily="18" charset="0"/>
                        </a:rPr>
                        <m:t>𝑣𝑜𝑙𝑢𝑚𝑒</m:t>
                      </m:r>
                      <m:r>
                        <a:rPr lang="en-CA" sz="1100" i="1">
                          <a:solidFill>
                            <a:schemeClr val="tx1"/>
                          </a:solidFill>
                          <a:latin typeface="Cambria Math" panose="02040503050406030204" pitchFamily="18" charset="0"/>
                        </a:rPr>
                        <m:t> </m:t>
                      </m:r>
                      <m:r>
                        <a:rPr lang="en-CA" sz="1100" i="1">
                          <a:solidFill>
                            <a:schemeClr val="tx1"/>
                          </a:solidFill>
                          <a:latin typeface="Cambria Math" panose="02040503050406030204" pitchFamily="18" charset="0"/>
                        </a:rPr>
                        <m:t>𝑜𝑓</m:t>
                      </m:r>
                      <m:r>
                        <a:rPr lang="en-CA" sz="1100" i="1">
                          <a:solidFill>
                            <a:schemeClr val="tx1"/>
                          </a:solidFill>
                          <a:latin typeface="Cambria Math" panose="02040503050406030204" pitchFamily="18" charset="0"/>
                        </a:rPr>
                        <m:t> </m:t>
                      </m:r>
                      <m:r>
                        <a:rPr lang="en-CA" sz="1100" i="1">
                          <a:solidFill>
                            <a:schemeClr val="tx1"/>
                          </a:solidFill>
                          <a:latin typeface="Cambria Math" panose="02040503050406030204" pitchFamily="18" charset="0"/>
                        </a:rPr>
                        <m:t>𝑚𝑖𝑥𝑡𝑢𝑟𝑒</m:t>
                      </m:r>
                      <m:r>
                        <a:rPr lang="en-CA" sz="1100" i="1">
                          <a:solidFill>
                            <a:schemeClr val="tx1"/>
                          </a:solidFill>
                          <a:latin typeface="Cambria Math" panose="02040503050406030204" pitchFamily="18" charset="0"/>
                        </a:rPr>
                        <m:t> </m:t>
                      </m:r>
                      <m:d>
                        <m:dPr>
                          <m:ctrlPr>
                            <a:rPr lang="en-CA" sz="1100" i="1">
                              <a:solidFill>
                                <a:schemeClr val="tx1"/>
                              </a:solidFill>
                              <a:latin typeface="Cambria Math" panose="02040503050406030204" pitchFamily="18" charset="0"/>
                            </a:rPr>
                          </m:ctrlPr>
                        </m:dPr>
                        <m:e>
                          <m:f>
                            <m:fPr>
                              <m:ctrlPr>
                                <a:rPr lang="en-CA" sz="1100" i="1">
                                  <a:solidFill>
                                    <a:schemeClr val="tx1"/>
                                  </a:solidFill>
                                  <a:latin typeface="Cambria Math" panose="02040503050406030204" pitchFamily="18" charset="0"/>
                                </a:rPr>
                              </m:ctrlPr>
                            </m:fPr>
                            <m:num>
                              <m:sSup>
                                <m:sSupPr>
                                  <m:ctrlPr>
                                    <a:rPr lang="en-CA" sz="1100" i="1">
                                      <a:solidFill>
                                        <a:schemeClr val="tx1"/>
                                      </a:solidFill>
                                      <a:latin typeface="Cambria Math" panose="02040503050406030204" pitchFamily="18" charset="0"/>
                                    </a:rPr>
                                  </m:ctrlPr>
                                </m:sSupPr>
                                <m:e>
                                  <m:r>
                                    <a:rPr lang="en-CA" sz="1100" i="1">
                                      <a:solidFill>
                                        <a:schemeClr val="tx1"/>
                                      </a:solidFill>
                                      <a:latin typeface="Cambria Math" panose="02040503050406030204" pitchFamily="18" charset="0"/>
                                    </a:rPr>
                                    <m:t>𝑚</m:t>
                                  </m:r>
                                </m:e>
                                <m:sup>
                                  <m:r>
                                    <a:rPr lang="en-CA" sz="1100" i="1">
                                      <a:solidFill>
                                        <a:schemeClr val="tx1"/>
                                      </a:solidFill>
                                      <a:latin typeface="Cambria Math" panose="02040503050406030204" pitchFamily="18" charset="0"/>
                                    </a:rPr>
                                    <m:t>3</m:t>
                                  </m:r>
                                </m:sup>
                              </m:sSup>
                            </m:num>
                            <m:den>
                              <m:r>
                                <a:rPr lang="en-CA" sz="1100" i="1">
                                  <a:solidFill>
                                    <a:schemeClr val="tx1"/>
                                  </a:solidFill>
                                  <a:latin typeface="Cambria Math" panose="02040503050406030204" pitchFamily="18" charset="0"/>
                                </a:rPr>
                                <m:t>𝑘</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𝑔</m:t>
                                  </m:r>
                                </m:e>
                                <m:sub>
                                  <m:r>
                                    <a:rPr lang="en-CA" sz="1100" i="1">
                                      <a:solidFill>
                                        <a:schemeClr val="tx1"/>
                                      </a:solidFill>
                                      <a:latin typeface="Cambria Math" panose="02040503050406030204" pitchFamily="18" charset="0"/>
                                    </a:rPr>
                                    <m:t>𝑎</m:t>
                                  </m:r>
                                </m:sub>
                              </m:sSub>
                            </m:den>
                          </m:f>
                        </m:e>
                      </m:d>
                      <m:r>
                        <a:rPr lang="en-CA" sz="1100" i="1">
                          <a:solidFill>
                            <a:schemeClr val="tx1"/>
                          </a:solidFill>
                          <a:latin typeface="Cambria Math" panose="02040503050406030204" pitchFamily="18" charset="0"/>
                        </a:rPr>
                        <m:t>=</m:t>
                      </m:r>
                      <m:f>
                        <m:fPr>
                          <m:ctrlPr>
                            <a:rPr lang="en-CA" sz="1100" i="1">
                              <a:solidFill>
                                <a:schemeClr val="tx1"/>
                              </a:solidFill>
                              <a:latin typeface="Cambria Math" panose="02040503050406030204" pitchFamily="18" charset="0"/>
                            </a:rPr>
                          </m:ctrlPr>
                        </m:fPr>
                        <m:num>
                          <m:r>
                            <a:rPr lang="en-CA" sz="1100" i="1">
                              <a:solidFill>
                                <a:schemeClr val="tx1"/>
                              </a:solidFill>
                              <a:latin typeface="Cambria Math" panose="02040503050406030204" pitchFamily="18" charset="0"/>
                            </a:rPr>
                            <m:t>𝑉</m:t>
                          </m:r>
                        </m:num>
                        <m:den>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𝑚</m:t>
                              </m:r>
                            </m:e>
                            <m:sub>
                              <m:r>
                                <a:rPr lang="en-CA" sz="1100" i="1">
                                  <a:solidFill>
                                    <a:schemeClr val="tx1"/>
                                  </a:solidFill>
                                  <a:latin typeface="Cambria Math" panose="02040503050406030204" pitchFamily="18" charset="0"/>
                                </a:rPr>
                                <m:t>𝑎</m:t>
                              </m:r>
                            </m:sub>
                          </m:sSub>
                        </m:den>
                      </m:f>
                    </m:oMath>
                  </m:oMathPara>
                </a14:m>
                <a:endParaRPr lang="en-CA" sz="1100" dirty="0">
                  <a:solidFill>
                    <a:schemeClr val="tx1"/>
                  </a:solidFill>
                  <a:latin typeface="Cambria" panose="02040503050406030204" pitchFamily="18" charset="0"/>
                  <a:ea typeface="Cambria" panose="020405030504060302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left"/>
                    </m:oMathParaPr>
                    <m:oMath xmlns:m="http://schemas.openxmlformats.org/officeDocument/2006/math">
                      <m:r>
                        <a:rPr lang="en-CA" sz="1100" i="1" smtClean="0">
                          <a:solidFill>
                            <a:schemeClr val="tx1"/>
                          </a:solidFill>
                          <a:latin typeface="Cambria Math" panose="02040503050406030204" pitchFamily="18" charset="0"/>
                          <a:ea typeface="Cambria Math" panose="02040503050406030204" pitchFamily="18" charset="0"/>
                        </a:rPr>
                        <m:t>𝜔</m:t>
                      </m:r>
                      <m:r>
                        <a:rPr lang="en-CA" sz="1100" b="0" i="1" smtClean="0">
                          <a:solidFill>
                            <a:schemeClr val="tx1"/>
                          </a:solidFill>
                          <a:latin typeface="Cambria Math" panose="02040503050406030204" pitchFamily="18" charset="0"/>
                          <a:ea typeface="Cambria Math" panose="02040503050406030204" pitchFamily="18" charset="0"/>
                        </a:rPr>
                        <m:t>=</m:t>
                      </m:r>
                      <m:r>
                        <a:rPr lang="en-CA" sz="1100" b="0" i="1" smtClean="0">
                          <a:solidFill>
                            <a:schemeClr val="tx1"/>
                          </a:solidFill>
                          <a:latin typeface="Cambria Math" panose="02040503050406030204" pitchFamily="18" charset="0"/>
                          <a:ea typeface="Cambria Math" panose="02040503050406030204" pitchFamily="18" charset="0"/>
                        </a:rPr>
                        <m:t>h𝑢𝑚𝑖𝑑𝑖𝑡𝑦</m:t>
                      </m:r>
                      <m:r>
                        <a:rPr lang="en-CA" sz="1100" b="0" i="1" smtClean="0">
                          <a:solidFill>
                            <a:schemeClr val="tx1"/>
                          </a:solidFill>
                          <a:latin typeface="Cambria Math" panose="02040503050406030204" pitchFamily="18" charset="0"/>
                          <a:ea typeface="Cambria Math" panose="02040503050406030204" pitchFamily="18" charset="0"/>
                        </a:rPr>
                        <m:t> </m:t>
                      </m:r>
                      <m:r>
                        <a:rPr lang="en-CA" sz="1100" b="0" i="1" smtClean="0">
                          <a:solidFill>
                            <a:schemeClr val="tx1"/>
                          </a:solidFill>
                          <a:latin typeface="Cambria Math" panose="02040503050406030204" pitchFamily="18" charset="0"/>
                          <a:ea typeface="Cambria Math" panose="02040503050406030204" pitchFamily="18" charset="0"/>
                        </a:rPr>
                        <m:t>𝑟𝑎𝑡𝑖𝑜</m:t>
                      </m:r>
                      <m:r>
                        <a:rPr lang="en-CA" sz="1100" b="0" i="1" smtClean="0">
                          <a:solidFill>
                            <a:schemeClr val="tx1"/>
                          </a:solidFill>
                          <a:latin typeface="Cambria Math" panose="02040503050406030204" pitchFamily="18" charset="0"/>
                          <a:ea typeface="Cambria Math" panose="02040503050406030204" pitchFamily="18" charset="0"/>
                        </a:rPr>
                        <m:t>=</m:t>
                      </m:r>
                      <m:f>
                        <m:fPr>
                          <m:ctrlPr>
                            <a:rPr lang="en-CA" sz="1100" b="0" i="1" smtClean="0">
                              <a:solidFill>
                                <a:schemeClr val="tx1"/>
                              </a:solidFill>
                              <a:latin typeface="Cambria Math" panose="02040503050406030204" pitchFamily="18" charset="0"/>
                              <a:ea typeface="Cambria Math" panose="02040503050406030204" pitchFamily="18" charset="0"/>
                            </a:rPr>
                          </m:ctrlPr>
                        </m:fPr>
                        <m:num>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b="0" i="1" smtClean="0">
                                  <a:solidFill>
                                    <a:schemeClr val="tx1"/>
                                  </a:solidFill>
                                  <a:latin typeface="Cambria Math" panose="02040503050406030204" pitchFamily="18" charset="0"/>
                                  <a:ea typeface="Cambria Math" panose="02040503050406030204" pitchFamily="18" charset="0"/>
                                </a:rPr>
                                <m:t>𝑚</m:t>
                              </m:r>
                            </m:e>
                            <m:sub>
                              <m:r>
                                <a:rPr lang="en-CA" sz="1100" i="1">
                                  <a:solidFill>
                                    <a:schemeClr val="tx1"/>
                                  </a:solidFill>
                                  <a:latin typeface="Cambria Math" panose="02040503050406030204" pitchFamily="18" charset="0"/>
                                  <a:ea typeface="Cambria Math" panose="02040503050406030204" pitchFamily="18" charset="0"/>
                                </a:rPr>
                                <m:t>𝑣</m:t>
                              </m:r>
                            </m:sub>
                          </m:sSub>
                        </m:num>
                        <m:den>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𝑚</m:t>
                              </m:r>
                            </m:e>
                            <m:sub>
                              <m:r>
                                <a:rPr lang="en-CA" sz="1100" b="0" i="1" smtClean="0">
                                  <a:solidFill>
                                    <a:schemeClr val="tx1"/>
                                  </a:solidFill>
                                  <a:latin typeface="Cambria Math" panose="02040503050406030204" pitchFamily="18" charset="0"/>
                                  <a:ea typeface="Cambria Math" panose="02040503050406030204" pitchFamily="18" charset="0"/>
                                </a:rPr>
                                <m:t>𝑎</m:t>
                              </m:r>
                            </m:sub>
                          </m:sSub>
                        </m:den>
                      </m:f>
                      <m:r>
                        <a:rPr lang="en-CA" sz="1100" b="0" i="1" smtClean="0">
                          <a:solidFill>
                            <a:schemeClr val="tx1"/>
                          </a:solidFill>
                          <a:latin typeface="Cambria Math" panose="02040503050406030204" pitchFamily="18" charset="0"/>
                          <a:ea typeface="Cambria Math" panose="02040503050406030204" pitchFamily="18" charset="0"/>
                        </a:rPr>
                        <m:t>    </m:t>
                      </m:r>
                      <m:d>
                        <m:dPr>
                          <m:ctrlPr>
                            <a:rPr lang="en-CA" sz="1100" b="0" i="1" smtClean="0">
                              <a:solidFill>
                                <a:schemeClr val="tx1"/>
                              </a:solidFill>
                              <a:latin typeface="Cambria Math" panose="02040503050406030204" pitchFamily="18" charset="0"/>
                              <a:ea typeface="Cambria Math" panose="02040503050406030204" pitchFamily="18" charset="0"/>
                            </a:rPr>
                          </m:ctrlPr>
                        </m:dPr>
                        <m:e>
                          <m:f>
                            <m:fPr>
                              <m:ctrlPr>
                                <a:rPr lang="en-CA" sz="1100" i="1">
                                  <a:solidFill>
                                    <a:schemeClr val="tx1"/>
                                  </a:solidFill>
                                  <a:latin typeface="Cambria Math" panose="02040503050406030204" pitchFamily="18" charset="0"/>
                                  <a:ea typeface="Cambria Math" panose="02040503050406030204" pitchFamily="18" charset="0"/>
                                </a:rPr>
                              </m:ctrlPr>
                            </m:fPr>
                            <m:num>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b="0" i="1" smtClean="0">
                                      <a:solidFill>
                                        <a:schemeClr val="tx1"/>
                                      </a:solidFill>
                                      <a:latin typeface="Cambria Math" panose="02040503050406030204" pitchFamily="18" charset="0"/>
                                      <a:ea typeface="Cambria Math" panose="02040503050406030204" pitchFamily="18" charset="0"/>
                                    </a:rPr>
                                    <m:t>𝑘𝑔</m:t>
                                  </m:r>
                                </m:e>
                                <m:sub>
                                  <m:r>
                                    <a:rPr lang="en-CA" sz="1100" i="1">
                                      <a:solidFill>
                                        <a:schemeClr val="tx1"/>
                                      </a:solidFill>
                                      <a:latin typeface="Cambria Math" panose="02040503050406030204" pitchFamily="18" charset="0"/>
                                      <a:ea typeface="Cambria Math" panose="02040503050406030204" pitchFamily="18" charset="0"/>
                                    </a:rPr>
                                    <m:t>𝑣</m:t>
                                  </m:r>
                                </m:sub>
                              </m:sSub>
                            </m:num>
                            <m:den>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b="0" i="1" smtClean="0">
                                      <a:solidFill>
                                        <a:schemeClr val="tx1"/>
                                      </a:solidFill>
                                      <a:latin typeface="Cambria Math" panose="02040503050406030204" pitchFamily="18" charset="0"/>
                                      <a:ea typeface="Cambria Math" panose="02040503050406030204" pitchFamily="18" charset="0"/>
                                    </a:rPr>
                                    <m:t>𝑘𝑔</m:t>
                                  </m:r>
                                </m:e>
                                <m:sub>
                                  <m:r>
                                    <a:rPr lang="en-CA" sz="1100" i="1">
                                      <a:solidFill>
                                        <a:schemeClr val="tx1"/>
                                      </a:solidFill>
                                      <a:latin typeface="Cambria Math" panose="02040503050406030204" pitchFamily="18" charset="0"/>
                                      <a:ea typeface="Cambria Math" panose="02040503050406030204" pitchFamily="18" charset="0"/>
                                    </a:rPr>
                                    <m:t>𝑎</m:t>
                                  </m:r>
                                </m:sub>
                              </m:sSub>
                            </m:den>
                          </m:f>
                          <m:r>
                            <a:rPr lang="en-CA" sz="1100" b="0" i="1" smtClean="0">
                              <a:solidFill>
                                <a:schemeClr val="tx1"/>
                              </a:solidFill>
                              <a:latin typeface="Cambria Math" panose="02040503050406030204" pitchFamily="18" charset="0"/>
                              <a:ea typeface="Cambria Math" panose="02040503050406030204" pitchFamily="18" charset="0"/>
                            </a:rPr>
                            <m:t>  </m:t>
                          </m:r>
                          <m:r>
                            <a:rPr lang="en-CA" sz="1100" b="0" i="1" smtClean="0">
                              <a:solidFill>
                                <a:schemeClr val="tx1"/>
                              </a:solidFill>
                              <a:latin typeface="Cambria Math" panose="02040503050406030204" pitchFamily="18" charset="0"/>
                              <a:ea typeface="Cambria Math" panose="02040503050406030204" pitchFamily="18" charset="0"/>
                            </a:rPr>
                            <m:t>𝑜𝑟</m:t>
                          </m:r>
                          <m:f>
                            <m:fPr>
                              <m:ctrlPr>
                                <a:rPr lang="en-CA" sz="1100" i="1">
                                  <a:solidFill>
                                    <a:schemeClr val="tx1"/>
                                  </a:solidFill>
                                  <a:latin typeface="Cambria Math" panose="02040503050406030204" pitchFamily="18" charset="0"/>
                                  <a:ea typeface="Cambria Math" panose="02040503050406030204" pitchFamily="18" charset="0"/>
                                </a:rPr>
                              </m:ctrlPr>
                            </m:fPr>
                            <m:num>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𝑔</m:t>
                                  </m:r>
                                </m:e>
                                <m:sub>
                                  <m:r>
                                    <a:rPr lang="en-CA" sz="1100" i="1">
                                      <a:solidFill>
                                        <a:schemeClr val="tx1"/>
                                      </a:solidFill>
                                      <a:latin typeface="Cambria Math" panose="02040503050406030204" pitchFamily="18" charset="0"/>
                                      <a:ea typeface="Cambria Math" panose="02040503050406030204" pitchFamily="18" charset="0"/>
                                    </a:rPr>
                                    <m:t>𝑣</m:t>
                                  </m:r>
                                </m:sub>
                              </m:sSub>
                            </m:num>
                            <m:den>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𝑘𝑔</m:t>
                                  </m:r>
                                </m:e>
                                <m:sub>
                                  <m:r>
                                    <a:rPr lang="en-CA" sz="1100" i="1">
                                      <a:solidFill>
                                        <a:schemeClr val="tx1"/>
                                      </a:solidFill>
                                      <a:latin typeface="Cambria Math" panose="02040503050406030204" pitchFamily="18" charset="0"/>
                                      <a:ea typeface="Cambria Math" panose="02040503050406030204" pitchFamily="18" charset="0"/>
                                    </a:rPr>
                                    <m:t>𝑎</m:t>
                                  </m:r>
                                </m:sub>
                              </m:sSub>
                            </m:den>
                          </m:f>
                        </m:e>
                      </m:d>
                    </m:oMath>
                  </m:oMathPara>
                </a14:m>
                <a:endParaRPr lang="en-CA" sz="1100" b="0" dirty="0">
                  <a:solidFill>
                    <a:schemeClr val="tx1"/>
                  </a:solidFill>
                  <a:latin typeface="Cambria" panose="02040503050406030204" pitchFamily="18" charset="0"/>
                  <a:ea typeface="Cambria Math" panose="020405030504060302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left"/>
                    </m:oMathParaPr>
                    <m:oMath xmlns:m="http://schemas.openxmlformats.org/officeDocument/2006/math">
                      <m:r>
                        <a:rPr lang="en-CA" sz="1100" i="1">
                          <a:solidFill>
                            <a:schemeClr val="tx1"/>
                          </a:solidFill>
                          <a:latin typeface="Cambria Math" panose="02040503050406030204" pitchFamily="18" charset="0"/>
                        </a:rPr>
                        <m:t>h</m:t>
                      </m:r>
                      <m:r>
                        <a:rPr lang="en-CA" sz="1100" i="1">
                          <a:solidFill>
                            <a:schemeClr val="tx1"/>
                          </a:solidFill>
                          <a:latin typeface="Cambria Math" panose="02040503050406030204" pitchFamily="18" charset="0"/>
                        </a:rPr>
                        <m:t> =</m:t>
                      </m:r>
                      <m:r>
                        <a:rPr lang="en-CA" sz="1100" b="0" i="1" smtClean="0">
                          <a:solidFill>
                            <a:schemeClr val="tx1"/>
                          </a:solidFill>
                          <a:latin typeface="Cambria Math" panose="02040503050406030204" pitchFamily="18" charset="0"/>
                        </a:rPr>
                        <m:t>𝑠𝑝𝑒𝑐𝑖𝑓𝑖𝑐</m:t>
                      </m:r>
                      <m:r>
                        <a:rPr lang="en-CA" sz="1100" b="0" i="1" smtClean="0">
                          <a:solidFill>
                            <a:schemeClr val="tx1"/>
                          </a:solidFill>
                          <a:latin typeface="Cambria Math" panose="02040503050406030204" pitchFamily="18" charset="0"/>
                        </a:rPr>
                        <m:t> </m:t>
                      </m:r>
                      <m:r>
                        <a:rPr lang="en-CA" sz="1100" b="0" i="1" smtClean="0">
                          <a:solidFill>
                            <a:schemeClr val="tx1"/>
                          </a:solidFill>
                          <a:latin typeface="Cambria Math" panose="02040503050406030204" pitchFamily="18" charset="0"/>
                        </a:rPr>
                        <m:t>𝑒𝑛𝑡h𝑎𝑙𝑝𝑦</m:t>
                      </m:r>
                      <m:r>
                        <a:rPr lang="en-CA" sz="1100" b="0" i="1" smtClean="0">
                          <a:solidFill>
                            <a:schemeClr val="tx1"/>
                          </a:solidFill>
                          <a:latin typeface="Cambria Math" panose="02040503050406030204" pitchFamily="18" charset="0"/>
                        </a:rPr>
                        <m:t> </m:t>
                      </m:r>
                      <m:r>
                        <a:rPr lang="en-CA" sz="1100" b="0" i="1" smtClean="0">
                          <a:solidFill>
                            <a:schemeClr val="tx1"/>
                          </a:solidFill>
                          <a:latin typeface="Cambria Math" panose="02040503050406030204" pitchFamily="18" charset="0"/>
                        </a:rPr>
                        <m:t>𝑜𝑓</m:t>
                      </m:r>
                      <m:r>
                        <a:rPr lang="en-CA" sz="1100" b="0" i="1" smtClean="0">
                          <a:solidFill>
                            <a:schemeClr val="tx1"/>
                          </a:solidFill>
                          <a:latin typeface="Cambria Math" panose="02040503050406030204" pitchFamily="18" charset="0"/>
                        </a:rPr>
                        <m:t> </m:t>
                      </m:r>
                      <m:r>
                        <a:rPr lang="en-CA" sz="1100" b="0" i="1" smtClean="0">
                          <a:solidFill>
                            <a:schemeClr val="tx1"/>
                          </a:solidFill>
                          <a:latin typeface="Cambria Math" panose="02040503050406030204" pitchFamily="18" charset="0"/>
                        </a:rPr>
                        <m:t>𝑚𝑖𝑥𝑡𝑢𝑟𝑒</m:t>
                      </m:r>
                      <m:d>
                        <m:dPr>
                          <m:ctrlPr>
                            <a:rPr lang="en-CA" sz="1100" b="0" i="1" smtClean="0">
                              <a:solidFill>
                                <a:schemeClr val="tx1"/>
                              </a:solidFill>
                              <a:latin typeface="Cambria Math" panose="02040503050406030204" pitchFamily="18" charset="0"/>
                            </a:rPr>
                          </m:ctrlPr>
                        </m:dPr>
                        <m:e>
                          <m:f>
                            <m:fPr>
                              <m:ctrlPr>
                                <a:rPr lang="en-CA" sz="1100" b="0" i="1" smtClean="0">
                                  <a:solidFill>
                                    <a:schemeClr val="tx1"/>
                                  </a:solidFill>
                                  <a:latin typeface="Cambria Math" panose="02040503050406030204" pitchFamily="18" charset="0"/>
                                </a:rPr>
                              </m:ctrlPr>
                            </m:fPr>
                            <m:num>
                              <m:r>
                                <a:rPr lang="en-CA" sz="1100" b="0" i="1" smtClean="0">
                                  <a:solidFill>
                                    <a:schemeClr val="tx1"/>
                                  </a:solidFill>
                                  <a:latin typeface="Cambria Math" panose="02040503050406030204" pitchFamily="18" charset="0"/>
                                </a:rPr>
                                <m:t>𝑘𝐽</m:t>
                              </m:r>
                            </m:num>
                            <m:den>
                              <m:r>
                                <a:rPr lang="en-CA" sz="1100" b="0" i="1" smtClean="0">
                                  <a:solidFill>
                                    <a:schemeClr val="tx1"/>
                                  </a:solidFill>
                                  <a:latin typeface="Cambria Math" panose="02040503050406030204" pitchFamily="18" charset="0"/>
                                </a:rPr>
                                <m:t>𝑘</m:t>
                              </m:r>
                              <m:sSub>
                                <m:sSubPr>
                                  <m:ctrlPr>
                                    <a:rPr lang="en-CA" sz="1100" b="0" i="1" smtClean="0">
                                      <a:solidFill>
                                        <a:schemeClr val="tx1"/>
                                      </a:solidFill>
                                      <a:latin typeface="Cambria Math" panose="02040503050406030204" pitchFamily="18" charset="0"/>
                                    </a:rPr>
                                  </m:ctrlPr>
                                </m:sSubPr>
                                <m:e>
                                  <m:r>
                                    <a:rPr lang="en-CA" sz="1100" b="0" i="1" smtClean="0">
                                      <a:solidFill>
                                        <a:schemeClr val="tx1"/>
                                      </a:solidFill>
                                      <a:latin typeface="Cambria Math" panose="02040503050406030204" pitchFamily="18" charset="0"/>
                                    </a:rPr>
                                    <m:t>𝑔</m:t>
                                  </m:r>
                                </m:e>
                                <m:sub>
                                  <m:r>
                                    <a:rPr lang="en-CA" sz="1100" b="0" i="1" smtClean="0">
                                      <a:solidFill>
                                        <a:schemeClr val="tx1"/>
                                      </a:solidFill>
                                      <a:latin typeface="Cambria Math" panose="02040503050406030204" pitchFamily="18" charset="0"/>
                                    </a:rPr>
                                    <m:t>𝑎</m:t>
                                  </m:r>
                                </m:sub>
                              </m:sSub>
                            </m:den>
                          </m:f>
                        </m:e>
                      </m:d>
                    </m:oMath>
                  </m:oMathPara>
                </a14:m>
                <a:endParaRPr lang="en-CA" sz="1100" dirty="0">
                  <a:solidFill>
                    <a:schemeClr val="tx1"/>
                  </a:solidFill>
                  <a:latin typeface="Cambria" panose="02040503050406030204" pitchFamily="18" charset="0"/>
                  <a:ea typeface="Cambria" panose="02040503050406030204" pitchFamily="18" charset="0"/>
                </a:endParaRPr>
              </a:p>
              <a:p>
                <a:pPr algn="just"/>
                <a:endParaRPr lang="en-CA" sz="1100" dirty="0">
                  <a:solidFill>
                    <a:schemeClr val="tx1"/>
                  </a:solidFill>
                  <a:latin typeface="Cambria" panose="02040503050406030204" pitchFamily="18" charset="0"/>
                  <a:ea typeface="Cambria" panose="02040503050406030204" pitchFamily="18" charset="0"/>
                </a:endParaRPr>
              </a:p>
              <a:p>
                <a:pPr algn="just"/>
                <a:endParaRPr lang="en-CA" sz="1100" dirty="0">
                  <a:solidFill>
                    <a:schemeClr val="tx1"/>
                  </a:solidFill>
                  <a:latin typeface="Cambria" panose="02040503050406030204" pitchFamily="18" charset="0"/>
                  <a:ea typeface="Cambria" panose="02040503050406030204" pitchFamily="18" charset="0"/>
                </a:endParaRPr>
              </a:p>
              <a:p>
                <a:pPr algn="just"/>
                <a:endParaRPr lang="en-CA" sz="1100" dirty="0">
                  <a:solidFill>
                    <a:schemeClr val="tx1"/>
                  </a:solidFill>
                  <a:latin typeface="Cambria" panose="02040503050406030204" pitchFamily="18" charset="0"/>
                  <a:ea typeface="Cambria" panose="02040503050406030204" pitchFamily="18" charset="0"/>
                </a:endParaRPr>
              </a:p>
              <a:p>
                <a:pPr algn="just"/>
                <a14:m>
                  <m:oMathPara xmlns:m="http://schemas.openxmlformats.org/officeDocument/2006/math">
                    <m:oMathParaPr>
                      <m:jc m:val="left"/>
                    </m:oMathParaPr>
                    <m:oMath xmlns:m="http://schemas.openxmlformats.org/officeDocument/2006/math">
                      <m:r>
                        <a:rPr lang="en-CA" sz="1100" i="1">
                          <a:solidFill>
                            <a:schemeClr val="tx1"/>
                          </a:solidFill>
                          <a:latin typeface="Cambria Math" panose="02040503050406030204" pitchFamily="18" charset="0"/>
                        </a:rPr>
                        <m:t>h</m:t>
                      </m:r>
                      <m:r>
                        <a:rPr lang="en-CA" sz="1100" i="1">
                          <a:solidFill>
                            <a:schemeClr val="tx1"/>
                          </a:solidFill>
                          <a:latin typeface="Cambria Math" panose="02040503050406030204" pitchFamily="18" charset="0"/>
                        </a:rPr>
                        <m:t>  =   </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h</m:t>
                          </m:r>
                        </m:e>
                        <m:sub>
                          <m:r>
                            <a:rPr lang="en-CA" sz="1100" i="1">
                              <a:solidFill>
                                <a:schemeClr val="tx1"/>
                              </a:solidFill>
                              <a:latin typeface="Cambria Math" panose="02040503050406030204" pitchFamily="18" charset="0"/>
                            </a:rPr>
                            <m:t>𝑎</m:t>
                          </m:r>
                        </m:sub>
                      </m:sSub>
                      <m:r>
                        <a:rPr lang="en-CA" sz="1100" i="1">
                          <a:solidFill>
                            <a:schemeClr val="tx1"/>
                          </a:solidFill>
                          <a:latin typeface="Cambria Math" panose="02040503050406030204" pitchFamily="18" charset="0"/>
                        </a:rPr>
                        <m:t> </m:t>
                      </m:r>
                      <m:r>
                        <a:rPr lang="en-CA" sz="1100" b="0" i="1" smtClean="0">
                          <a:solidFill>
                            <a:schemeClr val="tx1"/>
                          </a:solidFill>
                          <a:latin typeface="Cambria Math" panose="02040503050406030204" pitchFamily="18" charset="0"/>
                        </a:rPr>
                        <m:t>  </m:t>
                      </m:r>
                      <m:r>
                        <a:rPr lang="en-CA" sz="1100" i="1">
                          <a:solidFill>
                            <a:schemeClr val="tx1"/>
                          </a:solidFill>
                          <a:latin typeface="Cambria Math" panose="02040503050406030204" pitchFamily="18" charset="0"/>
                        </a:rPr>
                        <m:t>+</m:t>
                      </m:r>
                      <m:r>
                        <a:rPr lang="en-CA" sz="1100" b="0" i="1" smtClean="0">
                          <a:solidFill>
                            <a:schemeClr val="tx1"/>
                          </a:solidFill>
                          <a:latin typeface="Cambria Math" panose="02040503050406030204" pitchFamily="18" charset="0"/>
                        </a:rPr>
                        <m:t>  </m:t>
                      </m:r>
                      <m:r>
                        <a:rPr lang="en-CA" sz="1100" i="1">
                          <a:solidFill>
                            <a:schemeClr val="tx1"/>
                          </a:solidFill>
                          <a:latin typeface="Cambria Math" panose="02040503050406030204" pitchFamily="18" charset="0"/>
                        </a:rPr>
                        <m:t> </m:t>
                      </m:r>
                      <m:r>
                        <a:rPr lang="en-CA" sz="1100" i="1">
                          <a:solidFill>
                            <a:schemeClr val="tx1"/>
                          </a:solidFill>
                          <a:latin typeface="Cambria Math" panose="02040503050406030204" pitchFamily="18" charset="0"/>
                          <a:ea typeface="Cambria Math" panose="02040503050406030204" pitchFamily="18" charset="0"/>
                        </a:rPr>
                        <m:t>𝜔</m:t>
                      </m:r>
                      <m:r>
                        <a:rPr lang="en-CA" sz="1100" i="1" smtClean="0">
                          <a:solidFill>
                            <a:schemeClr val="tx1"/>
                          </a:solidFill>
                          <a:latin typeface="Cambria Math" panose="02040503050406030204" pitchFamily="18" charset="0"/>
                          <a:ea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h</m:t>
                          </m:r>
                        </m:e>
                        <m:sub>
                          <m:r>
                            <a:rPr lang="en-CA" sz="1100" i="1">
                              <a:solidFill>
                                <a:schemeClr val="tx1"/>
                              </a:solidFill>
                              <a:latin typeface="Cambria Math" panose="02040503050406030204" pitchFamily="18" charset="0"/>
                            </a:rPr>
                            <m:t>𝑣</m:t>
                          </m:r>
                        </m:sub>
                      </m:sSub>
                    </m:oMath>
                  </m:oMathPara>
                </a14:m>
                <a:endParaRPr lang="en-CA" sz="1100" dirty="0">
                  <a:solidFill>
                    <a:schemeClr val="tx1"/>
                  </a:solidFill>
                  <a:latin typeface="Cambria" panose="02040503050406030204" pitchFamily="18" charset="0"/>
                  <a:ea typeface="Cambria" panose="02040503050406030204" pitchFamily="18" charset="0"/>
                </a:endParaRPr>
              </a:p>
              <a:p>
                <a:pPr algn="just"/>
                <a:endParaRPr lang="en-CA" sz="1100" dirty="0">
                  <a:solidFill>
                    <a:schemeClr val="tx1"/>
                  </a:solidFill>
                  <a:latin typeface="Cambria" panose="02040503050406030204" pitchFamily="18" charset="0"/>
                  <a:ea typeface="Cambria" panose="020405030504060302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Consider a moist airstream flowing past a location where the mixture properties are T, </a:t>
                </a:r>
                <a14:m>
                  <m:oMath xmlns:m="http://schemas.openxmlformats.org/officeDocument/2006/math">
                    <m:r>
                      <a:rPr lang="en-CA" sz="1100" i="1" smtClean="0">
                        <a:solidFill>
                          <a:schemeClr val="tx1"/>
                        </a:solidFill>
                        <a:latin typeface="Cambria Math" panose="02040503050406030204" pitchFamily="18" charset="0"/>
                        <a:ea typeface="Cambria Math" panose="02040503050406030204" pitchFamily="18" charset="0"/>
                      </a:rPr>
                      <m:t>𝜔</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and volumetric flowrate is </a:t>
                </a:r>
                <a14:m>
                  <m:oMath xmlns:m="http://schemas.openxmlformats.org/officeDocument/2006/math">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𝑉</m:t>
                        </m:r>
                      </m:e>
                    </m:acc>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left"/>
                    </m:oMathParaPr>
                    <m:oMath xmlns:m="http://schemas.openxmlformats.org/officeDocument/2006/math">
                      <m:r>
                        <a:rPr lang="en-CA" sz="1100" b="0" i="1" smtClean="0">
                          <a:solidFill>
                            <a:schemeClr val="tx1"/>
                          </a:solidFill>
                          <a:latin typeface="Cambria Math" panose="02040503050406030204" pitchFamily="18" charset="0"/>
                        </a:rPr>
                        <m:t>        </m:t>
                      </m:r>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sub>
                      </m:sSub>
                      <m:r>
                        <a:rPr lang="en-CA" sz="1100" i="1">
                          <a:solidFill>
                            <a:schemeClr val="tx1"/>
                          </a:solidFill>
                          <a:latin typeface="Cambria Math" panose="02040503050406030204" pitchFamily="18" charset="0"/>
                        </a:rPr>
                        <m:t>=</m:t>
                      </m:r>
                      <m:f>
                        <m:fPr>
                          <m:ctrlPr>
                            <a:rPr lang="en-CA" sz="1100" i="1">
                              <a:solidFill>
                                <a:schemeClr val="tx1"/>
                              </a:solidFill>
                              <a:latin typeface="Cambria Math" panose="02040503050406030204" pitchFamily="18" charset="0"/>
                            </a:rPr>
                          </m:ctrlPr>
                        </m:fPr>
                        <m:num>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𝑉</m:t>
                              </m:r>
                            </m:e>
                          </m:acc>
                        </m:num>
                        <m:den>
                          <m:r>
                            <a:rPr lang="en-CA" sz="1100" i="1">
                              <a:solidFill>
                                <a:schemeClr val="tx1"/>
                              </a:solidFill>
                              <a:latin typeface="Cambria Math" panose="02040503050406030204" pitchFamily="18" charset="0"/>
                            </a:rPr>
                            <m:t>𝑣</m:t>
                          </m:r>
                        </m:den>
                      </m:f>
                      <m:r>
                        <a:rPr lang="en-CA" sz="1100" b="0" i="1" smtClean="0">
                          <a:solidFill>
                            <a:schemeClr val="tx1"/>
                          </a:solidFill>
                          <a:latin typeface="Cambria Math" panose="02040503050406030204" pitchFamily="18" charset="0"/>
                        </a:rPr>
                        <m:t>=</m:t>
                      </m:r>
                      <m:r>
                        <a:rPr lang="en-CA" sz="1100" b="0" i="1" smtClean="0">
                          <a:solidFill>
                            <a:schemeClr val="tx1"/>
                          </a:solidFill>
                          <a:latin typeface="Cambria Math" panose="02040503050406030204" pitchFamily="18" charset="0"/>
                        </a:rPr>
                        <m:t>𝑚𝑎𝑠𝑠</m:t>
                      </m:r>
                      <m:r>
                        <a:rPr lang="en-CA" sz="1100" b="0" i="1" smtClean="0">
                          <a:solidFill>
                            <a:schemeClr val="tx1"/>
                          </a:solidFill>
                          <a:latin typeface="Cambria Math" panose="02040503050406030204" pitchFamily="18" charset="0"/>
                        </a:rPr>
                        <m:t> </m:t>
                      </m:r>
                      <m:r>
                        <a:rPr lang="en-CA" sz="1100" b="0" i="1" smtClean="0">
                          <a:solidFill>
                            <a:schemeClr val="tx1"/>
                          </a:solidFill>
                          <a:latin typeface="Cambria Math" panose="02040503050406030204" pitchFamily="18" charset="0"/>
                        </a:rPr>
                        <m:t>𝑓𝑙𝑜𝑤</m:t>
                      </m:r>
                      <m:r>
                        <a:rPr lang="en-CA" sz="1100" b="0" i="1" smtClean="0">
                          <a:solidFill>
                            <a:schemeClr val="tx1"/>
                          </a:solidFill>
                          <a:latin typeface="Cambria Math" panose="02040503050406030204" pitchFamily="18" charset="0"/>
                        </a:rPr>
                        <m:t> </m:t>
                      </m:r>
                      <m:r>
                        <a:rPr lang="en-CA" sz="1100" b="0" i="1" smtClean="0">
                          <a:solidFill>
                            <a:schemeClr val="tx1"/>
                          </a:solidFill>
                          <a:latin typeface="Cambria Math" panose="02040503050406030204" pitchFamily="18" charset="0"/>
                        </a:rPr>
                        <m:t>𝑟𝑎𝑡𝑒</m:t>
                      </m:r>
                      <m:r>
                        <a:rPr lang="en-CA" sz="1100" b="0" i="1" smtClean="0">
                          <a:solidFill>
                            <a:schemeClr val="tx1"/>
                          </a:solidFill>
                          <a:latin typeface="Cambria Math" panose="02040503050406030204" pitchFamily="18" charset="0"/>
                        </a:rPr>
                        <m:t> </m:t>
                      </m:r>
                      <m:r>
                        <a:rPr lang="en-CA" sz="1100" b="0" i="1" smtClean="0">
                          <a:solidFill>
                            <a:schemeClr val="tx1"/>
                          </a:solidFill>
                          <a:latin typeface="Cambria Math" panose="02040503050406030204" pitchFamily="18" charset="0"/>
                        </a:rPr>
                        <m:t>𝑜𝑓</m:t>
                      </m:r>
                      <m:r>
                        <a:rPr lang="en-CA" sz="1100" b="0" i="1" smtClean="0">
                          <a:solidFill>
                            <a:schemeClr val="tx1"/>
                          </a:solidFill>
                          <a:latin typeface="Cambria Math" panose="02040503050406030204" pitchFamily="18" charset="0"/>
                        </a:rPr>
                        <m:t> </m:t>
                      </m:r>
                      <m:r>
                        <a:rPr lang="en-CA" sz="1100" b="0" i="1" smtClean="0">
                          <a:solidFill>
                            <a:schemeClr val="tx1"/>
                          </a:solidFill>
                          <a:latin typeface="Cambria Math" panose="02040503050406030204" pitchFamily="18" charset="0"/>
                        </a:rPr>
                        <m:t>𝑑𝑟𝑦</m:t>
                      </m:r>
                      <m:r>
                        <a:rPr lang="en-CA" sz="1100" b="0" i="1" smtClean="0">
                          <a:solidFill>
                            <a:schemeClr val="tx1"/>
                          </a:solidFill>
                          <a:latin typeface="Cambria Math" panose="02040503050406030204" pitchFamily="18" charset="0"/>
                        </a:rPr>
                        <m:t> </m:t>
                      </m:r>
                      <m:r>
                        <a:rPr lang="en-CA" sz="1100" b="0" i="1" smtClean="0">
                          <a:solidFill>
                            <a:schemeClr val="tx1"/>
                          </a:solidFill>
                          <a:latin typeface="Cambria Math" panose="02040503050406030204" pitchFamily="18" charset="0"/>
                        </a:rPr>
                        <m:t>𝑎𝑖𝑟</m:t>
                      </m:r>
                      <m:r>
                        <a:rPr lang="en-CA" sz="1100" b="0" i="1" smtClean="0">
                          <a:solidFill>
                            <a:schemeClr val="tx1"/>
                          </a:solidFill>
                          <a:latin typeface="Cambria Math" panose="02040503050406030204" pitchFamily="18" charset="0"/>
                        </a:rPr>
                        <m:t>, </m:t>
                      </m:r>
                      <m:r>
                        <a:rPr lang="en-CA" sz="1100" b="0" i="1" smtClean="0">
                          <a:solidFill>
                            <a:schemeClr val="tx1"/>
                          </a:solidFill>
                          <a:latin typeface="Cambria Math" panose="02040503050406030204" pitchFamily="18" charset="0"/>
                        </a:rPr>
                        <m:t>𝑘</m:t>
                      </m:r>
                      <m:sSub>
                        <m:sSubPr>
                          <m:ctrlPr>
                            <a:rPr lang="en-CA" sz="1100" b="0" i="1" smtClean="0">
                              <a:solidFill>
                                <a:schemeClr val="tx1"/>
                              </a:solidFill>
                              <a:latin typeface="Cambria Math" panose="02040503050406030204" pitchFamily="18" charset="0"/>
                            </a:rPr>
                          </m:ctrlPr>
                        </m:sSubPr>
                        <m:e>
                          <m:r>
                            <a:rPr lang="en-CA" sz="1100" b="0" i="1" smtClean="0">
                              <a:solidFill>
                                <a:schemeClr val="tx1"/>
                              </a:solidFill>
                              <a:latin typeface="Cambria Math" panose="02040503050406030204" pitchFamily="18" charset="0"/>
                            </a:rPr>
                            <m:t>𝑔</m:t>
                          </m:r>
                        </m:e>
                        <m:sub>
                          <m:r>
                            <a:rPr lang="en-CA" sz="1100" b="0" i="1" smtClean="0">
                              <a:solidFill>
                                <a:schemeClr val="tx1"/>
                              </a:solidFill>
                              <a:latin typeface="Cambria Math" panose="02040503050406030204" pitchFamily="18" charset="0"/>
                            </a:rPr>
                            <m:t>𝑎</m:t>
                          </m:r>
                        </m:sub>
                      </m:sSub>
                      <m:r>
                        <a:rPr lang="en-CA" sz="1100" b="0" i="1" smtClean="0">
                          <a:solidFill>
                            <a:schemeClr val="tx1"/>
                          </a:solidFill>
                          <a:latin typeface="Cambria Math" panose="02040503050406030204" pitchFamily="18" charset="0"/>
                        </a:rPr>
                        <m:t>/</m:t>
                      </m:r>
                      <m:r>
                        <a:rPr lang="en-CA" sz="1100" b="0" i="1" smtClean="0">
                          <a:solidFill>
                            <a:schemeClr val="tx1"/>
                          </a:solidFill>
                          <a:latin typeface="Cambria Math" panose="02040503050406030204" pitchFamily="18" charset="0"/>
                        </a:rPr>
                        <m:t>𝑠</m:t>
                      </m:r>
                    </m:oMath>
                  </m:oMathPara>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left"/>
                    </m:oMathParaPr>
                    <m:oMath xmlns:m="http://schemas.openxmlformats.org/officeDocument/2006/math">
                      <m:r>
                        <a:rPr lang="en-CA" sz="1100" b="0" i="1" smtClean="0">
                          <a:solidFill>
                            <a:schemeClr val="tx1"/>
                          </a:solidFill>
                          <a:latin typeface="Cambria Math" panose="02040503050406030204" pitchFamily="18" charset="0"/>
                        </a:rPr>
                        <m:t>        </m:t>
                      </m:r>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𝐸</m:t>
                          </m:r>
                        </m:e>
                      </m:acc>
                      <m:r>
                        <a:rPr lang="en-CA" sz="1100" b="0" i="1" smtClean="0">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sub>
                      </m:sSub>
                      <m:r>
                        <a:rPr lang="en-CA" sz="1100" i="1" smtClean="0">
                          <a:solidFill>
                            <a:schemeClr val="tx1"/>
                          </a:solidFill>
                          <a:latin typeface="Cambria Math" panose="02040503050406030204" pitchFamily="18" charset="0"/>
                          <a:ea typeface="Cambria Math" panose="02040503050406030204" pitchFamily="18" charset="0"/>
                        </a:rPr>
                        <m:t>∙</m:t>
                      </m:r>
                      <m:r>
                        <a:rPr lang="en-CA" sz="1100" b="0" i="1" smtClean="0">
                          <a:solidFill>
                            <a:schemeClr val="tx1"/>
                          </a:solidFill>
                          <a:latin typeface="Cambria Math" panose="02040503050406030204" pitchFamily="18" charset="0"/>
                          <a:ea typeface="Cambria Math" panose="02040503050406030204" pitchFamily="18" charset="0"/>
                        </a:rPr>
                        <m:t>h</m:t>
                      </m:r>
                      <m:r>
                        <a:rPr lang="en-CA" sz="1100" b="0" i="1" smtClean="0">
                          <a:solidFill>
                            <a:schemeClr val="tx1"/>
                          </a:solidFill>
                          <a:latin typeface="Cambria Math" panose="02040503050406030204" pitchFamily="18" charset="0"/>
                          <a:ea typeface="Cambria Math" panose="02040503050406030204" pitchFamily="18" charset="0"/>
                        </a:rPr>
                        <m:t>=</m:t>
                      </m:r>
                      <m:r>
                        <a:rPr lang="en-CA" sz="1100" b="0" i="1" smtClean="0">
                          <a:solidFill>
                            <a:schemeClr val="tx1"/>
                          </a:solidFill>
                          <a:latin typeface="Cambria Math" panose="02040503050406030204" pitchFamily="18" charset="0"/>
                          <a:ea typeface="Cambria Math" panose="02040503050406030204" pitchFamily="18" charset="0"/>
                        </a:rPr>
                        <m:t>𝑒𝑛𝑒𝑟𝑔𝑦</m:t>
                      </m:r>
                      <m:r>
                        <a:rPr lang="en-CA" sz="1100" b="0" i="1" smtClean="0">
                          <a:solidFill>
                            <a:schemeClr val="tx1"/>
                          </a:solidFill>
                          <a:latin typeface="Cambria Math" panose="02040503050406030204" pitchFamily="18" charset="0"/>
                          <a:ea typeface="Cambria Math" panose="02040503050406030204" pitchFamily="18" charset="0"/>
                        </a:rPr>
                        <m:t> </m:t>
                      </m:r>
                      <m:r>
                        <a:rPr lang="en-CA" sz="1100" b="0" i="1" smtClean="0">
                          <a:solidFill>
                            <a:schemeClr val="tx1"/>
                          </a:solidFill>
                          <a:latin typeface="Cambria Math" panose="02040503050406030204" pitchFamily="18" charset="0"/>
                          <a:ea typeface="Cambria Math" panose="02040503050406030204" pitchFamily="18" charset="0"/>
                        </a:rPr>
                        <m:t>𝑓𝑙𝑜𝑤</m:t>
                      </m:r>
                      <m:r>
                        <a:rPr lang="en-CA" sz="1100" b="0" i="1" smtClean="0">
                          <a:solidFill>
                            <a:schemeClr val="tx1"/>
                          </a:solidFill>
                          <a:latin typeface="Cambria Math" panose="02040503050406030204" pitchFamily="18" charset="0"/>
                          <a:ea typeface="Cambria Math" panose="02040503050406030204" pitchFamily="18" charset="0"/>
                        </a:rPr>
                        <m:t> </m:t>
                      </m:r>
                      <m:r>
                        <a:rPr lang="en-CA" sz="1100" b="0" i="1" smtClean="0">
                          <a:solidFill>
                            <a:schemeClr val="tx1"/>
                          </a:solidFill>
                          <a:latin typeface="Cambria Math" panose="02040503050406030204" pitchFamily="18" charset="0"/>
                          <a:ea typeface="Cambria Math" panose="02040503050406030204" pitchFamily="18" charset="0"/>
                        </a:rPr>
                        <m:t>𝑟𝑎𝑡𝑒</m:t>
                      </m:r>
                      <m:r>
                        <a:rPr lang="en-CA" sz="1100" b="0" i="1" smtClean="0">
                          <a:solidFill>
                            <a:schemeClr val="tx1"/>
                          </a:solidFill>
                          <a:latin typeface="Cambria Math" panose="02040503050406030204" pitchFamily="18" charset="0"/>
                          <a:ea typeface="Cambria Math" panose="02040503050406030204" pitchFamily="18" charset="0"/>
                        </a:rPr>
                        <m:t> </m:t>
                      </m:r>
                      <m:r>
                        <a:rPr lang="en-CA" sz="1100" b="0" i="1" smtClean="0">
                          <a:solidFill>
                            <a:schemeClr val="tx1"/>
                          </a:solidFill>
                          <a:latin typeface="Cambria Math" panose="02040503050406030204" pitchFamily="18" charset="0"/>
                          <a:ea typeface="Cambria Math" panose="02040503050406030204" pitchFamily="18" charset="0"/>
                        </a:rPr>
                        <m:t>𝑜𝑓</m:t>
                      </m:r>
                      <m:r>
                        <a:rPr lang="en-CA" sz="1100" b="0" i="1" smtClean="0">
                          <a:solidFill>
                            <a:schemeClr val="tx1"/>
                          </a:solidFill>
                          <a:latin typeface="Cambria Math" panose="02040503050406030204" pitchFamily="18" charset="0"/>
                          <a:ea typeface="Cambria Math" panose="02040503050406030204" pitchFamily="18" charset="0"/>
                        </a:rPr>
                        <m:t> </m:t>
                      </m:r>
                      <m:r>
                        <a:rPr lang="en-CA" sz="1100" b="0" i="1" smtClean="0">
                          <a:solidFill>
                            <a:schemeClr val="tx1"/>
                          </a:solidFill>
                          <a:latin typeface="Cambria Math" panose="02040503050406030204" pitchFamily="18" charset="0"/>
                          <a:ea typeface="Cambria Math" panose="02040503050406030204" pitchFamily="18" charset="0"/>
                        </a:rPr>
                        <m:t>𝑚𝑜𝑖𝑠𝑡</m:t>
                      </m:r>
                    </m:oMath>
                  </m:oMathPara>
                </a14:m>
                <a:endParaRPr lang="en-CA" sz="1100" b="0" i="1" dirty="0">
                  <a:solidFill>
                    <a:schemeClr val="tx1"/>
                  </a:solidFill>
                  <a:latin typeface="Cambria Math" panose="02040503050406030204" pitchFamily="18" charset="0"/>
                  <a:ea typeface="Cambria Math" panose="02040503050406030204" pitchFamily="18" charset="0"/>
                </a:endParaRPr>
              </a:p>
              <a:p>
                <a:pPr algn="just"/>
                <a14:m>
                  <m:oMathPara xmlns:m="http://schemas.openxmlformats.org/officeDocument/2006/math">
                    <m:oMathParaPr>
                      <m:jc m:val="left"/>
                    </m:oMathParaPr>
                    <m:oMath xmlns:m="http://schemas.openxmlformats.org/officeDocument/2006/math">
                      <m:r>
                        <a:rPr lang="en-CA" sz="1100" b="0" i="1" smtClean="0">
                          <a:solidFill>
                            <a:schemeClr val="tx1"/>
                          </a:solidFill>
                          <a:latin typeface="Cambria Math" panose="02040503050406030204" pitchFamily="18" charset="0"/>
                          <a:ea typeface="Cambria Math" panose="02040503050406030204" pitchFamily="18" charset="0"/>
                        </a:rPr>
                        <m:t>                                     </m:t>
                      </m:r>
                      <m:r>
                        <a:rPr lang="en-CA" sz="1100" b="0" i="1" smtClean="0">
                          <a:solidFill>
                            <a:schemeClr val="tx1"/>
                          </a:solidFill>
                          <a:latin typeface="Cambria Math" panose="02040503050406030204" pitchFamily="18" charset="0"/>
                          <a:ea typeface="Cambria Math" panose="02040503050406030204" pitchFamily="18" charset="0"/>
                        </a:rPr>
                        <m:t>𝑎𝑖𝑟</m:t>
                      </m:r>
                      <m:r>
                        <a:rPr lang="en-CA" sz="1100" b="0" i="1" smtClean="0">
                          <a:solidFill>
                            <a:schemeClr val="tx1"/>
                          </a:solidFill>
                          <a:latin typeface="Cambria Math" panose="02040503050406030204" pitchFamily="18" charset="0"/>
                          <a:ea typeface="Cambria Math" panose="02040503050406030204" pitchFamily="18" charset="0"/>
                        </a:rPr>
                        <m:t> </m:t>
                      </m:r>
                      <m:r>
                        <a:rPr lang="en-CA" sz="1100" b="0" i="1" smtClean="0">
                          <a:solidFill>
                            <a:schemeClr val="tx1"/>
                          </a:solidFill>
                          <a:latin typeface="Cambria Math" panose="02040503050406030204" pitchFamily="18" charset="0"/>
                          <a:ea typeface="Cambria Math" panose="02040503050406030204" pitchFamily="18" charset="0"/>
                        </a:rPr>
                        <m:t>𝑚𝑖𝑥𝑡𝑢𝑟𝑒</m:t>
                      </m:r>
                      <m:r>
                        <a:rPr lang="en-CA" sz="1100" b="0" i="1" smtClean="0">
                          <a:solidFill>
                            <a:schemeClr val="tx1"/>
                          </a:solidFill>
                          <a:latin typeface="Cambria Math" panose="02040503050406030204" pitchFamily="18" charset="0"/>
                          <a:ea typeface="Cambria Math" panose="02040503050406030204" pitchFamily="18" charset="0"/>
                        </a:rPr>
                        <m:t>, </m:t>
                      </m:r>
                      <m:r>
                        <a:rPr lang="en-CA" sz="1100" b="0" i="1" smtClean="0">
                          <a:solidFill>
                            <a:schemeClr val="tx1"/>
                          </a:solidFill>
                          <a:latin typeface="Cambria Math" panose="02040503050406030204" pitchFamily="18" charset="0"/>
                          <a:ea typeface="Cambria Math" panose="02040503050406030204" pitchFamily="18" charset="0"/>
                        </a:rPr>
                        <m:t>𝑘𝐽</m:t>
                      </m:r>
                      <m:r>
                        <a:rPr lang="en-CA" sz="1100" b="0" i="1" smtClean="0">
                          <a:solidFill>
                            <a:schemeClr val="tx1"/>
                          </a:solidFill>
                          <a:latin typeface="Cambria Math" panose="02040503050406030204" pitchFamily="18" charset="0"/>
                          <a:ea typeface="Cambria Math" panose="02040503050406030204" pitchFamily="18" charset="0"/>
                        </a:rPr>
                        <m:t>/</m:t>
                      </m:r>
                      <m:r>
                        <a:rPr lang="en-CA" sz="1100" b="0" i="1" smtClean="0">
                          <a:solidFill>
                            <a:schemeClr val="tx1"/>
                          </a:solidFill>
                          <a:latin typeface="Cambria Math" panose="02040503050406030204" pitchFamily="18" charset="0"/>
                          <a:ea typeface="Cambria Math" panose="02040503050406030204" pitchFamily="18" charset="0"/>
                        </a:rPr>
                        <m:t>𝑠</m:t>
                      </m:r>
                    </m:oMath>
                  </m:oMathPara>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17C2C994-124F-4987-AFD3-03FDF1471E37}"/>
                  </a:ext>
                </a:extLst>
              </p:cNvPr>
              <p:cNvSpPr>
                <a:spLocks noRot="1" noChangeAspect="1" noMove="1" noResize="1" noEditPoints="1" noAdjustHandles="1" noChangeArrowheads="1" noChangeShapeType="1" noTextEdit="1"/>
              </p:cNvSpPr>
              <p:nvPr/>
            </p:nvSpPr>
            <p:spPr>
              <a:xfrm>
                <a:off x="548804" y="539676"/>
                <a:ext cx="5486617" cy="3672408"/>
              </a:xfrm>
              <a:prstGeom prst="rect">
                <a:avLst/>
              </a:prstGeom>
              <a:blipFill>
                <a:blip r:embed="rId6"/>
                <a:stretch>
                  <a:fillRect t="-166" b="-115449"/>
                </a:stretch>
              </a:blipFill>
              <a:ln>
                <a:noFill/>
              </a:ln>
            </p:spPr>
            <p:txBody>
              <a:bodyPr/>
              <a:lstStyle/>
              <a:p>
                <a:r>
                  <a:rPr lang="en-CA">
                    <a:noFill/>
                  </a:rPr>
                  <a:t> </a:t>
                </a:r>
              </a:p>
            </p:txBody>
          </p:sp>
        </mc:Fallback>
      </mc:AlternateContent>
      <p:sp>
        <p:nvSpPr>
          <p:cNvPr id="13" name="Rectangle 12">
            <a:extLst>
              <a:ext uri="{FF2B5EF4-FFF2-40B4-BE49-F238E27FC236}">
                <a16:creationId xmlns:a16="http://schemas.microsoft.com/office/drawing/2014/main" id="{AE0D97D6-BCE3-4FFB-B416-073F3B0AEB03}"/>
              </a:ext>
            </a:extLst>
          </p:cNvPr>
          <p:cNvSpPr/>
          <p:nvPr/>
        </p:nvSpPr>
        <p:spPr>
          <a:xfrm>
            <a:off x="4365228" y="3636020"/>
            <a:ext cx="1944215" cy="261610"/>
          </a:xfrm>
          <a:prstGeom prst="rect">
            <a:avLst/>
          </a:prstGeom>
        </p:spPr>
        <p:txBody>
          <a:bodyPr wrap="square">
            <a:spAutoFit/>
          </a:bodyPr>
          <a:lstStyle/>
          <a:p>
            <a:pPr algn="just"/>
            <a:r>
              <a:rPr lang="en-CA" sz="1100" dirty="0">
                <a:latin typeface="Cambria" panose="02040503050406030204" pitchFamily="18" charset="0"/>
                <a:ea typeface="Cambria" panose="02040503050406030204" pitchFamily="18" charset="0"/>
                <a:cs typeface="Times New Roman" panose="02020603050405020304" pitchFamily="18" charset="0"/>
              </a:rPr>
              <a:t>mixture enthalpy per </a:t>
            </a:r>
            <a:r>
              <a:rPr lang="en-CA" sz="1100" dirty="0" err="1">
                <a:latin typeface="Cambria" panose="02040503050406030204" pitchFamily="18" charset="0"/>
                <a:ea typeface="Cambria" panose="02040503050406030204" pitchFamily="18" charset="0"/>
                <a:cs typeface="Times New Roman" panose="02020603050405020304" pitchFamily="18" charset="0"/>
              </a:rPr>
              <a:t>kg</a:t>
            </a:r>
            <a:r>
              <a:rPr lang="en-CA" sz="1100" baseline="-25000" dirty="0" err="1">
                <a:latin typeface="Cambria" panose="02040503050406030204" pitchFamily="18" charset="0"/>
                <a:ea typeface="Cambria" panose="02040503050406030204" pitchFamily="18" charset="0"/>
                <a:cs typeface="Times New Roman" panose="02020603050405020304" pitchFamily="18" charset="0"/>
              </a:rPr>
              <a:t>a</a:t>
            </a:r>
            <a:endParaRPr lang="en-CA" sz="1100"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6B198233-CC1A-46EB-B2BF-4CA55CFD0531}"/>
              </a:ext>
            </a:extLst>
          </p:cNvPr>
          <p:cNvCxnSpPr/>
          <p:nvPr/>
        </p:nvCxnSpPr>
        <p:spPr>
          <a:xfrm flipH="1">
            <a:off x="3789164" y="3780036"/>
            <a:ext cx="49505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30E7853-52AD-4D55-9FB2-E8B3848FC0E5}"/>
              </a:ext>
            </a:extLst>
          </p:cNvPr>
          <p:cNvCxnSpPr>
            <a:cxnSpLocks/>
          </p:cNvCxnSpPr>
          <p:nvPr/>
        </p:nvCxnSpPr>
        <p:spPr>
          <a:xfrm flipV="1">
            <a:off x="1124869" y="5436220"/>
            <a:ext cx="0" cy="79208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B6C5B8F-2123-4E5B-8F58-5E82CBDC360C}"/>
              </a:ext>
            </a:extLst>
          </p:cNvPr>
          <p:cNvSpPr/>
          <p:nvPr/>
        </p:nvSpPr>
        <p:spPr>
          <a:xfrm>
            <a:off x="2204988" y="6084292"/>
            <a:ext cx="216024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1100" dirty="0">
                <a:solidFill>
                  <a:schemeClr val="tx1"/>
                </a:solidFill>
                <a:latin typeface="Cambria" panose="02040503050406030204" pitchFamily="18" charset="0"/>
                <a:ea typeface="Cambria" panose="02040503050406030204" pitchFamily="18" charset="0"/>
              </a:rPr>
              <a:t>enthalpy of dry air, kJ/</a:t>
            </a:r>
            <a:r>
              <a:rPr lang="en-CA" sz="1100" dirty="0" err="1">
                <a:solidFill>
                  <a:schemeClr val="tx1"/>
                </a:solidFill>
                <a:latin typeface="Cambria" panose="02040503050406030204" pitchFamily="18" charset="0"/>
                <a:ea typeface="Cambria" panose="02040503050406030204" pitchFamily="18" charset="0"/>
              </a:rPr>
              <a:t>kg</a:t>
            </a:r>
            <a:r>
              <a:rPr lang="en-CA" sz="1100" baseline="-25000" dirty="0" err="1">
                <a:solidFill>
                  <a:schemeClr val="tx1"/>
                </a:solidFill>
                <a:latin typeface="Cambria" panose="02040503050406030204" pitchFamily="18" charset="0"/>
                <a:ea typeface="Cambria" panose="02040503050406030204" pitchFamily="18" charset="0"/>
              </a:rPr>
              <a:t>a</a:t>
            </a:r>
            <a:endParaRPr lang="en-CA" sz="1100" baseline="-25000" dirty="0">
              <a:solidFill>
                <a:schemeClr val="tx1"/>
              </a:solidFill>
              <a:latin typeface="Cambria" panose="02040503050406030204" pitchFamily="18" charset="0"/>
              <a:ea typeface="Cambria" panose="02040503050406030204" pitchFamily="18" charset="0"/>
            </a:endParaRPr>
          </a:p>
        </p:txBody>
      </p:sp>
      <p:cxnSp>
        <p:nvCxnSpPr>
          <p:cNvPr id="19" name="Straight Arrow Connector 18">
            <a:extLst>
              <a:ext uri="{FF2B5EF4-FFF2-40B4-BE49-F238E27FC236}">
                <a16:creationId xmlns:a16="http://schemas.microsoft.com/office/drawing/2014/main" id="{58EDF47C-D684-432D-BB0B-F19FF0E31A91}"/>
              </a:ext>
            </a:extLst>
          </p:cNvPr>
          <p:cNvCxnSpPr>
            <a:cxnSpLocks/>
          </p:cNvCxnSpPr>
          <p:nvPr/>
        </p:nvCxnSpPr>
        <p:spPr>
          <a:xfrm>
            <a:off x="1844949" y="5652244"/>
            <a:ext cx="360039" cy="0"/>
          </a:xfrm>
          <a:prstGeom prst="straightConnector1">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CF14EC0-46CB-449F-B708-BA345FDD10BE}"/>
              </a:ext>
            </a:extLst>
          </p:cNvPr>
          <p:cNvCxnSpPr>
            <a:cxnSpLocks/>
          </p:cNvCxnSpPr>
          <p:nvPr/>
        </p:nvCxnSpPr>
        <p:spPr>
          <a:xfrm flipV="1">
            <a:off x="1844949" y="5436220"/>
            <a:ext cx="0" cy="21602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F8C8F0D-3D11-4739-9AE2-B78BB406AB49}"/>
              </a:ext>
            </a:extLst>
          </p:cNvPr>
          <p:cNvSpPr/>
          <p:nvPr/>
        </p:nvSpPr>
        <p:spPr>
          <a:xfrm>
            <a:off x="2204988" y="5508228"/>
            <a:ext cx="237626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1100" dirty="0">
                <a:solidFill>
                  <a:schemeClr val="tx1"/>
                </a:solidFill>
                <a:latin typeface="Cambria" panose="02040503050406030204" pitchFamily="18" charset="0"/>
                <a:ea typeface="Cambria" panose="02040503050406030204" pitchFamily="18" charset="0"/>
              </a:rPr>
              <a:t>enthalpy of H</a:t>
            </a:r>
            <a:r>
              <a:rPr lang="en-CA" sz="1100" baseline="-25000" dirty="0">
                <a:solidFill>
                  <a:schemeClr val="tx1"/>
                </a:solidFill>
                <a:latin typeface="Cambria" panose="02040503050406030204" pitchFamily="18" charset="0"/>
                <a:ea typeface="Cambria" panose="02040503050406030204" pitchFamily="18" charset="0"/>
              </a:rPr>
              <a:t>2</a:t>
            </a:r>
            <a:r>
              <a:rPr lang="en-CA" sz="1100" dirty="0">
                <a:solidFill>
                  <a:schemeClr val="tx1"/>
                </a:solidFill>
                <a:latin typeface="Cambria" panose="02040503050406030204" pitchFamily="18" charset="0"/>
                <a:ea typeface="Cambria" panose="02040503050406030204" pitchFamily="18" charset="0"/>
              </a:rPr>
              <a:t>O vapor, kJ/</a:t>
            </a:r>
            <a:r>
              <a:rPr lang="en-CA" sz="1100" dirty="0" err="1">
                <a:solidFill>
                  <a:schemeClr val="tx1"/>
                </a:solidFill>
                <a:latin typeface="Cambria" panose="02040503050406030204" pitchFamily="18" charset="0"/>
                <a:ea typeface="Cambria" panose="02040503050406030204" pitchFamily="18" charset="0"/>
              </a:rPr>
              <a:t>kg</a:t>
            </a:r>
            <a:r>
              <a:rPr lang="en-CA" sz="1100" baseline="-25000" dirty="0" err="1">
                <a:solidFill>
                  <a:schemeClr val="tx1"/>
                </a:solidFill>
                <a:latin typeface="Cambria" panose="02040503050406030204" pitchFamily="18" charset="0"/>
                <a:ea typeface="Cambria" panose="02040503050406030204" pitchFamily="18" charset="0"/>
              </a:rPr>
              <a:t>v</a:t>
            </a:r>
            <a:endParaRPr lang="en-CA" sz="1100" baseline="-25000" dirty="0">
              <a:solidFill>
                <a:schemeClr val="tx1"/>
              </a:solidFill>
              <a:latin typeface="Cambria" panose="02040503050406030204" pitchFamily="18" charset="0"/>
              <a:ea typeface="Cambria" panose="02040503050406030204" pitchFamily="18" charset="0"/>
            </a:endParaRPr>
          </a:p>
        </p:txBody>
      </p:sp>
      <p:cxnSp>
        <p:nvCxnSpPr>
          <p:cNvPr id="25" name="Straight Arrow Connector 24">
            <a:extLst>
              <a:ext uri="{FF2B5EF4-FFF2-40B4-BE49-F238E27FC236}">
                <a16:creationId xmlns:a16="http://schemas.microsoft.com/office/drawing/2014/main" id="{DE974E4A-DB22-4B61-8ABC-195AB9F1BAF2}"/>
              </a:ext>
            </a:extLst>
          </p:cNvPr>
          <p:cNvCxnSpPr>
            <a:cxnSpLocks/>
          </p:cNvCxnSpPr>
          <p:nvPr/>
        </p:nvCxnSpPr>
        <p:spPr>
          <a:xfrm>
            <a:off x="1628924" y="5940276"/>
            <a:ext cx="576064" cy="0"/>
          </a:xfrm>
          <a:prstGeom prst="straightConnector1">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1AD08C2-65BE-40A7-AC53-B787E33DFE08}"/>
              </a:ext>
            </a:extLst>
          </p:cNvPr>
          <p:cNvCxnSpPr>
            <a:cxnSpLocks/>
          </p:cNvCxnSpPr>
          <p:nvPr/>
        </p:nvCxnSpPr>
        <p:spPr>
          <a:xfrm flipV="1">
            <a:off x="1628924" y="5436220"/>
            <a:ext cx="0" cy="50405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FB765A4-AE15-465C-B84D-157A1C3D8D14}"/>
              </a:ext>
            </a:extLst>
          </p:cNvPr>
          <p:cNvSpPr/>
          <p:nvPr/>
        </p:nvSpPr>
        <p:spPr>
          <a:xfrm>
            <a:off x="2204988" y="5796260"/>
            <a:ext cx="237626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1100" dirty="0">
                <a:solidFill>
                  <a:schemeClr val="tx1"/>
                </a:solidFill>
                <a:latin typeface="Cambria" panose="02040503050406030204" pitchFamily="18" charset="0"/>
                <a:ea typeface="Cambria" panose="02040503050406030204" pitchFamily="18" charset="0"/>
              </a:rPr>
              <a:t>humidity ratio, </a:t>
            </a:r>
            <a:r>
              <a:rPr lang="en-CA" sz="1100" dirty="0" err="1">
                <a:solidFill>
                  <a:schemeClr val="tx1"/>
                </a:solidFill>
                <a:latin typeface="Cambria" panose="02040503050406030204" pitchFamily="18" charset="0"/>
                <a:ea typeface="Cambria" panose="02040503050406030204" pitchFamily="18" charset="0"/>
              </a:rPr>
              <a:t>kg</a:t>
            </a:r>
            <a:r>
              <a:rPr lang="en-CA" sz="1100" baseline="-25000" dirty="0" err="1">
                <a:solidFill>
                  <a:schemeClr val="tx1"/>
                </a:solidFill>
                <a:latin typeface="Cambria" panose="02040503050406030204" pitchFamily="18" charset="0"/>
                <a:ea typeface="Cambria" panose="02040503050406030204" pitchFamily="18" charset="0"/>
              </a:rPr>
              <a:t>v</a:t>
            </a:r>
            <a:r>
              <a:rPr lang="en-CA" sz="1100" dirty="0">
                <a:solidFill>
                  <a:schemeClr val="tx1"/>
                </a:solidFill>
                <a:latin typeface="Cambria" panose="02040503050406030204" pitchFamily="18" charset="0"/>
                <a:ea typeface="Cambria" panose="02040503050406030204" pitchFamily="18" charset="0"/>
              </a:rPr>
              <a:t>/</a:t>
            </a:r>
            <a:r>
              <a:rPr lang="en-CA" sz="1100" dirty="0" err="1">
                <a:solidFill>
                  <a:schemeClr val="tx1"/>
                </a:solidFill>
                <a:latin typeface="Cambria" panose="02040503050406030204" pitchFamily="18" charset="0"/>
                <a:ea typeface="Cambria" panose="02040503050406030204" pitchFamily="18" charset="0"/>
              </a:rPr>
              <a:t>kg</a:t>
            </a:r>
            <a:r>
              <a:rPr lang="en-CA" sz="1100" baseline="-25000" dirty="0" err="1">
                <a:solidFill>
                  <a:schemeClr val="tx1"/>
                </a:solidFill>
                <a:latin typeface="Cambria" panose="02040503050406030204" pitchFamily="18" charset="0"/>
                <a:ea typeface="Cambria" panose="02040503050406030204" pitchFamily="18" charset="0"/>
              </a:rPr>
              <a:t>a</a:t>
            </a:r>
            <a:endParaRPr lang="en-CA" sz="1100" baseline="-25000" dirty="0">
              <a:solidFill>
                <a:schemeClr val="tx1"/>
              </a:solidFill>
              <a:latin typeface="Cambria" panose="02040503050406030204" pitchFamily="18" charset="0"/>
              <a:ea typeface="Cambria" panose="02040503050406030204" pitchFamily="18" charset="0"/>
            </a:endParaRPr>
          </a:p>
        </p:txBody>
      </p:sp>
      <p:cxnSp>
        <p:nvCxnSpPr>
          <p:cNvPr id="32" name="Straight Arrow Connector 31">
            <a:extLst>
              <a:ext uri="{FF2B5EF4-FFF2-40B4-BE49-F238E27FC236}">
                <a16:creationId xmlns:a16="http://schemas.microsoft.com/office/drawing/2014/main" id="{DAD34AFF-881D-4BAF-86F4-8705A2F80408}"/>
              </a:ext>
            </a:extLst>
          </p:cNvPr>
          <p:cNvCxnSpPr>
            <a:cxnSpLocks/>
          </p:cNvCxnSpPr>
          <p:nvPr/>
        </p:nvCxnSpPr>
        <p:spPr>
          <a:xfrm>
            <a:off x="1124868" y="6228308"/>
            <a:ext cx="1080120" cy="0"/>
          </a:xfrm>
          <a:prstGeom prst="straightConnector1">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A43005A2-9D92-4521-A8ED-9E4F523F23D4}"/>
              </a:ext>
            </a:extLst>
          </p:cNvPr>
          <p:cNvGrpSpPr/>
          <p:nvPr/>
        </p:nvGrpSpPr>
        <p:grpSpPr>
          <a:xfrm>
            <a:off x="260772" y="107628"/>
            <a:ext cx="5965856" cy="516486"/>
            <a:chOff x="260772" y="107628"/>
            <a:chExt cx="5965856" cy="516486"/>
          </a:xfrm>
        </p:grpSpPr>
        <p:sp>
          <p:nvSpPr>
            <p:cNvPr id="46" name="Rectangle 45">
              <a:extLst>
                <a:ext uri="{FF2B5EF4-FFF2-40B4-BE49-F238E27FC236}">
                  <a16:creationId xmlns:a16="http://schemas.microsoft.com/office/drawing/2014/main" id="{E88B0C0F-611C-4693-8DA8-434BC9828CCA}"/>
                </a:ext>
              </a:extLst>
            </p:cNvPr>
            <p:cNvSpPr/>
            <p:nvPr/>
          </p:nvSpPr>
          <p:spPr>
            <a:xfrm>
              <a:off x="548804" y="107628"/>
              <a:ext cx="5677824" cy="51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rPr>
                <a:t>Nomenclature for Psychrometric Analysis</a:t>
              </a:r>
              <a:endParaRPr lang="en-CA" sz="12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7" name="Oval 46">
              <a:extLst>
                <a:ext uri="{FF2B5EF4-FFF2-40B4-BE49-F238E27FC236}">
                  <a16:creationId xmlns:a16="http://schemas.microsoft.com/office/drawing/2014/main" id="{D4996D7C-3C1C-4171-8D27-02C06826B5AC}"/>
                </a:ext>
              </a:extLst>
            </p:cNvPr>
            <p:cNvSpPr/>
            <p:nvPr/>
          </p:nvSpPr>
          <p:spPr>
            <a:xfrm>
              <a:off x="260772" y="107628"/>
              <a:ext cx="288032" cy="28803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400" b="1" dirty="0">
                  <a:solidFill>
                    <a:schemeClr val="tx1"/>
                  </a:solidFill>
                  <a:latin typeface="Cambria" panose="02040503050406030204" pitchFamily="18" charset="0"/>
                  <a:ea typeface="Cambria" panose="02040503050406030204" pitchFamily="18" charset="0"/>
                  <a:cs typeface="Sabon Next LT" panose="020B0502040204020203" pitchFamily="2" charset="0"/>
                </a:rPr>
                <a:t>6.</a:t>
              </a:r>
            </a:p>
          </p:txBody>
        </p:sp>
      </p:grpSp>
      <p:grpSp>
        <p:nvGrpSpPr>
          <p:cNvPr id="67" name="Group 66">
            <a:extLst>
              <a:ext uri="{FF2B5EF4-FFF2-40B4-BE49-F238E27FC236}">
                <a16:creationId xmlns:a16="http://schemas.microsoft.com/office/drawing/2014/main" id="{3D92202E-FBD6-4E12-907C-9BCF29C88296}"/>
              </a:ext>
            </a:extLst>
          </p:cNvPr>
          <p:cNvGrpSpPr/>
          <p:nvPr/>
        </p:nvGrpSpPr>
        <p:grpSpPr>
          <a:xfrm>
            <a:off x="4437236" y="7452444"/>
            <a:ext cx="1512168" cy="936104"/>
            <a:chOff x="4365228" y="7524452"/>
            <a:chExt cx="1512168" cy="936104"/>
          </a:xfrm>
        </p:grpSpPr>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EEE96039-FC30-45B1-9BD2-D3C0CC6F332D}"/>
                    </a:ext>
                  </a:extLst>
                </p:cNvPr>
                <p:cNvSpPr/>
                <p:nvPr/>
              </p:nvSpPr>
              <p:spPr>
                <a:xfrm>
                  <a:off x="5013300" y="8028508"/>
                  <a:ext cx="459613"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1100" b="0" i="1" smtClean="0">
                            <a:latin typeface="Cambria Math" panose="02040503050406030204" pitchFamily="18" charset="0"/>
                          </a:rPr>
                          <m:t>𝑇</m:t>
                        </m:r>
                        <m:r>
                          <a:rPr lang="en-CA" sz="1100" b="0" i="1" smtClean="0">
                            <a:latin typeface="Cambria Math" panose="02040503050406030204" pitchFamily="18" charset="0"/>
                          </a:rPr>
                          <m:t>,</m:t>
                        </m:r>
                        <m:r>
                          <a:rPr lang="en-CA" sz="1100" i="1">
                            <a:latin typeface="Cambria Math" panose="02040503050406030204" pitchFamily="18" charset="0"/>
                            <a:ea typeface="Cambria Math" panose="02040503050406030204" pitchFamily="18" charset="0"/>
                          </a:rPr>
                          <m:t>𝜔</m:t>
                        </m:r>
                      </m:oMath>
                    </m:oMathPara>
                  </a14:m>
                  <a:endParaRPr lang="en-CA" sz="1100" dirty="0">
                    <a:latin typeface="Cambria" panose="02040503050406030204" pitchFamily="18" charset="0"/>
                    <a:ea typeface="Cambria" panose="02040503050406030204" pitchFamily="18" charset="0"/>
                  </a:endParaRPr>
                </a:p>
              </p:txBody>
            </p:sp>
          </mc:Choice>
          <mc:Fallback xmlns="">
            <p:sp>
              <p:nvSpPr>
                <p:cNvPr id="49" name="Rectangle 48">
                  <a:extLst>
                    <a:ext uri="{FF2B5EF4-FFF2-40B4-BE49-F238E27FC236}">
                      <a16:creationId xmlns:a16="http://schemas.microsoft.com/office/drawing/2014/main" id="{EEE96039-FC30-45B1-9BD2-D3C0CC6F332D}"/>
                    </a:ext>
                  </a:extLst>
                </p:cNvPr>
                <p:cNvSpPr>
                  <a:spLocks noRot="1" noChangeAspect="1" noMove="1" noResize="1" noEditPoints="1" noAdjustHandles="1" noChangeArrowheads="1" noChangeShapeType="1" noTextEdit="1"/>
                </p:cNvSpPr>
                <p:nvPr/>
              </p:nvSpPr>
              <p:spPr>
                <a:xfrm>
                  <a:off x="5013300" y="8028508"/>
                  <a:ext cx="459613" cy="261610"/>
                </a:xfrm>
                <a:prstGeom prst="rect">
                  <a:avLst/>
                </a:prstGeom>
                <a:blipFill>
                  <a:blip r:embed="rId7"/>
                  <a:stretch>
                    <a:fillRect/>
                  </a:stretch>
                </a:blipFill>
              </p:spPr>
              <p:txBody>
                <a:bodyPr/>
                <a:lstStyle/>
                <a:p>
                  <a:r>
                    <a:rPr lang="en-CA">
                      <a:noFill/>
                    </a:rPr>
                    <a:t> </a:t>
                  </a:r>
                </a:p>
              </p:txBody>
            </p:sp>
          </mc:Fallback>
        </mc:AlternateContent>
        <p:cxnSp>
          <p:nvCxnSpPr>
            <p:cNvPr id="51" name="Straight Arrow Connector 50">
              <a:extLst>
                <a:ext uri="{FF2B5EF4-FFF2-40B4-BE49-F238E27FC236}">
                  <a16:creationId xmlns:a16="http://schemas.microsoft.com/office/drawing/2014/main" id="{CA68323B-D603-49C7-AD4C-991008C30404}"/>
                </a:ext>
              </a:extLst>
            </p:cNvPr>
            <p:cNvCxnSpPr>
              <a:cxnSpLocks/>
            </p:cNvCxnSpPr>
            <p:nvPr/>
          </p:nvCxnSpPr>
          <p:spPr>
            <a:xfrm>
              <a:off x="4941292" y="7956500"/>
              <a:ext cx="93610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F52197FC-8608-4C8E-B2F2-31AA6E3C19B4}"/>
                    </a:ext>
                  </a:extLst>
                </p:cNvPr>
                <p:cNvSpPr/>
                <p:nvPr/>
              </p:nvSpPr>
              <p:spPr>
                <a:xfrm>
                  <a:off x="4365228" y="7812484"/>
                  <a:ext cx="591572"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b="0" i="1">
                                    <a:solidFill>
                                      <a:schemeClr val="tx1"/>
                                    </a:solidFill>
                                    <a:latin typeface="Cambria Math" panose="02040503050406030204" pitchFamily="18" charset="0"/>
                                  </a:rPr>
                                  <m:t>𝑚</m:t>
                                </m:r>
                              </m:e>
                            </m:acc>
                          </m:e>
                          <m:sub>
                            <m:r>
                              <a:rPr lang="en-CA" sz="1100" b="0" i="1">
                                <a:solidFill>
                                  <a:schemeClr val="tx1"/>
                                </a:solidFill>
                                <a:latin typeface="Cambria Math" panose="02040503050406030204" pitchFamily="18" charset="0"/>
                              </a:rPr>
                              <m:t>𝑎</m:t>
                            </m:r>
                          </m:sub>
                        </m:sSub>
                        <m:r>
                          <a:rPr lang="en-CA" sz="1100" i="1" smtClean="0">
                            <a:solidFill>
                              <a:schemeClr val="tx1"/>
                            </a:solidFill>
                            <a:latin typeface="Cambria Math" panose="02040503050406030204" pitchFamily="18" charset="0"/>
                            <a:ea typeface="Cambria Math" panose="02040503050406030204" pitchFamily="18" charset="0"/>
                          </a:rPr>
                          <m:t>∙</m:t>
                        </m:r>
                        <m:r>
                          <a:rPr lang="en-CA" sz="1100" b="0" i="1" smtClean="0">
                            <a:solidFill>
                              <a:schemeClr val="tx1"/>
                            </a:solidFill>
                            <a:latin typeface="Cambria Math" panose="02040503050406030204" pitchFamily="18" charset="0"/>
                          </a:rPr>
                          <m:t>h</m:t>
                        </m:r>
                      </m:oMath>
                    </m:oMathPara>
                  </a14:m>
                  <a:endParaRPr lang="en-CA" sz="1100" dirty="0">
                    <a:solidFill>
                      <a:schemeClr val="tx1"/>
                    </a:solidFill>
                  </a:endParaRPr>
                </a:p>
              </p:txBody>
            </p:sp>
          </mc:Choice>
          <mc:Fallback xmlns="">
            <p:sp>
              <p:nvSpPr>
                <p:cNvPr id="54" name="Rectangle 53">
                  <a:extLst>
                    <a:ext uri="{FF2B5EF4-FFF2-40B4-BE49-F238E27FC236}">
                      <a16:creationId xmlns:a16="http://schemas.microsoft.com/office/drawing/2014/main" id="{F52197FC-8608-4C8E-B2F2-31AA6E3C19B4}"/>
                    </a:ext>
                  </a:extLst>
                </p:cNvPr>
                <p:cNvSpPr>
                  <a:spLocks noRot="1" noChangeAspect="1" noMove="1" noResize="1" noEditPoints="1" noAdjustHandles="1" noChangeArrowheads="1" noChangeShapeType="1" noTextEdit="1"/>
                </p:cNvSpPr>
                <p:nvPr/>
              </p:nvSpPr>
              <p:spPr>
                <a:xfrm>
                  <a:off x="4365228" y="7812484"/>
                  <a:ext cx="591572" cy="261610"/>
                </a:xfrm>
                <a:prstGeom prst="rect">
                  <a:avLst/>
                </a:prstGeom>
                <a:blipFill>
                  <a:blip r:embed="rId8"/>
                  <a:stretch>
                    <a:fillRect/>
                  </a:stretch>
                </a:blipFill>
              </p:spPr>
              <p:txBody>
                <a:bodyPr/>
                <a:lstStyle/>
                <a:p>
                  <a:r>
                    <a:rPr lang="en-CA">
                      <a:noFill/>
                    </a:rPr>
                    <a:t> </a:t>
                  </a:r>
                </a:p>
              </p:txBody>
            </p:sp>
          </mc:Fallback>
        </mc:AlternateContent>
        <p:cxnSp>
          <p:nvCxnSpPr>
            <p:cNvPr id="62" name="Straight Connector 61">
              <a:extLst>
                <a:ext uri="{FF2B5EF4-FFF2-40B4-BE49-F238E27FC236}">
                  <a16:creationId xmlns:a16="http://schemas.microsoft.com/office/drawing/2014/main" id="{410777E4-E58B-42EC-8682-8BDF90328673}"/>
                </a:ext>
              </a:extLst>
            </p:cNvPr>
            <p:cNvCxnSpPr/>
            <p:nvPr/>
          </p:nvCxnSpPr>
          <p:spPr>
            <a:xfrm>
              <a:off x="5517356" y="7524452"/>
              <a:ext cx="0" cy="93610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E8C54842-1303-41FD-8F2A-14A013E875BB}"/>
                    </a:ext>
                  </a:extLst>
                </p:cNvPr>
                <p:cNvSpPr/>
                <p:nvPr/>
              </p:nvSpPr>
              <p:spPr>
                <a:xfrm>
                  <a:off x="5085308" y="7668468"/>
                  <a:ext cx="309380" cy="2669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CA" sz="1100" i="1">
                                <a:latin typeface="Cambria Math" panose="02040503050406030204" pitchFamily="18" charset="0"/>
                              </a:rPr>
                            </m:ctrlPr>
                          </m:accPr>
                          <m:e>
                            <m:r>
                              <a:rPr lang="en-CA" sz="1100" i="1">
                                <a:latin typeface="Cambria Math" panose="02040503050406030204" pitchFamily="18" charset="0"/>
                              </a:rPr>
                              <m:t>𝑉</m:t>
                            </m:r>
                          </m:e>
                        </m:acc>
                      </m:oMath>
                    </m:oMathPara>
                  </a14:m>
                  <a:endParaRPr lang="en-CA" sz="1100" dirty="0"/>
                </a:p>
              </p:txBody>
            </p:sp>
          </mc:Choice>
          <mc:Fallback xmlns="">
            <p:sp>
              <p:nvSpPr>
                <p:cNvPr id="64" name="Rectangle 63">
                  <a:extLst>
                    <a:ext uri="{FF2B5EF4-FFF2-40B4-BE49-F238E27FC236}">
                      <a16:creationId xmlns:a16="http://schemas.microsoft.com/office/drawing/2014/main" id="{E8C54842-1303-41FD-8F2A-14A013E875BB}"/>
                    </a:ext>
                  </a:extLst>
                </p:cNvPr>
                <p:cNvSpPr>
                  <a:spLocks noRot="1" noChangeAspect="1" noMove="1" noResize="1" noEditPoints="1" noAdjustHandles="1" noChangeArrowheads="1" noChangeShapeType="1" noTextEdit="1"/>
                </p:cNvSpPr>
                <p:nvPr/>
              </p:nvSpPr>
              <p:spPr>
                <a:xfrm>
                  <a:off x="5085308" y="7668468"/>
                  <a:ext cx="309380" cy="266933"/>
                </a:xfrm>
                <a:prstGeom prst="rect">
                  <a:avLst/>
                </a:prstGeom>
                <a:blipFill>
                  <a:blip r:embed="rId9"/>
                  <a:stretch>
                    <a:fillRect/>
                  </a:stretch>
                </a:blipFill>
              </p:spPr>
              <p:txBody>
                <a:bodyPr/>
                <a:lstStyle/>
                <a:p>
                  <a:r>
                    <a:rPr lang="en-CA">
                      <a:noFill/>
                    </a:rPr>
                    <a:t> </a:t>
                  </a:r>
                </a:p>
              </p:txBody>
            </p:sp>
          </mc:Fallback>
        </mc:AlternateContent>
      </p:grpSp>
    </p:spTree>
    <p:extLst>
      <p:ext uri="{BB962C8B-B14F-4D97-AF65-F5344CB8AC3E}">
        <p14:creationId xmlns:p14="http://schemas.microsoft.com/office/powerpoint/2010/main" val="253944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052B6-A86D-44E0-BFEA-7E67DEE53DF7}"/>
              </a:ext>
            </a:extLst>
          </p:cNvPr>
          <p:cNvSpPr>
            <a:spLocks noGrp="1"/>
          </p:cNvSpPr>
          <p:nvPr>
            <p:ph type="sldNum" sz="quarter" idx="12"/>
          </p:nvPr>
        </p:nvSpPr>
        <p:spPr/>
        <p:txBody>
          <a:bodyPr/>
          <a:lstStyle/>
          <a:p>
            <a:fld id="{2812F1FA-390A-41C6-A5B6-DA577902550D}" type="slidenum">
              <a:rPr lang="en-CA" smtClean="0"/>
              <a:pPr/>
              <a:t>19</a:t>
            </a:fld>
            <a:endParaRPr lang="en-CA" dirty="0"/>
          </a:p>
        </p:txBody>
      </p:sp>
      <p:sp>
        <p:nvSpPr>
          <p:cNvPr id="3" name="Rectangle 2">
            <a:extLst>
              <a:ext uri="{FF2B5EF4-FFF2-40B4-BE49-F238E27FC236}">
                <a16:creationId xmlns:a16="http://schemas.microsoft.com/office/drawing/2014/main" id="{D6B948B0-1184-4491-9D2E-DD5DEF3DC4C6}"/>
              </a:ext>
            </a:extLst>
          </p:cNvPr>
          <p:cNvSpPr/>
          <p:nvPr/>
        </p:nvSpPr>
        <p:spPr>
          <a:xfrm>
            <a:off x="548804" y="539676"/>
            <a:ext cx="5472608" cy="507831"/>
          </a:xfrm>
          <a:prstGeom prst="rect">
            <a:avLst/>
          </a:prstGeom>
        </p:spPr>
        <p:txBody>
          <a:bodyPr wrap="square">
            <a:spAutoFit/>
          </a:bodyPr>
          <a:lstStyle/>
          <a:p>
            <a:pPr marL="171450" indent="-171450" algn="just">
              <a:spcBef>
                <a:spcPts val="600"/>
              </a:spcBef>
              <a:buFont typeface="Arial" panose="020B0604020202020204" pitchFamily="34" charset="0"/>
              <a:buChar char="•"/>
            </a:pPr>
            <a:r>
              <a:rPr lang="en-CA" sz="1100" dirty="0">
                <a:latin typeface="Cambria" panose="02040503050406030204" pitchFamily="18" charset="0"/>
                <a:ea typeface="Cambria" panose="02040503050406030204" pitchFamily="18" charset="0"/>
                <a:cs typeface="Times New Roman" panose="02020603050405020304" pitchFamily="18" charset="0"/>
              </a:rPr>
              <a:t>The chart allows simple evaluation of moist-air mixture properties.</a:t>
            </a:r>
          </a:p>
          <a:p>
            <a:pPr marL="171450" indent="-171450" algn="just">
              <a:spcBef>
                <a:spcPts val="600"/>
              </a:spcBef>
              <a:buFont typeface="Arial" panose="020B0604020202020204" pitchFamily="34" charset="0"/>
              <a:buChar char="•"/>
            </a:pPr>
            <a:r>
              <a:rPr lang="en-CA" sz="1100" dirty="0">
                <a:latin typeface="Cambria" panose="02040503050406030204" pitchFamily="18" charset="0"/>
                <a:ea typeface="Cambria" panose="02040503050406030204" pitchFamily="18" charset="0"/>
                <a:cs typeface="Times New Roman" panose="02020603050405020304" pitchFamily="18" charset="0"/>
              </a:rPr>
              <a:t>Each chart applies to a particular total mixture pressure (i.e. barometric pressure).</a:t>
            </a:r>
          </a:p>
        </p:txBody>
      </p:sp>
      <p:grpSp>
        <p:nvGrpSpPr>
          <p:cNvPr id="4" name="Group 3">
            <a:extLst>
              <a:ext uri="{FF2B5EF4-FFF2-40B4-BE49-F238E27FC236}">
                <a16:creationId xmlns:a16="http://schemas.microsoft.com/office/drawing/2014/main" id="{59302A2E-D512-4072-AEEA-7AAC4102B75B}"/>
              </a:ext>
            </a:extLst>
          </p:cNvPr>
          <p:cNvGrpSpPr/>
          <p:nvPr/>
        </p:nvGrpSpPr>
        <p:grpSpPr>
          <a:xfrm>
            <a:off x="976132" y="1427014"/>
            <a:ext cx="4517835" cy="3418743"/>
            <a:chOff x="914400" y="449580"/>
            <a:chExt cx="5140390" cy="3889845"/>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836E8EA-6B7D-4CB1-ABDB-664D3DC4AF9C}"/>
                    </a:ext>
                  </a:extLst>
                </p:cNvPr>
                <p:cNvSpPr txBox="1"/>
                <p:nvPr/>
              </p:nvSpPr>
              <p:spPr>
                <a:xfrm rot="16200000">
                  <a:off x="5382502" y="2329129"/>
                  <a:ext cx="1169482" cy="175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000" i="1">
                            <a:latin typeface="Cambria Math" panose="02040503050406030204" pitchFamily="18" charset="0"/>
                            <a:ea typeface="Cambria Math" panose="02040503050406030204" pitchFamily="18" charset="0"/>
                          </a:rPr>
                          <m:t>h𝑢𝑚𝑖𝑑𝑖𝑡𝑦</m:t>
                        </m:r>
                        <m:r>
                          <a:rPr lang="en-CA" sz="1000" i="1">
                            <a:latin typeface="Cambria Math" panose="02040503050406030204" pitchFamily="18" charset="0"/>
                            <a:ea typeface="Cambria Math" panose="02040503050406030204" pitchFamily="18" charset="0"/>
                          </a:rPr>
                          <m:t> </m:t>
                        </m:r>
                        <m:r>
                          <a:rPr lang="en-CA" sz="1000" i="1">
                            <a:latin typeface="Cambria Math" panose="02040503050406030204" pitchFamily="18" charset="0"/>
                            <a:ea typeface="Cambria Math" panose="02040503050406030204" pitchFamily="18" charset="0"/>
                          </a:rPr>
                          <m:t>𝑟𝑎𝑡𝑖𝑜</m:t>
                        </m:r>
                        <m:r>
                          <a:rPr lang="en-CA" sz="1000" i="1">
                            <a:latin typeface="Cambria Math" panose="02040503050406030204" pitchFamily="18" charset="0"/>
                            <a:ea typeface="Cambria Math" panose="02040503050406030204" pitchFamily="18" charset="0"/>
                          </a:rPr>
                          <m:t>, </m:t>
                        </m:r>
                        <m:r>
                          <a:rPr lang="en-CA" sz="1000" i="1">
                            <a:latin typeface="Cambria Math" panose="02040503050406030204" pitchFamily="18" charset="0"/>
                            <a:ea typeface="Cambria Math" panose="02040503050406030204" pitchFamily="18" charset="0"/>
                          </a:rPr>
                          <m:t>𝜔</m:t>
                        </m:r>
                      </m:oMath>
                    </m:oMathPara>
                  </a14:m>
                  <a:endParaRPr lang="en-CA" sz="1000" dirty="0">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2836E8EA-6B7D-4CB1-ABDB-664D3DC4AF9C}"/>
                    </a:ext>
                  </a:extLst>
                </p:cNvPr>
                <p:cNvSpPr txBox="1">
                  <a:spLocks noRot="1" noChangeAspect="1" noMove="1" noResize="1" noEditPoints="1" noAdjustHandles="1" noChangeArrowheads="1" noChangeShapeType="1" noTextEdit="1"/>
                </p:cNvSpPr>
                <p:nvPr/>
              </p:nvSpPr>
              <p:spPr>
                <a:xfrm rot="16200000">
                  <a:off x="5382502" y="2329129"/>
                  <a:ext cx="1169482" cy="175094"/>
                </a:xfrm>
                <a:prstGeom prst="rect">
                  <a:avLst/>
                </a:prstGeom>
                <a:blipFill>
                  <a:blip r:embed="rId2"/>
                  <a:stretch>
                    <a:fillRect t="-1190" r="-36000" b="-41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338020-7C9D-424C-B27F-DC9C9C6CC991}"/>
                    </a:ext>
                  </a:extLst>
                </p:cNvPr>
                <p:cNvSpPr txBox="1"/>
                <p:nvPr/>
              </p:nvSpPr>
              <p:spPr>
                <a:xfrm>
                  <a:off x="2628901" y="4164331"/>
                  <a:ext cx="1582412" cy="175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000" i="1" smtClean="0">
                            <a:latin typeface="Cambria Math" panose="02040503050406030204" pitchFamily="18" charset="0"/>
                            <a:ea typeface="Cambria Math" panose="02040503050406030204" pitchFamily="18" charset="0"/>
                          </a:rPr>
                          <m:t>𝑑𝑟𝑦𝑏𝑢𝑙𝑏</m:t>
                        </m:r>
                        <m:r>
                          <a:rPr lang="en-CA" sz="1000" i="1" smtClean="0">
                            <a:latin typeface="Cambria Math" panose="02040503050406030204" pitchFamily="18" charset="0"/>
                            <a:ea typeface="Cambria Math" panose="02040503050406030204" pitchFamily="18" charset="0"/>
                          </a:rPr>
                          <m:t> </m:t>
                        </m:r>
                        <m:r>
                          <a:rPr lang="en-CA" sz="1000" i="1" smtClean="0">
                            <a:latin typeface="Cambria Math" panose="02040503050406030204" pitchFamily="18" charset="0"/>
                            <a:ea typeface="Cambria Math" panose="02040503050406030204" pitchFamily="18" charset="0"/>
                          </a:rPr>
                          <m:t>𝑡𝑒𝑚𝑝𝑒𝑟𝑎𝑡𝑢𝑟𝑒</m:t>
                        </m:r>
                        <m:r>
                          <a:rPr lang="en-CA" sz="1000" i="1" smtClean="0">
                            <a:latin typeface="Cambria Math" panose="02040503050406030204" pitchFamily="18" charset="0"/>
                            <a:ea typeface="Cambria Math" panose="02040503050406030204" pitchFamily="18" charset="0"/>
                          </a:rPr>
                          <m:t>, </m:t>
                        </m:r>
                        <m:r>
                          <a:rPr lang="en-CA" sz="1000" b="0" i="1" smtClean="0">
                            <a:latin typeface="Cambria Math" panose="02040503050406030204" pitchFamily="18" charset="0"/>
                            <a:ea typeface="Cambria Math" panose="02040503050406030204" pitchFamily="18" charset="0"/>
                          </a:rPr>
                          <m:t>𝑇</m:t>
                        </m:r>
                      </m:oMath>
                    </m:oMathPara>
                  </a14:m>
                  <a:endParaRPr lang="en-CA" sz="1000" dirty="0">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90338020-7C9D-424C-B27F-DC9C9C6CC991}"/>
                    </a:ext>
                  </a:extLst>
                </p:cNvPr>
                <p:cNvSpPr txBox="1">
                  <a:spLocks noRot="1" noChangeAspect="1" noMove="1" noResize="1" noEditPoints="1" noAdjustHandles="1" noChangeArrowheads="1" noChangeShapeType="1" noTextEdit="1"/>
                </p:cNvSpPr>
                <p:nvPr/>
              </p:nvSpPr>
              <p:spPr>
                <a:xfrm>
                  <a:off x="2628901" y="4164331"/>
                  <a:ext cx="1582412" cy="175094"/>
                </a:xfrm>
                <a:prstGeom prst="rect">
                  <a:avLst/>
                </a:prstGeom>
                <a:blipFill>
                  <a:blip r:embed="rId3"/>
                  <a:stretch>
                    <a:fillRect l="-3070" r="-2193" b="-36000"/>
                  </a:stretch>
                </a:blipFill>
              </p:spPr>
              <p:txBody>
                <a:bodyPr/>
                <a:lstStyle/>
                <a:p>
                  <a:r>
                    <a:rPr lang="en-CA">
                      <a:noFill/>
                    </a:rPr>
                    <a:t> </a:t>
                  </a:r>
                </a:p>
              </p:txBody>
            </p:sp>
          </mc:Fallback>
        </mc:AlternateContent>
        <p:cxnSp>
          <p:nvCxnSpPr>
            <p:cNvPr id="7" name="Straight Connector 6">
              <a:extLst>
                <a:ext uri="{FF2B5EF4-FFF2-40B4-BE49-F238E27FC236}">
                  <a16:creationId xmlns:a16="http://schemas.microsoft.com/office/drawing/2014/main" id="{D7C3C72D-F753-4621-ABEC-78A481B7ABB2}"/>
                </a:ext>
              </a:extLst>
            </p:cNvPr>
            <p:cNvCxnSpPr/>
            <p:nvPr/>
          </p:nvCxnSpPr>
          <p:spPr>
            <a:xfrm>
              <a:off x="923436" y="4086952"/>
              <a:ext cx="49025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1927447-2549-4715-A446-70B6EBE15572}"/>
                </a:ext>
              </a:extLst>
            </p:cNvPr>
            <p:cNvCxnSpPr/>
            <p:nvPr/>
          </p:nvCxnSpPr>
          <p:spPr>
            <a:xfrm>
              <a:off x="5816944" y="449580"/>
              <a:ext cx="0" cy="36373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5">
              <a:extLst>
                <a:ext uri="{FF2B5EF4-FFF2-40B4-BE49-F238E27FC236}">
                  <a16:creationId xmlns:a16="http://schemas.microsoft.com/office/drawing/2014/main" id="{AB1E3EB7-BA8B-45D1-A01E-936B4E5B3593}"/>
                </a:ext>
              </a:extLst>
            </p:cNvPr>
            <p:cNvSpPr/>
            <p:nvPr/>
          </p:nvSpPr>
          <p:spPr>
            <a:xfrm>
              <a:off x="923436" y="449580"/>
              <a:ext cx="3400151" cy="2688492"/>
            </a:xfrm>
            <a:custGeom>
              <a:avLst/>
              <a:gdLst>
                <a:gd name="connsiteX0" fmla="*/ 0 w 3225800"/>
                <a:gd name="connsiteY0" fmla="*/ 2667000 h 2667000"/>
                <a:gd name="connsiteX1" fmla="*/ 2171700 w 3225800"/>
                <a:gd name="connsiteY1" fmla="*/ 1803400 h 2667000"/>
                <a:gd name="connsiteX2" fmla="*/ 3225800 w 3225800"/>
                <a:gd name="connsiteY2" fmla="*/ 0 h 2667000"/>
              </a:gdLst>
              <a:ahLst/>
              <a:cxnLst>
                <a:cxn ang="0">
                  <a:pos x="connsiteX0" y="connsiteY0"/>
                </a:cxn>
                <a:cxn ang="0">
                  <a:pos x="connsiteX1" y="connsiteY1"/>
                </a:cxn>
                <a:cxn ang="0">
                  <a:pos x="connsiteX2" y="connsiteY2"/>
                </a:cxn>
              </a:cxnLst>
              <a:rect l="l" t="t" r="r" b="b"/>
              <a:pathLst>
                <a:path w="3225800" h="2667000">
                  <a:moveTo>
                    <a:pt x="0" y="2667000"/>
                  </a:moveTo>
                  <a:cubicBezTo>
                    <a:pt x="817033" y="2457450"/>
                    <a:pt x="1634067" y="2247900"/>
                    <a:pt x="2171700" y="1803400"/>
                  </a:cubicBezTo>
                  <a:cubicBezTo>
                    <a:pt x="2709333" y="1358900"/>
                    <a:pt x="2967566" y="679450"/>
                    <a:pt x="3225800"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400">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E6A16D86-0820-44A4-95AF-DA17D1659B57}"/>
                </a:ext>
              </a:extLst>
            </p:cNvPr>
            <p:cNvCxnSpPr/>
            <p:nvPr/>
          </p:nvCxnSpPr>
          <p:spPr>
            <a:xfrm flipV="1">
              <a:off x="923436" y="3138072"/>
              <a:ext cx="0" cy="948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D2FB83-CDFA-412C-973C-4822AA27D20D}"/>
                </a:ext>
              </a:extLst>
            </p:cNvPr>
            <p:cNvCxnSpPr/>
            <p:nvPr/>
          </p:nvCxnSpPr>
          <p:spPr>
            <a:xfrm>
              <a:off x="4323586" y="449580"/>
              <a:ext cx="15057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20">
              <a:extLst>
                <a:ext uri="{FF2B5EF4-FFF2-40B4-BE49-F238E27FC236}">
                  <a16:creationId xmlns:a16="http://schemas.microsoft.com/office/drawing/2014/main" id="{137D000A-D11B-4E5D-9416-A32F33ECE109}"/>
                </a:ext>
              </a:extLst>
            </p:cNvPr>
            <p:cNvSpPr/>
            <p:nvPr/>
          </p:nvSpPr>
          <p:spPr>
            <a:xfrm>
              <a:off x="914400" y="449580"/>
              <a:ext cx="3953665" cy="3004785"/>
            </a:xfrm>
            <a:custGeom>
              <a:avLst/>
              <a:gdLst>
                <a:gd name="connsiteX0" fmla="*/ 0 w 3225800"/>
                <a:gd name="connsiteY0" fmla="*/ 2667000 h 2667000"/>
                <a:gd name="connsiteX1" fmla="*/ 2171700 w 3225800"/>
                <a:gd name="connsiteY1" fmla="*/ 1803400 h 2667000"/>
                <a:gd name="connsiteX2" fmla="*/ 3225800 w 3225800"/>
                <a:gd name="connsiteY2" fmla="*/ 0 h 2667000"/>
              </a:gdLst>
              <a:ahLst/>
              <a:cxnLst>
                <a:cxn ang="0">
                  <a:pos x="connsiteX0" y="connsiteY0"/>
                </a:cxn>
                <a:cxn ang="0">
                  <a:pos x="connsiteX1" y="connsiteY1"/>
                </a:cxn>
                <a:cxn ang="0">
                  <a:pos x="connsiteX2" y="connsiteY2"/>
                </a:cxn>
              </a:cxnLst>
              <a:rect l="l" t="t" r="r" b="b"/>
              <a:pathLst>
                <a:path w="3225800" h="2667000">
                  <a:moveTo>
                    <a:pt x="0" y="2667000"/>
                  </a:moveTo>
                  <a:cubicBezTo>
                    <a:pt x="817033" y="2457450"/>
                    <a:pt x="1634067" y="2247900"/>
                    <a:pt x="2171700" y="1803400"/>
                  </a:cubicBezTo>
                  <a:cubicBezTo>
                    <a:pt x="2709333" y="1358900"/>
                    <a:pt x="2967566" y="679450"/>
                    <a:pt x="3225800" y="0"/>
                  </a:cubicBez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400">
                <a:latin typeface="Cambria" panose="02040503050406030204" pitchFamily="18" charset="0"/>
                <a:ea typeface="Cambria" panose="02040503050406030204" pitchFamily="18" charset="0"/>
              </a:endParaRPr>
            </a:p>
          </p:txBody>
        </p:sp>
        <p:cxnSp>
          <p:nvCxnSpPr>
            <p:cNvPr id="13" name="Straight Connector 12">
              <a:extLst>
                <a:ext uri="{FF2B5EF4-FFF2-40B4-BE49-F238E27FC236}">
                  <a16:creationId xmlns:a16="http://schemas.microsoft.com/office/drawing/2014/main" id="{86A1EB92-3B01-4890-B92B-83307ABD89B2}"/>
                </a:ext>
              </a:extLst>
            </p:cNvPr>
            <p:cNvCxnSpPr/>
            <p:nvPr/>
          </p:nvCxnSpPr>
          <p:spPr>
            <a:xfrm>
              <a:off x="2733086" y="2584559"/>
              <a:ext cx="553513" cy="15023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CDA5E16-B42E-4DC3-B111-D56CC9407B53}"/>
                    </a:ext>
                  </a:extLst>
                </p:cNvPr>
                <p:cNvSpPr txBox="1"/>
                <p:nvPr/>
              </p:nvSpPr>
              <p:spPr>
                <a:xfrm rot="20306409">
                  <a:off x="1111718" y="2390022"/>
                  <a:ext cx="1846293" cy="175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000" i="1" smtClean="0">
                            <a:latin typeface="Cambria Math" panose="02040503050406030204" pitchFamily="18" charset="0"/>
                            <a:ea typeface="Cambria Math" panose="02040503050406030204" pitchFamily="18" charset="0"/>
                          </a:rPr>
                          <m:t>𝑠𝑎𝑡𝑢𝑟𝑎𝑡𝑖𝑜𝑛</m:t>
                        </m:r>
                        <m:r>
                          <a:rPr lang="en-CA" sz="1000" i="1" smtClean="0">
                            <a:latin typeface="Cambria Math" panose="02040503050406030204" pitchFamily="18" charset="0"/>
                            <a:ea typeface="Cambria Math" panose="02040503050406030204" pitchFamily="18" charset="0"/>
                          </a:rPr>
                          <m:t> </m:t>
                        </m:r>
                        <m:r>
                          <a:rPr lang="en-CA" sz="1000" i="1" smtClean="0">
                            <a:latin typeface="Cambria Math" panose="02040503050406030204" pitchFamily="18" charset="0"/>
                            <a:ea typeface="Cambria Math" panose="02040503050406030204" pitchFamily="18" charset="0"/>
                          </a:rPr>
                          <m:t>𝑙𝑖𝑛𝑒</m:t>
                        </m:r>
                        <m:r>
                          <a:rPr lang="en-CA" sz="1000" i="1" smtClean="0">
                            <a:latin typeface="Cambria Math" panose="02040503050406030204" pitchFamily="18" charset="0"/>
                            <a:ea typeface="Cambria Math" panose="02040503050406030204" pitchFamily="18" charset="0"/>
                          </a:rPr>
                          <m:t>, </m:t>
                        </m:r>
                        <m:r>
                          <a:rPr lang="en-CA" sz="1000" b="0" i="1" smtClean="0">
                            <a:latin typeface="Cambria Math" panose="02040503050406030204" pitchFamily="18" charset="0"/>
                            <a:ea typeface="Cambria Math" panose="02040503050406030204" pitchFamily="18" charset="0"/>
                          </a:rPr>
                          <m:t>𝑅𝐻</m:t>
                        </m:r>
                        <m:r>
                          <a:rPr lang="en-CA" sz="1000" i="1">
                            <a:latin typeface="Cambria Math" panose="02040503050406030204" pitchFamily="18" charset="0"/>
                            <a:ea typeface="Cambria Math" panose="02040503050406030204" pitchFamily="18" charset="0"/>
                          </a:rPr>
                          <m:t>=100%</m:t>
                        </m:r>
                      </m:oMath>
                    </m:oMathPara>
                  </a14:m>
                  <a:endParaRPr lang="en-CA" sz="1000" dirty="0">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5CDA5E16-B42E-4DC3-B111-D56CC9407B53}"/>
                    </a:ext>
                  </a:extLst>
                </p:cNvPr>
                <p:cNvSpPr txBox="1">
                  <a:spLocks noRot="1" noChangeAspect="1" noMove="1" noResize="1" noEditPoints="1" noAdjustHandles="1" noChangeArrowheads="1" noChangeShapeType="1" noTextEdit="1"/>
                </p:cNvSpPr>
                <p:nvPr/>
              </p:nvSpPr>
              <p:spPr>
                <a:xfrm rot="20306409">
                  <a:off x="1111718" y="2390022"/>
                  <a:ext cx="1846293" cy="175094"/>
                </a:xfrm>
                <a:prstGeom prst="rect">
                  <a:avLst/>
                </a:prstGeom>
                <a:blipFill>
                  <a:blip r:embed="rId4"/>
                  <a:stretch>
                    <a:fillRect l="-775" r="-2326" b="-2459"/>
                  </a:stretch>
                </a:blipFill>
              </p:spPr>
              <p:txBody>
                <a:bodyPr/>
                <a:lstStyle/>
                <a:p>
                  <a:r>
                    <a:rPr lang="en-CA">
                      <a:noFill/>
                    </a:rPr>
                    <a:t> </a:t>
                  </a:r>
                </a:p>
              </p:txBody>
            </p:sp>
          </mc:Fallback>
        </mc:AlternateContent>
        <p:cxnSp>
          <p:nvCxnSpPr>
            <p:cNvPr id="15" name="Straight Arrow Connector 14">
              <a:extLst>
                <a:ext uri="{FF2B5EF4-FFF2-40B4-BE49-F238E27FC236}">
                  <a16:creationId xmlns:a16="http://schemas.microsoft.com/office/drawing/2014/main" id="{48FAFAD1-2C7C-4FCB-98BC-3C468CE46ABC}"/>
                </a:ext>
              </a:extLst>
            </p:cNvPr>
            <p:cNvCxnSpPr/>
            <p:nvPr/>
          </p:nvCxnSpPr>
          <p:spPr>
            <a:xfrm>
              <a:off x="1943100" y="2621281"/>
              <a:ext cx="57151" cy="21590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CD0FD3B-7AC6-455C-88FD-BCF38ECB3EA7}"/>
                    </a:ext>
                  </a:extLst>
                </p:cNvPr>
                <p:cNvSpPr txBox="1"/>
                <p:nvPr/>
              </p:nvSpPr>
              <p:spPr>
                <a:xfrm rot="4134904">
                  <a:off x="2766784" y="3249032"/>
                  <a:ext cx="667182" cy="175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000" i="1">
                            <a:latin typeface="Cambria Math" panose="02040503050406030204" pitchFamily="18" charset="0"/>
                            <a:ea typeface="Cambria Math" panose="02040503050406030204" pitchFamily="18" charset="0"/>
                          </a:rPr>
                          <m:t>𝑣</m:t>
                        </m:r>
                        <m:r>
                          <a:rPr lang="en-CA" sz="1000" i="1">
                            <a:latin typeface="Cambria Math" panose="02040503050406030204" pitchFamily="18" charset="0"/>
                            <a:ea typeface="Cambria Math" panose="02040503050406030204" pitchFamily="18" charset="0"/>
                          </a:rPr>
                          <m:t>=</m:t>
                        </m:r>
                        <m:r>
                          <a:rPr lang="en-CA" sz="1000" i="1">
                            <a:latin typeface="Cambria Math" panose="02040503050406030204" pitchFamily="18" charset="0"/>
                            <a:ea typeface="Cambria Math" panose="02040503050406030204" pitchFamily="18" charset="0"/>
                          </a:rPr>
                          <m:t>𝑐𝑜𝑛𝑠𝑡</m:t>
                        </m:r>
                      </m:oMath>
                    </m:oMathPara>
                  </a14:m>
                  <a:endParaRPr lang="en-CA" sz="1000" dirty="0">
                    <a:latin typeface="Cambria" panose="02040503050406030204" pitchFamily="18" charset="0"/>
                    <a:ea typeface="Cambria" panose="02040503050406030204" pitchFamily="18" charset="0"/>
                  </a:endParaRPr>
                </a:p>
              </p:txBody>
            </p:sp>
          </mc:Choice>
          <mc:Fallback xmlns="">
            <p:sp>
              <p:nvSpPr>
                <p:cNvPr id="16" name="TextBox 15">
                  <a:extLst>
                    <a:ext uri="{FF2B5EF4-FFF2-40B4-BE49-F238E27FC236}">
                      <a16:creationId xmlns:a16="http://schemas.microsoft.com/office/drawing/2014/main" id="{CCD0FD3B-7AC6-455C-88FD-BCF38ECB3EA7}"/>
                    </a:ext>
                  </a:extLst>
                </p:cNvPr>
                <p:cNvSpPr txBox="1">
                  <a:spLocks noRot="1" noChangeAspect="1" noMove="1" noResize="1" noEditPoints="1" noAdjustHandles="1" noChangeArrowheads="1" noChangeShapeType="1" noTextEdit="1"/>
                </p:cNvSpPr>
                <p:nvPr/>
              </p:nvSpPr>
              <p:spPr>
                <a:xfrm rot="4134904">
                  <a:off x="2766784" y="3249032"/>
                  <a:ext cx="667182" cy="175094"/>
                </a:xfrm>
                <a:prstGeom prst="rect">
                  <a:avLst/>
                </a:prstGeom>
                <a:blipFill>
                  <a:blip r:embed="rId5"/>
                  <a:stretch>
                    <a:fillRect l="-1695" b="-3000"/>
                  </a:stretch>
                </a:blipFill>
              </p:spPr>
              <p:txBody>
                <a:bodyPr/>
                <a:lstStyle/>
                <a:p>
                  <a:r>
                    <a:rPr lang="en-CA">
                      <a:noFill/>
                    </a:rPr>
                    <a:t> </a:t>
                  </a:r>
                </a:p>
              </p:txBody>
            </p:sp>
          </mc:Fallback>
        </mc:AlternateContent>
        <p:cxnSp>
          <p:nvCxnSpPr>
            <p:cNvPr id="18" name="Straight Connector 17">
              <a:extLst>
                <a:ext uri="{FF2B5EF4-FFF2-40B4-BE49-F238E27FC236}">
                  <a16:creationId xmlns:a16="http://schemas.microsoft.com/office/drawing/2014/main" id="{5AA03641-F2C4-42D9-86C6-AE5FBA782F4E}"/>
                </a:ext>
              </a:extLst>
            </p:cNvPr>
            <p:cNvCxnSpPr/>
            <p:nvPr/>
          </p:nvCxnSpPr>
          <p:spPr>
            <a:xfrm>
              <a:off x="3429000" y="2049781"/>
              <a:ext cx="2400300" cy="112955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14288B6-2A6F-432A-BF0A-F94A270405B2}"/>
                    </a:ext>
                  </a:extLst>
                </p:cNvPr>
                <p:cNvSpPr txBox="1"/>
                <p:nvPr/>
              </p:nvSpPr>
              <p:spPr>
                <a:xfrm rot="1442554">
                  <a:off x="4380700" y="2446640"/>
                  <a:ext cx="665357" cy="175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000" i="1">
                            <a:latin typeface="Cambria Math" panose="02040503050406030204" pitchFamily="18" charset="0"/>
                            <a:ea typeface="Cambria Math" panose="02040503050406030204" pitchFamily="18" charset="0"/>
                          </a:rPr>
                          <m:t>h</m:t>
                        </m:r>
                        <m:r>
                          <a:rPr lang="en-CA" sz="1000" i="1">
                            <a:latin typeface="Cambria Math" panose="02040503050406030204" pitchFamily="18" charset="0"/>
                            <a:ea typeface="Cambria Math" panose="02040503050406030204" pitchFamily="18" charset="0"/>
                          </a:rPr>
                          <m:t>=</m:t>
                        </m:r>
                        <m:r>
                          <a:rPr lang="en-CA" sz="1000" i="1">
                            <a:latin typeface="Cambria Math" panose="02040503050406030204" pitchFamily="18" charset="0"/>
                            <a:ea typeface="Cambria Math" panose="02040503050406030204" pitchFamily="18" charset="0"/>
                          </a:rPr>
                          <m:t>𝑐𝑜𝑛𝑠𝑡</m:t>
                        </m:r>
                      </m:oMath>
                    </m:oMathPara>
                  </a14:m>
                  <a:endParaRPr lang="en-CA" sz="1000" dirty="0">
                    <a:latin typeface="Cambria" panose="02040503050406030204" pitchFamily="18" charset="0"/>
                    <a:ea typeface="Cambria" panose="02040503050406030204" pitchFamily="18" charset="0"/>
                  </a:endParaRPr>
                </a:p>
              </p:txBody>
            </p:sp>
          </mc:Choice>
          <mc:Fallback xmlns="">
            <p:sp>
              <p:nvSpPr>
                <p:cNvPr id="20" name="TextBox 19">
                  <a:extLst>
                    <a:ext uri="{FF2B5EF4-FFF2-40B4-BE49-F238E27FC236}">
                      <a16:creationId xmlns:a16="http://schemas.microsoft.com/office/drawing/2014/main" id="{114288B6-2A6F-432A-BF0A-F94A270405B2}"/>
                    </a:ext>
                  </a:extLst>
                </p:cNvPr>
                <p:cNvSpPr txBox="1">
                  <a:spLocks noRot="1" noChangeAspect="1" noMove="1" noResize="1" noEditPoints="1" noAdjustHandles="1" noChangeArrowheads="1" noChangeShapeType="1" noTextEdit="1"/>
                </p:cNvSpPr>
                <p:nvPr/>
              </p:nvSpPr>
              <p:spPr>
                <a:xfrm rot="1442554">
                  <a:off x="4380700" y="2446640"/>
                  <a:ext cx="665357" cy="175094"/>
                </a:xfrm>
                <a:prstGeom prst="rect">
                  <a:avLst/>
                </a:prstGeom>
                <a:blipFill>
                  <a:blip r:embed="rId6"/>
                  <a:stretch>
                    <a:fillRect l="-5051" r="-2020" b="-3125"/>
                  </a:stretch>
                </a:blipFill>
              </p:spPr>
              <p:txBody>
                <a:bodyPr/>
                <a:lstStyle/>
                <a:p>
                  <a:r>
                    <a:rPr lang="en-CA">
                      <a:noFill/>
                    </a:rPr>
                    <a:t> </a:t>
                  </a:r>
                </a:p>
              </p:txBody>
            </p:sp>
          </mc:Fallback>
        </mc:AlternateContent>
        <p:cxnSp>
          <p:nvCxnSpPr>
            <p:cNvPr id="21" name="Straight Connector 20">
              <a:extLst>
                <a:ext uri="{FF2B5EF4-FFF2-40B4-BE49-F238E27FC236}">
                  <a16:creationId xmlns:a16="http://schemas.microsoft.com/office/drawing/2014/main" id="{5696E85D-3B77-4CEA-BD0C-C659B4A5B109}"/>
                </a:ext>
              </a:extLst>
            </p:cNvPr>
            <p:cNvCxnSpPr>
              <a:cxnSpLocks/>
            </p:cNvCxnSpPr>
            <p:nvPr/>
          </p:nvCxnSpPr>
          <p:spPr>
            <a:xfrm flipV="1">
              <a:off x="1028700" y="638222"/>
              <a:ext cx="1131548" cy="24045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7D32290-B9B2-437E-BFE6-389CB51D3C26}"/>
                </a:ext>
              </a:extLst>
            </p:cNvPr>
            <p:cNvCxnSpPr/>
            <p:nvPr/>
          </p:nvCxnSpPr>
          <p:spPr>
            <a:xfrm>
              <a:off x="1835944" y="1306830"/>
              <a:ext cx="1593056" cy="74967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916E048-F6C1-4DB6-98B6-328C5ABB95F7}"/>
                    </a:ext>
                  </a:extLst>
                </p:cNvPr>
                <p:cNvSpPr txBox="1"/>
                <p:nvPr/>
              </p:nvSpPr>
              <p:spPr>
                <a:xfrm rot="17664067">
                  <a:off x="1267082" y="1227554"/>
                  <a:ext cx="758814" cy="175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000" i="1">
                            <a:latin typeface="Cambria Math" panose="02040503050406030204" pitchFamily="18" charset="0"/>
                            <a:ea typeface="Cambria Math" panose="02040503050406030204" pitchFamily="18" charset="0"/>
                          </a:rPr>
                          <m:t>𝑒𝑛𝑡h𝑎𝑙𝑝𝑦</m:t>
                        </m:r>
                        <m:r>
                          <a:rPr lang="en-CA" sz="1000" i="1">
                            <a:latin typeface="Cambria Math" panose="02040503050406030204" pitchFamily="18" charset="0"/>
                            <a:ea typeface="Cambria Math" panose="02040503050406030204" pitchFamily="18" charset="0"/>
                          </a:rPr>
                          <m:t>, </m:t>
                        </m:r>
                        <m:r>
                          <a:rPr lang="en-CA" sz="1000" i="1">
                            <a:latin typeface="Cambria Math" panose="02040503050406030204" pitchFamily="18" charset="0"/>
                            <a:ea typeface="Cambria Math" panose="02040503050406030204" pitchFamily="18" charset="0"/>
                          </a:rPr>
                          <m:t>h</m:t>
                        </m:r>
                      </m:oMath>
                    </m:oMathPara>
                  </a14:m>
                  <a:endParaRPr lang="en-CA" sz="1000" dirty="0">
                    <a:latin typeface="Cambria" panose="02040503050406030204" pitchFamily="18" charset="0"/>
                    <a:ea typeface="Cambria" panose="02040503050406030204" pitchFamily="18" charset="0"/>
                  </a:endParaRPr>
                </a:p>
              </p:txBody>
            </p:sp>
          </mc:Choice>
          <mc:Fallback xmlns="">
            <p:sp>
              <p:nvSpPr>
                <p:cNvPr id="23" name="TextBox 22">
                  <a:extLst>
                    <a:ext uri="{FF2B5EF4-FFF2-40B4-BE49-F238E27FC236}">
                      <a16:creationId xmlns:a16="http://schemas.microsoft.com/office/drawing/2014/main" id="{F916E048-F6C1-4DB6-98B6-328C5ABB95F7}"/>
                    </a:ext>
                  </a:extLst>
                </p:cNvPr>
                <p:cNvSpPr txBox="1">
                  <a:spLocks noRot="1" noChangeAspect="1" noMove="1" noResize="1" noEditPoints="1" noAdjustHandles="1" noChangeArrowheads="1" noChangeShapeType="1" noTextEdit="1"/>
                </p:cNvSpPr>
                <p:nvPr/>
              </p:nvSpPr>
              <p:spPr>
                <a:xfrm rot="17664067">
                  <a:off x="1267082" y="1227554"/>
                  <a:ext cx="758814" cy="175094"/>
                </a:xfrm>
                <a:prstGeom prst="rect">
                  <a:avLst/>
                </a:prstGeom>
                <a:blipFill>
                  <a:blip r:embed="rId7"/>
                  <a:stretch>
                    <a:fillRect l="-2899" t="-3604" r="-5797" b="-810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6919136B-7654-45A2-B486-BF8B3F1880F7}"/>
                    </a:ext>
                  </a:extLst>
                </p:cNvPr>
                <p:cNvSpPr/>
                <p:nvPr/>
              </p:nvSpPr>
              <p:spPr>
                <a:xfrm rot="17701611">
                  <a:off x="3884353" y="1107286"/>
                  <a:ext cx="995848" cy="2801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1000" b="0" i="1" smtClean="0">
                            <a:latin typeface="Cambria Math" panose="02040503050406030204" pitchFamily="18" charset="0"/>
                            <a:ea typeface="Cambria Math" panose="02040503050406030204" pitchFamily="18" charset="0"/>
                          </a:rPr>
                          <m:t>𝑅𝐻</m:t>
                        </m:r>
                        <m:r>
                          <a:rPr lang="en-CA" sz="1000" i="1">
                            <a:latin typeface="Cambria Math" panose="02040503050406030204" pitchFamily="18" charset="0"/>
                            <a:ea typeface="Cambria Math" panose="02040503050406030204" pitchFamily="18" charset="0"/>
                          </a:rPr>
                          <m:t>=</m:t>
                        </m:r>
                        <m:r>
                          <a:rPr lang="en-CA" sz="1000" i="1">
                            <a:latin typeface="Cambria Math" panose="02040503050406030204" pitchFamily="18" charset="0"/>
                            <a:ea typeface="Cambria Math" panose="02040503050406030204" pitchFamily="18" charset="0"/>
                          </a:rPr>
                          <m:t>𝑐𝑜𝑛𝑠𝑡</m:t>
                        </m:r>
                      </m:oMath>
                    </m:oMathPara>
                  </a14:m>
                  <a:endParaRPr lang="en-CA" sz="1000" dirty="0">
                    <a:latin typeface="Cambria" panose="02040503050406030204" pitchFamily="18" charset="0"/>
                    <a:ea typeface="Cambria" panose="02040503050406030204" pitchFamily="18" charset="0"/>
                  </a:endParaRPr>
                </a:p>
              </p:txBody>
            </p:sp>
          </mc:Choice>
          <mc:Fallback xmlns="">
            <p:sp>
              <p:nvSpPr>
                <p:cNvPr id="24" name="Rectangle 23">
                  <a:extLst>
                    <a:ext uri="{FF2B5EF4-FFF2-40B4-BE49-F238E27FC236}">
                      <a16:creationId xmlns:a16="http://schemas.microsoft.com/office/drawing/2014/main" id="{6919136B-7654-45A2-B486-BF8B3F1880F7}"/>
                    </a:ext>
                  </a:extLst>
                </p:cNvPr>
                <p:cNvSpPr>
                  <a:spLocks noRot="1" noChangeAspect="1" noMove="1" noResize="1" noEditPoints="1" noAdjustHandles="1" noChangeArrowheads="1" noChangeShapeType="1" noTextEdit="1"/>
                </p:cNvSpPr>
                <p:nvPr/>
              </p:nvSpPr>
              <p:spPr>
                <a:xfrm rot="17701611">
                  <a:off x="3884353" y="1107286"/>
                  <a:ext cx="995848" cy="280150"/>
                </a:xfrm>
                <a:prstGeom prst="rect">
                  <a:avLst/>
                </a:prstGeom>
                <a:blipFill>
                  <a:blip r:embed="rId8"/>
                  <a:stretch>
                    <a:fillRect/>
                  </a:stretch>
                </a:blipFill>
              </p:spPr>
              <p:txBody>
                <a:bodyPr/>
                <a:lstStyle/>
                <a:p>
                  <a:r>
                    <a:rPr lang="en-CA">
                      <a:noFill/>
                    </a:rPr>
                    <a:t> </a:t>
                  </a:r>
                </a:p>
              </p:txBody>
            </p:sp>
          </mc:Fallback>
        </mc:AlternateContent>
      </p:grpSp>
      <p:grpSp>
        <p:nvGrpSpPr>
          <p:cNvPr id="35" name="Group 34">
            <a:extLst>
              <a:ext uri="{FF2B5EF4-FFF2-40B4-BE49-F238E27FC236}">
                <a16:creationId xmlns:a16="http://schemas.microsoft.com/office/drawing/2014/main" id="{1AAF0F80-0BF1-4DA7-A79D-06415D0CFC68}"/>
              </a:ext>
            </a:extLst>
          </p:cNvPr>
          <p:cNvGrpSpPr/>
          <p:nvPr/>
        </p:nvGrpSpPr>
        <p:grpSpPr>
          <a:xfrm>
            <a:off x="260772" y="107628"/>
            <a:ext cx="5965856" cy="516486"/>
            <a:chOff x="260772" y="107628"/>
            <a:chExt cx="5965856" cy="516486"/>
          </a:xfrm>
        </p:grpSpPr>
        <p:sp>
          <p:nvSpPr>
            <p:cNvPr id="36" name="Rectangle 35">
              <a:extLst>
                <a:ext uri="{FF2B5EF4-FFF2-40B4-BE49-F238E27FC236}">
                  <a16:creationId xmlns:a16="http://schemas.microsoft.com/office/drawing/2014/main" id="{B300DAB3-5DC5-4469-B1C7-58648201EA72}"/>
                </a:ext>
              </a:extLst>
            </p:cNvPr>
            <p:cNvSpPr/>
            <p:nvPr/>
          </p:nvSpPr>
          <p:spPr>
            <a:xfrm>
              <a:off x="548804" y="107628"/>
              <a:ext cx="5677824" cy="51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rPr>
                <a:t>Psychrometric Chart</a:t>
              </a:r>
              <a:endParaRPr lang="en-CA" sz="12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id="{62AB5D61-41CE-444D-8948-6F98534E338E}"/>
                </a:ext>
              </a:extLst>
            </p:cNvPr>
            <p:cNvSpPr/>
            <p:nvPr/>
          </p:nvSpPr>
          <p:spPr>
            <a:xfrm>
              <a:off x="260772" y="107628"/>
              <a:ext cx="288032" cy="28803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400" b="1" dirty="0">
                  <a:solidFill>
                    <a:schemeClr val="tx1"/>
                  </a:solidFill>
                  <a:latin typeface="Cambria" panose="02040503050406030204" pitchFamily="18" charset="0"/>
                  <a:ea typeface="Cambria" panose="02040503050406030204" pitchFamily="18" charset="0"/>
                  <a:cs typeface="Sabon Next LT" panose="020B0502040204020203" pitchFamily="2" charset="0"/>
                </a:rPr>
                <a:t>7.</a:t>
              </a:r>
            </a:p>
          </p:txBody>
        </p:sp>
      </p:grpSp>
      <p:grpSp>
        <p:nvGrpSpPr>
          <p:cNvPr id="70" name="Group 69">
            <a:extLst>
              <a:ext uri="{FF2B5EF4-FFF2-40B4-BE49-F238E27FC236}">
                <a16:creationId xmlns:a16="http://schemas.microsoft.com/office/drawing/2014/main" id="{21898415-842C-413B-B29B-2F7E38A30FE7}"/>
              </a:ext>
            </a:extLst>
          </p:cNvPr>
          <p:cNvGrpSpPr/>
          <p:nvPr/>
        </p:nvGrpSpPr>
        <p:grpSpPr>
          <a:xfrm>
            <a:off x="899176" y="5592978"/>
            <a:ext cx="5410268" cy="3011594"/>
            <a:chOff x="539136" y="5436220"/>
            <a:chExt cx="5410268" cy="3011594"/>
          </a:xfrm>
        </p:grpSpPr>
        <p:grpSp>
          <p:nvGrpSpPr>
            <p:cNvPr id="67" name="Group 66">
              <a:extLst>
                <a:ext uri="{FF2B5EF4-FFF2-40B4-BE49-F238E27FC236}">
                  <a16:creationId xmlns:a16="http://schemas.microsoft.com/office/drawing/2014/main" id="{E761C5B1-5435-498F-B56F-3EB24CE938F0}"/>
                </a:ext>
              </a:extLst>
            </p:cNvPr>
            <p:cNvGrpSpPr/>
            <p:nvPr/>
          </p:nvGrpSpPr>
          <p:grpSpPr>
            <a:xfrm>
              <a:off x="2195320" y="6084292"/>
              <a:ext cx="3754084" cy="1986148"/>
              <a:chOff x="899176" y="5935978"/>
              <a:chExt cx="3754084" cy="1986148"/>
            </a:xfrm>
          </p:grpSpPr>
          <p:grpSp>
            <p:nvGrpSpPr>
              <p:cNvPr id="40" name="Group 39">
                <a:extLst>
                  <a:ext uri="{FF2B5EF4-FFF2-40B4-BE49-F238E27FC236}">
                    <a16:creationId xmlns:a16="http://schemas.microsoft.com/office/drawing/2014/main" id="{423D8184-B121-4204-A010-D2231C95FE99}"/>
                  </a:ext>
                </a:extLst>
              </p:cNvPr>
              <p:cNvGrpSpPr/>
              <p:nvPr/>
            </p:nvGrpSpPr>
            <p:grpSpPr>
              <a:xfrm>
                <a:off x="1892250" y="5935978"/>
                <a:ext cx="0" cy="1986148"/>
                <a:chOff x="5257800" y="3276600"/>
                <a:chExt cx="0" cy="2133600"/>
              </a:xfrm>
            </p:grpSpPr>
            <p:cxnSp>
              <p:nvCxnSpPr>
                <p:cNvPr id="53" name="Straight Arrow Connector 52">
                  <a:extLst>
                    <a:ext uri="{FF2B5EF4-FFF2-40B4-BE49-F238E27FC236}">
                      <a16:creationId xmlns:a16="http://schemas.microsoft.com/office/drawing/2014/main" id="{52075664-1F94-4BBF-817A-76C10C666ACD}"/>
                    </a:ext>
                  </a:extLst>
                </p:cNvPr>
                <p:cNvCxnSpPr/>
                <p:nvPr/>
              </p:nvCxnSpPr>
              <p:spPr>
                <a:xfrm>
                  <a:off x="5257800" y="3276600"/>
                  <a:ext cx="0" cy="213360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D255D1D-E9B0-41E2-B559-8AAB9B18362F}"/>
                    </a:ext>
                  </a:extLst>
                </p:cNvPr>
                <p:cNvCxnSpPr/>
                <p:nvPr/>
              </p:nvCxnSpPr>
              <p:spPr>
                <a:xfrm>
                  <a:off x="5257800" y="4343400"/>
                  <a:ext cx="0" cy="533400"/>
                </a:xfrm>
                <a:prstGeom prst="straightConnector1">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1" name="Straight Arrow Connector 40">
                <a:extLst>
                  <a:ext uri="{FF2B5EF4-FFF2-40B4-BE49-F238E27FC236}">
                    <a16:creationId xmlns:a16="http://schemas.microsoft.com/office/drawing/2014/main" id="{E75C6F39-E1EF-482E-9990-82DB1C051C72}"/>
                  </a:ext>
                </a:extLst>
              </p:cNvPr>
              <p:cNvCxnSpPr/>
              <p:nvPr/>
            </p:nvCxnSpPr>
            <p:spPr>
              <a:xfrm rot="5400000" flipV="1">
                <a:off x="1892250" y="5935978"/>
                <a:ext cx="0" cy="198614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6955C24-DD8D-4A06-ADB9-CB449C006112}"/>
                  </a:ext>
                </a:extLst>
              </p:cNvPr>
              <p:cNvCxnSpPr/>
              <p:nvPr/>
            </p:nvCxnSpPr>
            <p:spPr>
              <a:xfrm flipV="1">
                <a:off x="1182911" y="6219713"/>
                <a:ext cx="1418676" cy="1418678"/>
              </a:xfrm>
              <a:prstGeom prst="straightConnector1">
                <a:avLst/>
              </a:prstGeom>
              <a:ln w="12700">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750C0AD-129A-4CFB-A768-2F3D283954CE}"/>
                  </a:ext>
                </a:extLst>
              </p:cNvPr>
              <p:cNvCxnSpPr/>
              <p:nvPr/>
            </p:nvCxnSpPr>
            <p:spPr>
              <a:xfrm rot="5400000" flipV="1">
                <a:off x="1182911" y="6219714"/>
                <a:ext cx="1418678" cy="1418676"/>
              </a:xfrm>
              <a:prstGeom prst="straightConnector1">
                <a:avLst/>
              </a:prstGeom>
              <a:ln w="12700">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D0FF74F3-EAF8-45F0-8E61-3DD2F1AC069B}"/>
                  </a:ext>
                </a:extLst>
              </p:cNvPr>
              <p:cNvSpPr/>
              <p:nvPr/>
            </p:nvSpPr>
            <p:spPr>
              <a:xfrm>
                <a:off x="1821316" y="6858119"/>
                <a:ext cx="141868" cy="1418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mbria" panose="02040503050406030204" pitchFamily="18" charset="0"/>
                  <a:ea typeface="Cambria" panose="02040503050406030204" pitchFamily="18" charset="0"/>
                  <a:cs typeface="Times New Roman" panose="02020603050405020304" pitchFamily="18" charset="0"/>
                </a:endParaRPr>
              </a:p>
            </p:txBody>
          </p:sp>
          <p:sp>
            <p:nvSpPr>
              <p:cNvPr id="45" name="Rectangle 44">
                <a:extLst>
                  <a:ext uri="{FF2B5EF4-FFF2-40B4-BE49-F238E27FC236}">
                    <a16:creationId xmlns:a16="http://schemas.microsoft.com/office/drawing/2014/main" id="{068135CA-866F-43A1-BEFC-37B792581B4B}"/>
                  </a:ext>
                </a:extLst>
              </p:cNvPr>
              <p:cNvSpPr/>
              <p:nvPr/>
            </p:nvSpPr>
            <p:spPr>
              <a:xfrm>
                <a:off x="2925068" y="6804373"/>
                <a:ext cx="1728192" cy="253916"/>
              </a:xfrm>
              <a:prstGeom prst="rect">
                <a:avLst/>
              </a:prstGeom>
            </p:spPr>
            <p:txBody>
              <a:bodyPr wrap="square">
                <a:spAutoFit/>
              </a:bodyPr>
              <a:lstStyle/>
              <a:p>
                <a:pPr algn="just">
                  <a:spcBef>
                    <a:spcPts val="843"/>
                  </a:spcBef>
                </a:pPr>
                <a:r>
                  <a:rPr lang="en-CA" sz="1050" dirty="0">
                    <a:latin typeface="Cambria" panose="02040503050406030204" pitchFamily="18" charset="0"/>
                    <a:ea typeface="Cambria" panose="02040503050406030204" pitchFamily="18" charset="0"/>
                    <a:cs typeface="Times New Roman" panose="02020603050405020304" pitchFamily="18" charset="0"/>
                  </a:rPr>
                  <a:t>sensible heating</a:t>
                </a:r>
              </a:p>
            </p:txBody>
          </p:sp>
        </p:grpSp>
        <p:grpSp>
          <p:nvGrpSpPr>
            <p:cNvPr id="69" name="Group 68">
              <a:extLst>
                <a:ext uri="{FF2B5EF4-FFF2-40B4-BE49-F238E27FC236}">
                  <a16:creationId xmlns:a16="http://schemas.microsoft.com/office/drawing/2014/main" id="{AB773EDA-F20C-45F1-AAFB-24288FC2C76D}"/>
                </a:ext>
              </a:extLst>
            </p:cNvPr>
            <p:cNvGrpSpPr/>
            <p:nvPr/>
          </p:nvGrpSpPr>
          <p:grpSpPr>
            <a:xfrm>
              <a:off x="539136" y="5436220"/>
              <a:ext cx="4183593" cy="3011594"/>
              <a:chOff x="539136" y="5504420"/>
              <a:chExt cx="4183593" cy="3011594"/>
            </a:xfrm>
          </p:grpSpPr>
          <p:sp>
            <p:nvSpPr>
              <p:cNvPr id="49" name="Rectangle 48">
                <a:extLst>
                  <a:ext uri="{FF2B5EF4-FFF2-40B4-BE49-F238E27FC236}">
                    <a16:creationId xmlns:a16="http://schemas.microsoft.com/office/drawing/2014/main" id="{88FF2A0B-B928-42DB-A60F-B571AAE60CF5}"/>
                  </a:ext>
                </a:extLst>
              </p:cNvPr>
              <p:cNvSpPr/>
              <p:nvPr/>
            </p:nvSpPr>
            <p:spPr>
              <a:xfrm rot="2700000">
                <a:off x="3353307" y="6046194"/>
                <a:ext cx="1483657" cy="400110"/>
              </a:xfrm>
              <a:prstGeom prst="rect">
                <a:avLst/>
              </a:prstGeom>
            </p:spPr>
            <p:txBody>
              <a:bodyPr wrap="square">
                <a:spAutoFit/>
              </a:bodyPr>
              <a:lstStyle/>
              <a:p>
                <a:pPr algn="ctr"/>
                <a:r>
                  <a:rPr lang="en-CA" sz="1000" dirty="0">
                    <a:latin typeface="Cambria" panose="02040503050406030204" pitchFamily="18" charset="0"/>
                    <a:ea typeface="Cambria" panose="02040503050406030204" pitchFamily="18" charset="0"/>
                    <a:cs typeface="Times New Roman" panose="02020603050405020304" pitchFamily="18" charset="0"/>
                  </a:rPr>
                  <a:t>heating &amp;</a:t>
                </a:r>
              </a:p>
              <a:p>
                <a:pPr algn="ctr"/>
                <a:r>
                  <a:rPr lang="en-CA" sz="1000" dirty="0">
                    <a:latin typeface="Cambria" panose="02040503050406030204" pitchFamily="18" charset="0"/>
                    <a:ea typeface="Cambria" panose="02040503050406030204" pitchFamily="18" charset="0"/>
                    <a:cs typeface="Times New Roman" panose="02020603050405020304" pitchFamily="18" charset="0"/>
                  </a:rPr>
                  <a:t>humidifying</a:t>
                </a:r>
              </a:p>
            </p:txBody>
          </p:sp>
          <p:sp>
            <p:nvSpPr>
              <p:cNvPr id="50" name="Rectangle 49">
                <a:extLst>
                  <a:ext uri="{FF2B5EF4-FFF2-40B4-BE49-F238E27FC236}">
                    <a16:creationId xmlns:a16="http://schemas.microsoft.com/office/drawing/2014/main" id="{CD066C85-ED14-45CF-908D-2E5236A905F3}"/>
                  </a:ext>
                </a:extLst>
              </p:cNvPr>
              <p:cNvSpPr/>
              <p:nvPr/>
            </p:nvSpPr>
            <p:spPr>
              <a:xfrm rot="18900000">
                <a:off x="1779355" y="5991683"/>
                <a:ext cx="922141" cy="400110"/>
              </a:xfrm>
              <a:prstGeom prst="rect">
                <a:avLst/>
              </a:prstGeom>
            </p:spPr>
            <p:txBody>
              <a:bodyPr wrap="square">
                <a:spAutoFit/>
              </a:bodyPr>
              <a:lstStyle/>
              <a:p>
                <a:pPr algn="ctr"/>
                <a:r>
                  <a:rPr lang="en-CA" sz="1000" dirty="0">
                    <a:latin typeface="Cambria" panose="02040503050406030204" pitchFamily="18" charset="0"/>
                    <a:ea typeface="Cambria" panose="02040503050406030204" pitchFamily="18" charset="0"/>
                    <a:cs typeface="Times New Roman" panose="02020603050405020304" pitchFamily="18" charset="0"/>
                  </a:rPr>
                  <a:t>cooling &amp;</a:t>
                </a:r>
              </a:p>
              <a:p>
                <a:pPr algn="ctr"/>
                <a:r>
                  <a:rPr lang="en-CA" sz="1000" dirty="0">
                    <a:latin typeface="Cambria" panose="02040503050406030204" pitchFamily="18" charset="0"/>
                    <a:ea typeface="Cambria" panose="02040503050406030204" pitchFamily="18" charset="0"/>
                    <a:cs typeface="Times New Roman" panose="02020603050405020304" pitchFamily="18" charset="0"/>
                  </a:rPr>
                  <a:t>humidifying</a:t>
                </a:r>
              </a:p>
            </p:txBody>
          </p:sp>
          <p:sp>
            <p:nvSpPr>
              <p:cNvPr id="51" name="Rectangle 50">
                <a:extLst>
                  <a:ext uri="{FF2B5EF4-FFF2-40B4-BE49-F238E27FC236}">
                    <a16:creationId xmlns:a16="http://schemas.microsoft.com/office/drawing/2014/main" id="{0D2830A0-BA66-4A1D-8037-2E2C24E68816}"/>
                  </a:ext>
                </a:extLst>
              </p:cNvPr>
              <p:cNvSpPr/>
              <p:nvPr/>
            </p:nvSpPr>
            <p:spPr>
              <a:xfrm rot="2700000">
                <a:off x="1687992" y="7694597"/>
                <a:ext cx="1054313" cy="400110"/>
              </a:xfrm>
              <a:prstGeom prst="rect">
                <a:avLst/>
              </a:prstGeom>
            </p:spPr>
            <p:txBody>
              <a:bodyPr wrap="square">
                <a:spAutoFit/>
              </a:bodyPr>
              <a:lstStyle/>
              <a:p>
                <a:pPr algn="ctr"/>
                <a:r>
                  <a:rPr lang="en-CA" sz="1000" dirty="0">
                    <a:latin typeface="Cambria" panose="02040503050406030204" pitchFamily="18" charset="0"/>
                    <a:ea typeface="Cambria" panose="02040503050406030204" pitchFamily="18" charset="0"/>
                    <a:cs typeface="Times New Roman" panose="02020603050405020304" pitchFamily="18" charset="0"/>
                  </a:rPr>
                  <a:t>cooling &amp;</a:t>
                </a:r>
              </a:p>
              <a:p>
                <a:pPr algn="ctr"/>
                <a:r>
                  <a:rPr lang="en-CA" sz="1000" dirty="0">
                    <a:latin typeface="Cambria" panose="02040503050406030204" pitchFamily="18" charset="0"/>
                    <a:ea typeface="Cambria" panose="02040503050406030204" pitchFamily="18" charset="0"/>
                    <a:cs typeface="Times New Roman" panose="02020603050405020304" pitchFamily="18" charset="0"/>
                  </a:rPr>
                  <a:t>dehumidifying</a:t>
                </a:r>
              </a:p>
            </p:txBody>
          </p:sp>
          <p:sp>
            <p:nvSpPr>
              <p:cNvPr id="52" name="Rectangle 51">
                <a:extLst>
                  <a:ext uri="{FF2B5EF4-FFF2-40B4-BE49-F238E27FC236}">
                    <a16:creationId xmlns:a16="http://schemas.microsoft.com/office/drawing/2014/main" id="{152426F8-A707-414E-BFA6-658C57E7F657}"/>
                  </a:ext>
                </a:extLst>
              </p:cNvPr>
              <p:cNvSpPr/>
              <p:nvPr/>
            </p:nvSpPr>
            <p:spPr>
              <a:xfrm rot="18900000">
                <a:off x="3625995" y="7637587"/>
                <a:ext cx="1096734" cy="400110"/>
              </a:xfrm>
              <a:prstGeom prst="rect">
                <a:avLst/>
              </a:prstGeom>
            </p:spPr>
            <p:txBody>
              <a:bodyPr wrap="square">
                <a:spAutoFit/>
              </a:bodyPr>
              <a:lstStyle/>
              <a:p>
                <a:pPr algn="ctr"/>
                <a:r>
                  <a:rPr lang="en-CA" sz="1000" dirty="0">
                    <a:latin typeface="Cambria" panose="02040503050406030204" pitchFamily="18" charset="0"/>
                    <a:ea typeface="Cambria" panose="02040503050406030204" pitchFamily="18" charset="0"/>
                    <a:cs typeface="Times New Roman" panose="02020603050405020304" pitchFamily="18" charset="0"/>
                  </a:rPr>
                  <a:t>heating &amp;</a:t>
                </a:r>
              </a:p>
              <a:p>
                <a:pPr algn="ctr"/>
                <a:r>
                  <a:rPr lang="en-CA" sz="1000" dirty="0">
                    <a:latin typeface="Cambria" panose="02040503050406030204" pitchFamily="18" charset="0"/>
                    <a:ea typeface="Cambria" panose="02040503050406030204" pitchFamily="18" charset="0"/>
                    <a:cs typeface="Times New Roman" panose="02020603050405020304" pitchFamily="18" charset="0"/>
                  </a:rPr>
                  <a:t>dehumidifying</a:t>
                </a:r>
              </a:p>
            </p:txBody>
          </p:sp>
          <p:sp>
            <p:nvSpPr>
              <p:cNvPr id="63" name="Rectangle 62">
                <a:extLst>
                  <a:ext uri="{FF2B5EF4-FFF2-40B4-BE49-F238E27FC236}">
                    <a16:creationId xmlns:a16="http://schemas.microsoft.com/office/drawing/2014/main" id="{AFCA164E-63D4-4928-83CF-410CF1186630}"/>
                  </a:ext>
                </a:extLst>
              </p:cNvPr>
              <p:cNvSpPr/>
              <p:nvPr/>
            </p:nvSpPr>
            <p:spPr>
              <a:xfrm>
                <a:off x="2421012" y="5580236"/>
                <a:ext cx="1512168" cy="415498"/>
              </a:xfrm>
              <a:prstGeom prst="rect">
                <a:avLst/>
              </a:prstGeom>
            </p:spPr>
            <p:txBody>
              <a:bodyPr wrap="square">
                <a:spAutoFit/>
              </a:bodyPr>
              <a:lstStyle/>
              <a:p>
                <a:pPr algn="ctr"/>
                <a:r>
                  <a:rPr lang="en-CA" sz="1050" dirty="0">
                    <a:latin typeface="Cambria" panose="02040503050406030204" pitchFamily="18" charset="0"/>
                    <a:ea typeface="Cambria" panose="02040503050406030204" pitchFamily="18" charset="0"/>
                    <a:cs typeface="Times New Roman" panose="02020603050405020304" pitchFamily="18" charset="0"/>
                  </a:rPr>
                  <a:t>latent heating</a:t>
                </a:r>
              </a:p>
              <a:p>
                <a:pPr algn="ctr"/>
                <a:r>
                  <a:rPr lang="en-CA" sz="1050" dirty="0">
                    <a:latin typeface="Cambria" panose="02040503050406030204" pitchFamily="18" charset="0"/>
                    <a:ea typeface="Cambria" panose="02040503050406030204" pitchFamily="18" charset="0"/>
                    <a:cs typeface="Times New Roman" panose="02020603050405020304" pitchFamily="18" charset="0"/>
                  </a:rPr>
                  <a:t>(humidifying)</a:t>
                </a:r>
              </a:p>
            </p:txBody>
          </p:sp>
          <p:sp>
            <p:nvSpPr>
              <p:cNvPr id="64" name="Rectangle 63">
                <a:extLst>
                  <a:ext uri="{FF2B5EF4-FFF2-40B4-BE49-F238E27FC236}">
                    <a16:creationId xmlns:a16="http://schemas.microsoft.com/office/drawing/2014/main" id="{F972E711-7A24-40F0-9C19-B782AA33AF2F}"/>
                  </a:ext>
                </a:extLst>
              </p:cNvPr>
              <p:cNvSpPr/>
              <p:nvPr/>
            </p:nvSpPr>
            <p:spPr>
              <a:xfrm>
                <a:off x="2349004" y="8100516"/>
                <a:ext cx="1755735" cy="415498"/>
              </a:xfrm>
              <a:prstGeom prst="rect">
                <a:avLst/>
              </a:prstGeom>
            </p:spPr>
            <p:txBody>
              <a:bodyPr wrap="square">
                <a:spAutoFit/>
              </a:bodyPr>
              <a:lstStyle/>
              <a:p>
                <a:pPr algn="ctr"/>
                <a:r>
                  <a:rPr lang="en-CA" sz="1050" dirty="0">
                    <a:latin typeface="Cambria" panose="02040503050406030204" pitchFamily="18" charset="0"/>
                    <a:ea typeface="Cambria" panose="02040503050406030204" pitchFamily="18" charset="0"/>
                    <a:cs typeface="Times New Roman" panose="02020603050405020304" pitchFamily="18" charset="0"/>
                  </a:rPr>
                  <a:t>latent cooling</a:t>
                </a:r>
              </a:p>
              <a:p>
                <a:pPr algn="ctr"/>
                <a:r>
                  <a:rPr lang="en-CA" sz="1050" dirty="0">
                    <a:latin typeface="Cambria" panose="02040503050406030204" pitchFamily="18" charset="0"/>
                    <a:ea typeface="Cambria" panose="02040503050406030204" pitchFamily="18" charset="0"/>
                    <a:cs typeface="Times New Roman" panose="02020603050405020304" pitchFamily="18" charset="0"/>
                  </a:rPr>
                  <a:t>(dehumidifying)</a:t>
                </a:r>
              </a:p>
            </p:txBody>
          </p:sp>
          <p:sp>
            <p:nvSpPr>
              <p:cNvPr id="68" name="Rectangle 67">
                <a:extLst>
                  <a:ext uri="{FF2B5EF4-FFF2-40B4-BE49-F238E27FC236}">
                    <a16:creationId xmlns:a16="http://schemas.microsoft.com/office/drawing/2014/main" id="{D56795ED-55B1-4FD9-809D-BD30245FD91D}"/>
                  </a:ext>
                </a:extLst>
              </p:cNvPr>
              <p:cNvSpPr/>
              <p:nvPr/>
            </p:nvSpPr>
            <p:spPr>
              <a:xfrm>
                <a:off x="539136" y="6948388"/>
                <a:ext cx="2088232" cy="253916"/>
              </a:xfrm>
              <a:prstGeom prst="rect">
                <a:avLst/>
              </a:prstGeom>
            </p:spPr>
            <p:txBody>
              <a:bodyPr wrap="square">
                <a:spAutoFit/>
              </a:bodyPr>
              <a:lstStyle/>
              <a:p>
                <a:pPr algn="ctr"/>
                <a:r>
                  <a:rPr lang="en-CA" sz="1050" dirty="0">
                    <a:latin typeface="Cambria" panose="02040503050406030204" pitchFamily="18" charset="0"/>
                    <a:ea typeface="Cambria" panose="02040503050406030204" pitchFamily="18" charset="0"/>
                    <a:cs typeface="Times New Roman" panose="02020603050405020304" pitchFamily="18" charset="0"/>
                  </a:rPr>
                  <a:t>sensible cooling</a:t>
                </a:r>
              </a:p>
            </p:txBody>
          </p:sp>
        </p:grpSp>
      </p:grpSp>
      <p:sp>
        <p:nvSpPr>
          <p:cNvPr id="71" name="Rectangle 70">
            <a:extLst>
              <a:ext uri="{FF2B5EF4-FFF2-40B4-BE49-F238E27FC236}">
                <a16:creationId xmlns:a16="http://schemas.microsoft.com/office/drawing/2014/main" id="{D9887118-68B7-4AE3-8187-2C7D3690CDDF}"/>
              </a:ext>
            </a:extLst>
          </p:cNvPr>
          <p:cNvSpPr/>
          <p:nvPr/>
        </p:nvSpPr>
        <p:spPr>
          <a:xfrm>
            <a:off x="1051576" y="7189346"/>
            <a:ext cx="2088232" cy="253916"/>
          </a:xfrm>
          <a:prstGeom prst="rect">
            <a:avLst/>
          </a:prstGeom>
        </p:spPr>
        <p:txBody>
          <a:bodyPr wrap="square">
            <a:spAutoFit/>
          </a:bodyPr>
          <a:lstStyle/>
          <a:p>
            <a:pPr algn="ctr"/>
            <a:r>
              <a:rPr lang="en-CA" sz="1050" dirty="0">
                <a:latin typeface="Cambria" panose="02040503050406030204" pitchFamily="18" charset="0"/>
                <a:ea typeface="Cambria" panose="02040503050406030204" pitchFamily="18" charset="0"/>
                <a:cs typeface="Times New Roman" panose="02020603050405020304" pitchFamily="18" charset="0"/>
              </a:rPr>
              <a:t>sensible cooling</a:t>
            </a:r>
          </a:p>
        </p:txBody>
      </p:sp>
      <p:sp>
        <p:nvSpPr>
          <p:cNvPr id="72" name="Rectangle 71">
            <a:extLst>
              <a:ext uri="{FF2B5EF4-FFF2-40B4-BE49-F238E27FC236}">
                <a16:creationId xmlns:a16="http://schemas.microsoft.com/office/drawing/2014/main" id="{74907F34-DDA2-4770-B737-017876E47A06}"/>
              </a:ext>
            </a:extLst>
          </p:cNvPr>
          <p:cNvSpPr/>
          <p:nvPr/>
        </p:nvSpPr>
        <p:spPr>
          <a:xfrm>
            <a:off x="548804" y="5652244"/>
            <a:ext cx="2088232" cy="261610"/>
          </a:xfrm>
          <a:prstGeom prst="rect">
            <a:avLst/>
          </a:prstGeom>
        </p:spPr>
        <p:txBody>
          <a:bodyPr wrap="square">
            <a:spAutoFit/>
          </a:bodyPr>
          <a:lstStyle/>
          <a:p>
            <a:r>
              <a:rPr lang="en-CA" sz="1100" dirty="0">
                <a:latin typeface="Cambria" panose="02040503050406030204" pitchFamily="18" charset="0"/>
                <a:ea typeface="Cambria" panose="02040503050406030204" pitchFamily="18" charset="0"/>
                <a:cs typeface="Times New Roman" panose="02020603050405020304" pitchFamily="18" charset="0"/>
              </a:rPr>
              <a:t>Process Direction:</a:t>
            </a:r>
          </a:p>
        </p:txBody>
      </p:sp>
    </p:spTree>
    <p:extLst>
      <p:ext uri="{BB962C8B-B14F-4D97-AF65-F5344CB8AC3E}">
        <p14:creationId xmlns:p14="http://schemas.microsoft.com/office/powerpoint/2010/main" val="317106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A8D2CF-FEFD-4C72-B8EC-4E55EC783C25}"/>
              </a:ext>
            </a:extLst>
          </p:cNvPr>
          <p:cNvSpPr>
            <a:spLocks noGrp="1"/>
          </p:cNvSpPr>
          <p:nvPr>
            <p:ph type="sldNum" sz="quarter" idx="12"/>
          </p:nvPr>
        </p:nvSpPr>
        <p:spPr/>
        <p:txBody>
          <a:bodyPr/>
          <a:lstStyle/>
          <a:p>
            <a:fld id="{2812F1FA-390A-41C6-A5B6-DA577902550D}" type="slidenum">
              <a:rPr lang="en-CA" smtClean="0"/>
              <a:pPr/>
              <a:t>2</a:t>
            </a:fld>
            <a:endParaRPr lang="en-CA" dirty="0"/>
          </a:p>
        </p:txBody>
      </p:sp>
      <p:sp>
        <p:nvSpPr>
          <p:cNvPr id="4" name="Rectangle 3">
            <a:extLst>
              <a:ext uri="{FF2B5EF4-FFF2-40B4-BE49-F238E27FC236}">
                <a16:creationId xmlns:a16="http://schemas.microsoft.com/office/drawing/2014/main" id="{A6F193F7-24FC-4A5A-BD9C-EE78CF148784}"/>
              </a:ext>
            </a:extLst>
          </p:cNvPr>
          <p:cNvSpPr/>
          <p:nvPr/>
        </p:nvSpPr>
        <p:spPr>
          <a:xfrm>
            <a:off x="0" y="455291"/>
            <a:ext cx="6426200" cy="51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sz="14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rPr>
              <a:t>Module Overview</a:t>
            </a:r>
            <a:endParaRPr lang="en-CA" sz="12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17C579A-3C3A-4D6B-8235-A26ACC2AD5DB}"/>
              </a:ext>
            </a:extLst>
          </p:cNvPr>
          <p:cNvSpPr/>
          <p:nvPr/>
        </p:nvSpPr>
        <p:spPr>
          <a:xfrm>
            <a:off x="673100" y="1035546"/>
            <a:ext cx="4991100" cy="3447098"/>
          </a:xfrm>
          <a:prstGeom prst="rect">
            <a:avLst/>
          </a:prstGeom>
        </p:spPr>
        <p:txBody>
          <a:bodyPr wrap="square">
            <a:spAutoFit/>
          </a:bodyPr>
          <a:lstStyle/>
          <a:p>
            <a:pPr algn="just"/>
            <a:r>
              <a:rPr lang="en-CA" sz="1100" b="0" dirty="0">
                <a:latin typeface="Cambria Math" panose="02040503050406030204" pitchFamily="18" charset="0"/>
                <a:ea typeface="Cambria Math" panose="02040503050406030204" pitchFamily="18" charset="0"/>
                <a:cs typeface="Times New Roman" panose="02020603050405020304" pitchFamily="18" charset="0"/>
              </a:rPr>
              <a:t>This module provides a background in selected aspects of heat transfer and psychrometric analysis and discusses some aspects of HVAC systems. The content on heat transfer will be important in the upcoming module  on Building Envelope. The content on psychrometric analysi</a:t>
            </a:r>
            <a:r>
              <a:rPr lang="en-CA" sz="1100" dirty="0">
                <a:latin typeface="Cambria Math" panose="02040503050406030204" pitchFamily="18" charset="0"/>
                <a:ea typeface="Cambria Math" panose="02040503050406030204" pitchFamily="18" charset="0"/>
                <a:cs typeface="Times New Roman" panose="02020603050405020304" pitchFamily="18" charset="0"/>
              </a:rPr>
              <a:t>s is </a:t>
            </a:r>
            <a:r>
              <a:rPr lang="en-CA" sz="1100" b="0" dirty="0">
                <a:latin typeface="Cambria Math" panose="02040503050406030204" pitchFamily="18" charset="0"/>
                <a:ea typeface="Cambria Math" panose="02040503050406030204" pitchFamily="18" charset="0"/>
                <a:cs typeface="Times New Roman" panose="02020603050405020304" pitchFamily="18" charset="0"/>
              </a:rPr>
              <a:t>important for the analysis of air-based HVAC systems, including in simulation analysis.</a:t>
            </a:r>
          </a:p>
          <a:p>
            <a:pPr algn="just"/>
            <a:endParaRPr lang="en-CA" sz="1100" dirty="0">
              <a:latin typeface="Cambria Math" panose="02040503050406030204" pitchFamily="18" charset="0"/>
              <a:ea typeface="Cambria Math" panose="02040503050406030204" pitchFamily="18" charset="0"/>
              <a:cs typeface="Times New Roman" panose="02020603050405020304" pitchFamily="18" charset="0"/>
            </a:endParaRPr>
          </a:p>
          <a:p>
            <a:pPr algn="just"/>
            <a:r>
              <a:rPr lang="en-CA" sz="1100" b="0" dirty="0">
                <a:latin typeface="Cambria Math" panose="02040503050406030204" pitchFamily="18" charset="0"/>
                <a:ea typeface="Cambria Math" panose="02040503050406030204" pitchFamily="18" charset="0"/>
                <a:cs typeface="Times New Roman" panose="02020603050405020304" pitchFamily="18" charset="0"/>
              </a:rPr>
              <a:t>For many students, some material will be a review of concepts previously covered in </a:t>
            </a:r>
            <a:r>
              <a:rPr lang="en-CA" sz="1100" dirty="0">
                <a:latin typeface="Cambria Math" panose="02040503050406030204" pitchFamily="18" charset="0"/>
                <a:ea typeface="Cambria Math" panose="02040503050406030204" pitchFamily="18" charset="0"/>
                <a:cs typeface="Times New Roman" panose="02020603050405020304" pitchFamily="18" charset="0"/>
              </a:rPr>
              <a:t>other</a:t>
            </a:r>
            <a:r>
              <a:rPr lang="en-CA" sz="1100" b="0" dirty="0">
                <a:latin typeface="Cambria Math" panose="02040503050406030204" pitchFamily="18" charset="0"/>
                <a:ea typeface="Cambria Math" panose="02040503050406030204" pitchFamily="18" charset="0"/>
                <a:cs typeface="Times New Roman" panose="02020603050405020304" pitchFamily="18" charset="0"/>
              </a:rPr>
              <a:t> courses. </a:t>
            </a:r>
          </a:p>
          <a:p>
            <a:pPr algn="just"/>
            <a:endParaRPr lang="en-CA" sz="1100" dirty="0">
              <a:latin typeface="Cambria Math" panose="02040503050406030204" pitchFamily="18" charset="0"/>
              <a:ea typeface="Cambria Math" panose="02040503050406030204" pitchFamily="18" charset="0"/>
              <a:cs typeface="Times New Roman" panose="02020603050405020304" pitchFamily="18" charset="0"/>
            </a:endParaRPr>
          </a:p>
          <a:p>
            <a:pPr algn="just"/>
            <a:endParaRPr lang="en-CA" sz="1100" dirty="0">
              <a:latin typeface="Cambria Math" panose="02040503050406030204" pitchFamily="18" charset="0"/>
              <a:ea typeface="Cambria Math" panose="02040503050406030204" pitchFamily="18" charset="0"/>
              <a:cs typeface="Times New Roman" panose="02020603050405020304" pitchFamily="18" charset="0"/>
            </a:endParaRPr>
          </a:p>
          <a:p>
            <a:pPr algn="just"/>
            <a:endParaRPr lang="en-CA" sz="1100" dirty="0">
              <a:latin typeface="Cambria Math" panose="02040503050406030204" pitchFamily="18" charset="0"/>
              <a:ea typeface="Cambria Math" panose="02040503050406030204" pitchFamily="18" charset="0"/>
              <a:cs typeface="Times New Roman" panose="02020603050405020304" pitchFamily="18" charset="0"/>
            </a:endParaRPr>
          </a:p>
          <a:p>
            <a:pPr algn="just"/>
            <a:r>
              <a:rPr lang="en-CA" sz="1100" dirty="0">
                <a:latin typeface="Cambria Math" panose="02040503050406030204" pitchFamily="18" charset="0"/>
                <a:ea typeface="Cambria Math" panose="02040503050406030204" pitchFamily="18" charset="0"/>
                <a:cs typeface="Times New Roman" panose="02020603050405020304" pitchFamily="18" charset="0"/>
              </a:rPr>
              <a:t>Relevant Course Intended Learning Outcomes:</a:t>
            </a:r>
          </a:p>
          <a:p>
            <a:pPr algn="just"/>
            <a:endParaRPr lang="en-CA" sz="1100" dirty="0">
              <a:latin typeface="Cambria Math" panose="02040503050406030204" pitchFamily="18" charset="0"/>
              <a:ea typeface="Cambria Math" panose="02040503050406030204" pitchFamily="18" charset="0"/>
              <a:cs typeface="Times New Roman" panose="02020603050405020304" pitchFamily="18" charset="0"/>
            </a:endParaRPr>
          </a:p>
          <a:p>
            <a:pPr marL="171450" indent="-171450" algn="just">
              <a:buFont typeface="Arial" panose="020B0604020202020204" pitchFamily="34" charset="0"/>
              <a:buChar char="•"/>
            </a:pPr>
            <a:r>
              <a:rPr lang="en-US" sz="1100" dirty="0">
                <a:effectLst/>
                <a:latin typeface="Cambria" panose="02040503050406030204" pitchFamily="18" charset="0"/>
                <a:ea typeface="Cambria" panose="02040503050406030204" pitchFamily="18" charset="0"/>
              </a:rPr>
              <a:t>Apply basic energy calculations to a variety of components and systems impacting building energy use. </a:t>
            </a:r>
          </a:p>
          <a:p>
            <a:pPr marL="171450" indent="-171450" algn="just">
              <a:spcBef>
                <a:spcPts val="1200"/>
              </a:spcBef>
              <a:buFont typeface="Arial" panose="020B0604020202020204" pitchFamily="34" charset="0"/>
              <a:buChar char="•"/>
            </a:pPr>
            <a:r>
              <a:rPr lang="en-US" sz="1100" dirty="0">
                <a:latin typeface="Cambria" panose="02040503050406030204" pitchFamily="18" charset="0"/>
                <a:ea typeface="Cambria" panose="02040503050406030204" pitchFamily="18" charset="0"/>
              </a:rPr>
              <a:t>A</a:t>
            </a:r>
            <a:r>
              <a:rPr lang="en-US" sz="1100" dirty="0">
                <a:effectLst/>
                <a:latin typeface="Cambria" panose="02040503050406030204" pitchFamily="18" charset="0"/>
                <a:ea typeface="Cambria" panose="02040503050406030204" pitchFamily="18" charset="0"/>
              </a:rPr>
              <a:t>pply simple analysis techniques in building energy auditing and simulation.</a:t>
            </a:r>
          </a:p>
          <a:p>
            <a:pPr marL="171450" indent="-171450" algn="just">
              <a:spcBef>
                <a:spcPts val="1200"/>
              </a:spcBef>
              <a:buFont typeface="Arial" panose="020B0604020202020204" pitchFamily="34" charset="0"/>
              <a:buChar char="•"/>
            </a:pPr>
            <a:r>
              <a:rPr lang="en-US" sz="1100" dirty="0">
                <a:effectLst/>
                <a:latin typeface="Cambria" panose="02040503050406030204" pitchFamily="18" charset="0"/>
                <a:ea typeface="Cambria" panose="02040503050406030204" pitchFamily="18" charset="0"/>
              </a:rPr>
              <a:t>Recognize the interactive effects between different building components and systems as related to energy use.</a:t>
            </a:r>
            <a:endParaRPr lang="en-CA" sz="8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214826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39B088-330E-43E7-B455-F529995FF6CE}"/>
              </a:ext>
            </a:extLst>
          </p:cNvPr>
          <p:cNvSpPr>
            <a:spLocks noGrp="1"/>
          </p:cNvSpPr>
          <p:nvPr>
            <p:ph type="sldNum" sz="quarter" idx="12"/>
          </p:nvPr>
        </p:nvSpPr>
        <p:spPr/>
        <p:txBody>
          <a:bodyPr/>
          <a:lstStyle/>
          <a:p>
            <a:fld id="{2812F1FA-390A-41C6-A5B6-DA577902550D}" type="slidenum">
              <a:rPr lang="en-CA" smtClean="0"/>
              <a:pPr/>
              <a:t>20</a:t>
            </a:fld>
            <a:endParaRPr lang="en-CA" dirty="0"/>
          </a:p>
        </p:txBody>
      </p:sp>
      <p:pic>
        <p:nvPicPr>
          <p:cNvPr id="3" name="Picture 2">
            <a:extLst>
              <a:ext uri="{FF2B5EF4-FFF2-40B4-BE49-F238E27FC236}">
                <a16:creationId xmlns:a16="http://schemas.microsoft.com/office/drawing/2014/main" id="{08E0BF22-42E2-4246-B4F3-FE1DD081696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116755" y="467668"/>
            <a:ext cx="6199269" cy="4176464"/>
          </a:xfrm>
          <a:prstGeom prst="rect">
            <a:avLst/>
          </a:prstGeom>
          <a:ln>
            <a:solidFill>
              <a:schemeClr val="bg1">
                <a:lumMod val="75000"/>
              </a:schemeClr>
            </a:solidFill>
          </a:ln>
        </p:spPr>
      </p:pic>
      <p:sp>
        <p:nvSpPr>
          <p:cNvPr id="4" name="TextBox 3">
            <a:extLst>
              <a:ext uri="{FF2B5EF4-FFF2-40B4-BE49-F238E27FC236}">
                <a16:creationId xmlns:a16="http://schemas.microsoft.com/office/drawing/2014/main" id="{4A220AF3-71B4-4648-A2E9-143DDDE17B6F}"/>
              </a:ext>
            </a:extLst>
          </p:cNvPr>
          <p:cNvSpPr txBox="1"/>
          <p:nvPr/>
        </p:nvSpPr>
        <p:spPr>
          <a:xfrm>
            <a:off x="116756" y="4716140"/>
            <a:ext cx="6192688" cy="461665"/>
          </a:xfrm>
          <a:prstGeom prst="rect">
            <a:avLst/>
          </a:prstGeom>
          <a:noFill/>
        </p:spPr>
        <p:txBody>
          <a:bodyPr wrap="square" rtlCol="0">
            <a:spAutoFit/>
          </a:bodyPr>
          <a:lstStyle/>
          <a:p>
            <a:r>
              <a:rPr lang="en-CA" sz="800" dirty="0"/>
              <a:t>Psychrometric chart downloaded from Wikimedia Commons (Jan 27, 2017). Author:  </a:t>
            </a:r>
            <a:r>
              <a:rPr lang="en-CA" sz="800" dirty="0" err="1"/>
              <a:t>ArthurOgawa</a:t>
            </a:r>
            <a:r>
              <a:rPr lang="en-CA" sz="800" dirty="0"/>
              <a:t>. </a:t>
            </a:r>
            <a:r>
              <a:rPr lang="en-CA" sz="800" dirty="0">
                <a:hlinkClick r:id="rId4"/>
              </a:rPr>
              <a:t>http://commons.wikimedia.org/wiki/File:PsychrometricChart.SeaLevel.SI.svg</a:t>
            </a:r>
            <a:endParaRPr lang="en-CA" sz="800" dirty="0"/>
          </a:p>
          <a:p>
            <a:r>
              <a:rPr lang="en-CA" sz="800" dirty="0"/>
              <a:t>Used under the Creative Commons Attribution-Share Alike 3.0 </a:t>
            </a:r>
            <a:r>
              <a:rPr lang="en-CA" sz="800" dirty="0" err="1"/>
              <a:t>Unported</a:t>
            </a:r>
            <a:r>
              <a:rPr lang="en-CA" sz="800" dirty="0"/>
              <a:t>, 2.5 Generic, 2.0 Generic and 1.0 Generic license.</a:t>
            </a:r>
          </a:p>
        </p:txBody>
      </p:sp>
    </p:spTree>
    <p:extLst>
      <p:ext uri="{BB962C8B-B14F-4D97-AF65-F5344CB8AC3E}">
        <p14:creationId xmlns:p14="http://schemas.microsoft.com/office/powerpoint/2010/main" val="1661606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91815-9AFB-45F6-A70B-773A93286521}"/>
              </a:ext>
            </a:extLst>
          </p:cNvPr>
          <p:cNvSpPr>
            <a:spLocks noGrp="1"/>
          </p:cNvSpPr>
          <p:nvPr>
            <p:ph type="sldNum" sz="quarter" idx="12"/>
          </p:nvPr>
        </p:nvSpPr>
        <p:spPr/>
        <p:txBody>
          <a:bodyPr/>
          <a:lstStyle/>
          <a:p>
            <a:fld id="{2812F1FA-390A-41C6-A5B6-DA577902550D}" type="slidenum">
              <a:rPr lang="en-CA" smtClean="0"/>
              <a:pPr/>
              <a:t>21</a:t>
            </a:fld>
            <a:endParaRPr lang="en-CA" dirty="0"/>
          </a:p>
        </p:txBody>
      </p:sp>
      <p:grpSp>
        <p:nvGrpSpPr>
          <p:cNvPr id="3" name="Group 2">
            <a:extLst>
              <a:ext uri="{FF2B5EF4-FFF2-40B4-BE49-F238E27FC236}">
                <a16:creationId xmlns:a16="http://schemas.microsoft.com/office/drawing/2014/main" id="{F0BC7EA5-7CAD-47E5-BE95-327A8D479256}"/>
              </a:ext>
            </a:extLst>
          </p:cNvPr>
          <p:cNvGrpSpPr/>
          <p:nvPr/>
        </p:nvGrpSpPr>
        <p:grpSpPr>
          <a:xfrm>
            <a:off x="260772" y="107628"/>
            <a:ext cx="5965856" cy="516486"/>
            <a:chOff x="260772" y="107628"/>
            <a:chExt cx="5965856" cy="516486"/>
          </a:xfrm>
        </p:grpSpPr>
        <p:sp>
          <p:nvSpPr>
            <p:cNvPr id="4" name="Rectangle 3">
              <a:extLst>
                <a:ext uri="{FF2B5EF4-FFF2-40B4-BE49-F238E27FC236}">
                  <a16:creationId xmlns:a16="http://schemas.microsoft.com/office/drawing/2014/main" id="{2D73625E-7A7A-4261-9C7E-FC95DAD4E855}"/>
                </a:ext>
              </a:extLst>
            </p:cNvPr>
            <p:cNvSpPr/>
            <p:nvPr/>
          </p:nvSpPr>
          <p:spPr>
            <a:xfrm>
              <a:off x="548804" y="107628"/>
              <a:ext cx="5677824" cy="51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rPr>
                <a:t>Basic Air-Conditioning Processes</a:t>
              </a:r>
              <a:endParaRPr lang="en-CA" sz="12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EA2A0BB6-4864-403F-9E55-57EC38AB003F}"/>
                </a:ext>
              </a:extLst>
            </p:cNvPr>
            <p:cNvSpPr/>
            <p:nvPr/>
          </p:nvSpPr>
          <p:spPr>
            <a:xfrm>
              <a:off x="260772" y="107628"/>
              <a:ext cx="288032" cy="28803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400" b="1" dirty="0">
                  <a:solidFill>
                    <a:schemeClr val="tx1"/>
                  </a:solidFill>
                  <a:latin typeface="Cambria" panose="02040503050406030204" pitchFamily="18" charset="0"/>
                  <a:ea typeface="Cambria" panose="02040503050406030204" pitchFamily="18" charset="0"/>
                  <a:cs typeface="Sabon Next LT" panose="020B0502040204020203" pitchFamily="2" charset="0"/>
                </a:rPr>
                <a:t>8.</a:t>
              </a:r>
            </a:p>
          </p:txBody>
        </p:sp>
      </p:grpSp>
      <p:sp>
        <p:nvSpPr>
          <p:cNvPr id="6" name="Rectangle 5">
            <a:extLst>
              <a:ext uri="{FF2B5EF4-FFF2-40B4-BE49-F238E27FC236}">
                <a16:creationId xmlns:a16="http://schemas.microsoft.com/office/drawing/2014/main" id="{A0695FCA-2233-4FA4-A132-3D53F51F2FAE}"/>
              </a:ext>
            </a:extLst>
          </p:cNvPr>
          <p:cNvSpPr/>
          <p:nvPr/>
        </p:nvSpPr>
        <p:spPr>
          <a:xfrm>
            <a:off x="620812" y="611684"/>
            <a:ext cx="5256584" cy="6845464"/>
          </a:xfrm>
          <a:prstGeom prst="rect">
            <a:avLst/>
          </a:prstGeom>
        </p:spPr>
        <p:txBody>
          <a:bodyPr wrap="square">
            <a:spAutoFit/>
          </a:bodyPr>
          <a:lstStyle/>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r>
              <a:rPr lang="en-CA" sz="1100" dirty="0">
                <a:latin typeface="Cambria" panose="02040503050406030204" pitchFamily="18" charset="0"/>
                <a:ea typeface="Cambria" panose="02040503050406030204" pitchFamily="18" charset="0"/>
                <a:cs typeface="Times New Roman" panose="02020603050405020304" pitchFamily="18" charset="0"/>
              </a:rPr>
              <a:t>Sensible heating/cooling</a:t>
            </a: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r>
              <a:rPr lang="en-CA" sz="1100" dirty="0">
                <a:latin typeface="Cambria" panose="02040503050406030204" pitchFamily="18" charset="0"/>
                <a:ea typeface="Cambria" panose="02040503050406030204" pitchFamily="18" charset="0"/>
                <a:cs typeface="Times New Roman" panose="02020603050405020304" pitchFamily="18" charset="0"/>
              </a:rPr>
              <a:t>Cooling with dehumidification</a:t>
            </a: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r>
              <a:rPr lang="en-CA" sz="1100" dirty="0">
                <a:latin typeface="Cambria" panose="02040503050406030204" pitchFamily="18" charset="0"/>
                <a:ea typeface="Cambria" panose="02040503050406030204" pitchFamily="18" charset="0"/>
                <a:cs typeface="Times New Roman" panose="02020603050405020304" pitchFamily="18" charset="0"/>
              </a:rPr>
              <a:t>Adiabatic mixing (without condensate production)</a:t>
            </a: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p:txBody>
      </p:sp>
      <p:grpSp>
        <p:nvGrpSpPr>
          <p:cNvPr id="32" name="Group 31">
            <a:extLst>
              <a:ext uri="{FF2B5EF4-FFF2-40B4-BE49-F238E27FC236}">
                <a16:creationId xmlns:a16="http://schemas.microsoft.com/office/drawing/2014/main" id="{1C79184D-DB07-4C02-9785-DA5472794B7E}"/>
              </a:ext>
            </a:extLst>
          </p:cNvPr>
          <p:cNvGrpSpPr/>
          <p:nvPr/>
        </p:nvGrpSpPr>
        <p:grpSpPr>
          <a:xfrm>
            <a:off x="3407188" y="827708"/>
            <a:ext cx="2326192" cy="1799620"/>
            <a:chOff x="3149034" y="971724"/>
            <a:chExt cx="2326192" cy="179962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2AA3B6E-94DE-458F-AFBA-F48E1C78467C}"/>
                    </a:ext>
                  </a:extLst>
                </p:cNvPr>
                <p:cNvSpPr txBox="1"/>
                <p:nvPr/>
              </p:nvSpPr>
              <p:spPr>
                <a:xfrm>
                  <a:off x="5301332" y="1547788"/>
                  <a:ext cx="17389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400" i="1">
                            <a:latin typeface="Cambria Math" panose="02040503050406030204" pitchFamily="18" charset="0"/>
                            <a:ea typeface="Cambria Math" panose="02040503050406030204" pitchFamily="18" charset="0"/>
                          </a:rPr>
                          <m:t>𝜔</m:t>
                        </m:r>
                      </m:oMath>
                    </m:oMathPara>
                  </a14:m>
                  <a:endParaRPr lang="en-CA" sz="1400" dirty="0">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52AA3B6E-94DE-458F-AFBA-F48E1C78467C}"/>
                    </a:ext>
                  </a:extLst>
                </p:cNvPr>
                <p:cNvSpPr txBox="1">
                  <a:spLocks noRot="1" noChangeAspect="1" noMove="1" noResize="1" noEditPoints="1" noAdjustHandles="1" noChangeArrowheads="1" noChangeShapeType="1" noTextEdit="1"/>
                </p:cNvSpPr>
                <p:nvPr/>
              </p:nvSpPr>
              <p:spPr>
                <a:xfrm>
                  <a:off x="5301332" y="1547788"/>
                  <a:ext cx="173894" cy="215444"/>
                </a:xfrm>
                <a:prstGeom prst="rect">
                  <a:avLst/>
                </a:prstGeom>
                <a:blipFill>
                  <a:blip r:embed="rId2"/>
                  <a:stretch>
                    <a:fillRect l="-17241" r="-689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5E97A3E-BCC4-468F-A1C4-8A868D1788F2}"/>
                    </a:ext>
                  </a:extLst>
                </p:cNvPr>
                <p:cNvSpPr txBox="1"/>
                <p:nvPr/>
              </p:nvSpPr>
              <p:spPr>
                <a:xfrm>
                  <a:off x="4149204" y="2555900"/>
                  <a:ext cx="15145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400" b="0" i="1" smtClean="0">
                            <a:latin typeface="Cambria Math" panose="02040503050406030204" pitchFamily="18" charset="0"/>
                            <a:ea typeface="Cambria Math" panose="02040503050406030204" pitchFamily="18" charset="0"/>
                          </a:rPr>
                          <m:t>𝑇</m:t>
                        </m:r>
                      </m:oMath>
                    </m:oMathPara>
                  </a14:m>
                  <a:endParaRPr lang="en-CA" sz="1400" dirty="0">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F5E97A3E-BCC4-468F-A1C4-8A868D1788F2}"/>
                    </a:ext>
                  </a:extLst>
                </p:cNvPr>
                <p:cNvSpPr txBox="1">
                  <a:spLocks noRot="1" noChangeAspect="1" noMove="1" noResize="1" noEditPoints="1" noAdjustHandles="1" noChangeArrowheads="1" noChangeShapeType="1" noTextEdit="1"/>
                </p:cNvSpPr>
                <p:nvPr/>
              </p:nvSpPr>
              <p:spPr>
                <a:xfrm>
                  <a:off x="4149204" y="2555900"/>
                  <a:ext cx="151452" cy="215444"/>
                </a:xfrm>
                <a:prstGeom prst="rect">
                  <a:avLst/>
                </a:prstGeom>
                <a:blipFill>
                  <a:blip r:embed="rId3"/>
                  <a:stretch>
                    <a:fillRect l="-28000" r="-20000" b="-8571"/>
                  </a:stretch>
                </a:blipFill>
              </p:spPr>
              <p:txBody>
                <a:bodyPr/>
                <a:lstStyle/>
                <a:p>
                  <a:r>
                    <a:rPr lang="en-CA">
                      <a:noFill/>
                    </a:rPr>
                    <a:t> </a:t>
                  </a:r>
                </a:p>
              </p:txBody>
            </p:sp>
          </mc:Fallback>
        </mc:AlternateContent>
        <p:grpSp>
          <p:nvGrpSpPr>
            <p:cNvPr id="26" name="Group 25">
              <a:extLst>
                <a:ext uri="{FF2B5EF4-FFF2-40B4-BE49-F238E27FC236}">
                  <a16:creationId xmlns:a16="http://schemas.microsoft.com/office/drawing/2014/main" id="{E620269E-AE3F-4354-A44C-3119192DFFA6}"/>
                </a:ext>
              </a:extLst>
            </p:cNvPr>
            <p:cNvGrpSpPr/>
            <p:nvPr/>
          </p:nvGrpSpPr>
          <p:grpSpPr>
            <a:xfrm>
              <a:off x="3149034" y="971724"/>
              <a:ext cx="2039517" cy="1512167"/>
              <a:chOff x="988794" y="3203972"/>
              <a:chExt cx="4311711" cy="3196847"/>
            </a:xfrm>
          </p:grpSpPr>
          <p:cxnSp>
            <p:nvCxnSpPr>
              <p:cNvPr id="10" name="Straight Connector 9">
                <a:extLst>
                  <a:ext uri="{FF2B5EF4-FFF2-40B4-BE49-F238E27FC236}">
                    <a16:creationId xmlns:a16="http://schemas.microsoft.com/office/drawing/2014/main" id="{C7F11E3D-72CF-4B29-B1C8-90F42BED3E39}"/>
                  </a:ext>
                </a:extLst>
              </p:cNvPr>
              <p:cNvCxnSpPr/>
              <p:nvPr/>
            </p:nvCxnSpPr>
            <p:spPr>
              <a:xfrm>
                <a:off x="988794" y="6400819"/>
                <a:ext cx="430879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C545E1-9B0D-4A1E-8E13-1FF78BE7C994}"/>
                  </a:ext>
                </a:extLst>
              </p:cNvPr>
              <p:cNvCxnSpPr/>
              <p:nvPr/>
            </p:nvCxnSpPr>
            <p:spPr>
              <a:xfrm>
                <a:off x="5289646" y="3203972"/>
                <a:ext cx="0" cy="31968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5">
                <a:extLst>
                  <a:ext uri="{FF2B5EF4-FFF2-40B4-BE49-F238E27FC236}">
                    <a16:creationId xmlns:a16="http://schemas.microsoft.com/office/drawing/2014/main" id="{93CA5606-DD9F-407D-956F-92B2F21241F9}"/>
                  </a:ext>
                </a:extLst>
              </p:cNvPr>
              <p:cNvSpPr/>
              <p:nvPr/>
            </p:nvSpPr>
            <p:spPr>
              <a:xfrm>
                <a:off x="988794" y="3203972"/>
                <a:ext cx="2988357" cy="2362887"/>
              </a:xfrm>
              <a:custGeom>
                <a:avLst/>
                <a:gdLst>
                  <a:gd name="connsiteX0" fmla="*/ 0 w 3225800"/>
                  <a:gd name="connsiteY0" fmla="*/ 2667000 h 2667000"/>
                  <a:gd name="connsiteX1" fmla="*/ 2171700 w 3225800"/>
                  <a:gd name="connsiteY1" fmla="*/ 1803400 h 2667000"/>
                  <a:gd name="connsiteX2" fmla="*/ 3225800 w 3225800"/>
                  <a:gd name="connsiteY2" fmla="*/ 0 h 2667000"/>
                </a:gdLst>
                <a:ahLst/>
                <a:cxnLst>
                  <a:cxn ang="0">
                    <a:pos x="connsiteX0" y="connsiteY0"/>
                  </a:cxn>
                  <a:cxn ang="0">
                    <a:pos x="connsiteX1" y="connsiteY1"/>
                  </a:cxn>
                  <a:cxn ang="0">
                    <a:pos x="connsiteX2" y="connsiteY2"/>
                  </a:cxn>
                </a:cxnLst>
                <a:rect l="l" t="t" r="r" b="b"/>
                <a:pathLst>
                  <a:path w="3225800" h="2667000">
                    <a:moveTo>
                      <a:pt x="0" y="2667000"/>
                    </a:moveTo>
                    <a:cubicBezTo>
                      <a:pt x="817033" y="2457450"/>
                      <a:pt x="1634067" y="2247900"/>
                      <a:pt x="2171700" y="1803400"/>
                    </a:cubicBezTo>
                    <a:cubicBezTo>
                      <a:pt x="2709333" y="1358900"/>
                      <a:pt x="2967566" y="679450"/>
                      <a:pt x="3225800" y="0"/>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400">
                  <a:latin typeface="Cambria" panose="02040503050406030204" pitchFamily="18" charset="0"/>
                  <a:ea typeface="Cambria" panose="02040503050406030204" pitchFamily="18" charset="0"/>
                </a:endParaRPr>
              </a:p>
            </p:txBody>
          </p:sp>
          <p:cxnSp>
            <p:nvCxnSpPr>
              <p:cNvPr id="13" name="Straight Connector 12">
                <a:extLst>
                  <a:ext uri="{FF2B5EF4-FFF2-40B4-BE49-F238E27FC236}">
                    <a16:creationId xmlns:a16="http://schemas.microsoft.com/office/drawing/2014/main" id="{54B20F9F-485D-4A25-9623-3F9FCC3A9723}"/>
                  </a:ext>
                </a:extLst>
              </p:cNvPr>
              <p:cNvCxnSpPr/>
              <p:nvPr/>
            </p:nvCxnSpPr>
            <p:spPr>
              <a:xfrm flipV="1">
                <a:off x="988794" y="5566859"/>
                <a:ext cx="0" cy="8339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A0681F-32DF-4613-B5E5-5BBFD6A75D7D}"/>
                  </a:ext>
                </a:extLst>
              </p:cNvPr>
              <p:cNvCxnSpPr/>
              <p:nvPr/>
            </p:nvCxnSpPr>
            <p:spPr>
              <a:xfrm>
                <a:off x="3977149" y="3203972"/>
                <a:ext cx="132335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a:extLst>
                <a:ext uri="{FF2B5EF4-FFF2-40B4-BE49-F238E27FC236}">
                  <a16:creationId xmlns:a16="http://schemas.microsoft.com/office/drawing/2014/main" id="{261311A2-0156-4C87-9932-8755E3FA9DFD}"/>
                </a:ext>
              </a:extLst>
            </p:cNvPr>
            <p:cNvCxnSpPr>
              <a:cxnSpLocks/>
            </p:cNvCxnSpPr>
            <p:nvPr/>
          </p:nvCxnSpPr>
          <p:spPr>
            <a:xfrm>
              <a:off x="4581252" y="2051844"/>
              <a:ext cx="504056" cy="0"/>
            </a:xfrm>
            <a:prstGeom prst="straightConnector1">
              <a:avLst/>
            </a:prstGeom>
            <a:ln>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4DBBD87-D191-4EFC-BAF7-1ADB2D02D5CA}"/>
                </a:ext>
              </a:extLst>
            </p:cNvPr>
            <p:cNvCxnSpPr>
              <a:cxnSpLocks/>
            </p:cNvCxnSpPr>
            <p:nvPr/>
          </p:nvCxnSpPr>
          <p:spPr>
            <a:xfrm flipH="1">
              <a:off x="4077196" y="2051844"/>
              <a:ext cx="504056" cy="0"/>
            </a:xfrm>
            <a:prstGeom prst="straightConnector1">
              <a:avLst/>
            </a:prstGeom>
            <a:ln>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60A11E36-EDC6-41A1-B9D2-AC044C2CBC69}"/>
              </a:ext>
            </a:extLst>
          </p:cNvPr>
          <p:cNvGrpSpPr/>
          <p:nvPr/>
        </p:nvGrpSpPr>
        <p:grpSpPr>
          <a:xfrm>
            <a:off x="3407188" y="3492584"/>
            <a:ext cx="2326192" cy="1799620"/>
            <a:chOff x="3149034" y="971724"/>
            <a:chExt cx="2326192" cy="1799620"/>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0AAF170-F465-479B-89A7-3B3FB787C953}"/>
                    </a:ext>
                  </a:extLst>
                </p:cNvPr>
                <p:cNvSpPr txBox="1"/>
                <p:nvPr/>
              </p:nvSpPr>
              <p:spPr>
                <a:xfrm>
                  <a:off x="5301332" y="1547788"/>
                  <a:ext cx="17389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400" i="1">
                            <a:latin typeface="Cambria Math" panose="02040503050406030204" pitchFamily="18" charset="0"/>
                            <a:ea typeface="Cambria Math" panose="02040503050406030204" pitchFamily="18" charset="0"/>
                          </a:rPr>
                          <m:t>𝜔</m:t>
                        </m:r>
                      </m:oMath>
                    </m:oMathPara>
                  </a14:m>
                  <a:endParaRPr lang="en-CA" sz="1400" dirty="0">
                    <a:latin typeface="Cambria" panose="02040503050406030204" pitchFamily="18" charset="0"/>
                    <a:ea typeface="Cambria" panose="02040503050406030204" pitchFamily="18" charset="0"/>
                  </a:endParaRPr>
                </a:p>
              </p:txBody>
            </p:sp>
          </mc:Choice>
          <mc:Fallback xmlns="">
            <p:sp>
              <p:nvSpPr>
                <p:cNvPr id="34" name="TextBox 33">
                  <a:extLst>
                    <a:ext uri="{FF2B5EF4-FFF2-40B4-BE49-F238E27FC236}">
                      <a16:creationId xmlns:a16="http://schemas.microsoft.com/office/drawing/2014/main" id="{A0AAF170-F465-479B-89A7-3B3FB787C953}"/>
                    </a:ext>
                  </a:extLst>
                </p:cNvPr>
                <p:cNvSpPr txBox="1">
                  <a:spLocks noRot="1" noChangeAspect="1" noMove="1" noResize="1" noEditPoints="1" noAdjustHandles="1" noChangeArrowheads="1" noChangeShapeType="1" noTextEdit="1"/>
                </p:cNvSpPr>
                <p:nvPr/>
              </p:nvSpPr>
              <p:spPr>
                <a:xfrm>
                  <a:off x="5301332" y="1547788"/>
                  <a:ext cx="173894" cy="215444"/>
                </a:xfrm>
                <a:prstGeom prst="rect">
                  <a:avLst/>
                </a:prstGeom>
                <a:blipFill>
                  <a:blip r:embed="rId2"/>
                  <a:stretch>
                    <a:fillRect l="-17241" r="-689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7BC1460-AA4E-4FC2-A653-67AC2572199E}"/>
                    </a:ext>
                  </a:extLst>
                </p:cNvPr>
                <p:cNvSpPr txBox="1"/>
                <p:nvPr/>
              </p:nvSpPr>
              <p:spPr>
                <a:xfrm>
                  <a:off x="4149204" y="2555900"/>
                  <a:ext cx="15145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400" b="0" i="1" smtClean="0">
                            <a:latin typeface="Cambria Math" panose="02040503050406030204" pitchFamily="18" charset="0"/>
                            <a:ea typeface="Cambria Math" panose="02040503050406030204" pitchFamily="18" charset="0"/>
                          </a:rPr>
                          <m:t>𝑇</m:t>
                        </m:r>
                      </m:oMath>
                    </m:oMathPara>
                  </a14:m>
                  <a:endParaRPr lang="en-CA" sz="1400" dirty="0">
                    <a:latin typeface="Cambria" panose="02040503050406030204" pitchFamily="18" charset="0"/>
                    <a:ea typeface="Cambria" panose="02040503050406030204" pitchFamily="18" charset="0"/>
                  </a:endParaRPr>
                </a:p>
              </p:txBody>
            </p:sp>
          </mc:Choice>
          <mc:Fallback xmlns="">
            <p:sp>
              <p:nvSpPr>
                <p:cNvPr id="35" name="TextBox 34">
                  <a:extLst>
                    <a:ext uri="{FF2B5EF4-FFF2-40B4-BE49-F238E27FC236}">
                      <a16:creationId xmlns:a16="http://schemas.microsoft.com/office/drawing/2014/main" id="{87BC1460-AA4E-4FC2-A653-67AC2572199E}"/>
                    </a:ext>
                  </a:extLst>
                </p:cNvPr>
                <p:cNvSpPr txBox="1">
                  <a:spLocks noRot="1" noChangeAspect="1" noMove="1" noResize="1" noEditPoints="1" noAdjustHandles="1" noChangeArrowheads="1" noChangeShapeType="1" noTextEdit="1"/>
                </p:cNvSpPr>
                <p:nvPr/>
              </p:nvSpPr>
              <p:spPr>
                <a:xfrm>
                  <a:off x="4149204" y="2555900"/>
                  <a:ext cx="151452" cy="215444"/>
                </a:xfrm>
                <a:prstGeom prst="rect">
                  <a:avLst/>
                </a:prstGeom>
                <a:blipFill>
                  <a:blip r:embed="rId3"/>
                  <a:stretch>
                    <a:fillRect l="-28000" r="-20000" b="-8571"/>
                  </a:stretch>
                </a:blipFill>
              </p:spPr>
              <p:txBody>
                <a:bodyPr/>
                <a:lstStyle/>
                <a:p>
                  <a:r>
                    <a:rPr lang="en-CA">
                      <a:noFill/>
                    </a:rPr>
                    <a:t> </a:t>
                  </a:r>
                </a:p>
              </p:txBody>
            </p:sp>
          </mc:Fallback>
        </mc:AlternateContent>
        <p:grpSp>
          <p:nvGrpSpPr>
            <p:cNvPr id="36" name="Group 35">
              <a:extLst>
                <a:ext uri="{FF2B5EF4-FFF2-40B4-BE49-F238E27FC236}">
                  <a16:creationId xmlns:a16="http://schemas.microsoft.com/office/drawing/2014/main" id="{1FBD2AFB-B4CA-4961-9810-772B36F5FF7D}"/>
                </a:ext>
              </a:extLst>
            </p:cNvPr>
            <p:cNvGrpSpPr/>
            <p:nvPr/>
          </p:nvGrpSpPr>
          <p:grpSpPr>
            <a:xfrm>
              <a:off x="3149034" y="971724"/>
              <a:ext cx="2039517" cy="1512167"/>
              <a:chOff x="988794" y="3203972"/>
              <a:chExt cx="4311711" cy="3196847"/>
            </a:xfrm>
          </p:grpSpPr>
          <p:cxnSp>
            <p:nvCxnSpPr>
              <p:cNvPr id="39" name="Straight Connector 38">
                <a:extLst>
                  <a:ext uri="{FF2B5EF4-FFF2-40B4-BE49-F238E27FC236}">
                    <a16:creationId xmlns:a16="http://schemas.microsoft.com/office/drawing/2014/main" id="{CC0EB736-2DB4-44E9-A02A-38364C68B766}"/>
                  </a:ext>
                </a:extLst>
              </p:cNvPr>
              <p:cNvCxnSpPr/>
              <p:nvPr/>
            </p:nvCxnSpPr>
            <p:spPr>
              <a:xfrm>
                <a:off x="988794" y="6400819"/>
                <a:ext cx="430879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A9F74A5-1017-4951-A835-4127A2F1B5E9}"/>
                  </a:ext>
                </a:extLst>
              </p:cNvPr>
              <p:cNvCxnSpPr/>
              <p:nvPr/>
            </p:nvCxnSpPr>
            <p:spPr>
              <a:xfrm>
                <a:off x="5289646" y="3203972"/>
                <a:ext cx="0" cy="31968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Freeform 5">
                <a:extLst>
                  <a:ext uri="{FF2B5EF4-FFF2-40B4-BE49-F238E27FC236}">
                    <a16:creationId xmlns:a16="http://schemas.microsoft.com/office/drawing/2014/main" id="{AE8E3CC0-08F4-4D8E-89C6-23833A0ACBF6}"/>
                  </a:ext>
                </a:extLst>
              </p:cNvPr>
              <p:cNvSpPr/>
              <p:nvPr/>
            </p:nvSpPr>
            <p:spPr>
              <a:xfrm>
                <a:off x="988794" y="3203972"/>
                <a:ext cx="2988357" cy="2362887"/>
              </a:xfrm>
              <a:custGeom>
                <a:avLst/>
                <a:gdLst>
                  <a:gd name="connsiteX0" fmla="*/ 0 w 3225800"/>
                  <a:gd name="connsiteY0" fmla="*/ 2667000 h 2667000"/>
                  <a:gd name="connsiteX1" fmla="*/ 2171700 w 3225800"/>
                  <a:gd name="connsiteY1" fmla="*/ 1803400 h 2667000"/>
                  <a:gd name="connsiteX2" fmla="*/ 3225800 w 3225800"/>
                  <a:gd name="connsiteY2" fmla="*/ 0 h 2667000"/>
                </a:gdLst>
                <a:ahLst/>
                <a:cxnLst>
                  <a:cxn ang="0">
                    <a:pos x="connsiteX0" y="connsiteY0"/>
                  </a:cxn>
                  <a:cxn ang="0">
                    <a:pos x="connsiteX1" y="connsiteY1"/>
                  </a:cxn>
                  <a:cxn ang="0">
                    <a:pos x="connsiteX2" y="connsiteY2"/>
                  </a:cxn>
                </a:cxnLst>
                <a:rect l="l" t="t" r="r" b="b"/>
                <a:pathLst>
                  <a:path w="3225800" h="2667000">
                    <a:moveTo>
                      <a:pt x="0" y="2667000"/>
                    </a:moveTo>
                    <a:cubicBezTo>
                      <a:pt x="817033" y="2457450"/>
                      <a:pt x="1634067" y="2247900"/>
                      <a:pt x="2171700" y="1803400"/>
                    </a:cubicBezTo>
                    <a:cubicBezTo>
                      <a:pt x="2709333" y="1358900"/>
                      <a:pt x="2967566" y="679450"/>
                      <a:pt x="3225800" y="0"/>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400">
                  <a:latin typeface="Cambria" panose="02040503050406030204" pitchFamily="18" charset="0"/>
                  <a:ea typeface="Cambria" panose="02040503050406030204" pitchFamily="18" charset="0"/>
                </a:endParaRPr>
              </a:p>
            </p:txBody>
          </p:sp>
          <p:cxnSp>
            <p:nvCxnSpPr>
              <p:cNvPr id="42" name="Straight Connector 41">
                <a:extLst>
                  <a:ext uri="{FF2B5EF4-FFF2-40B4-BE49-F238E27FC236}">
                    <a16:creationId xmlns:a16="http://schemas.microsoft.com/office/drawing/2014/main" id="{99DF8562-AB0F-4997-899D-B1A3AB18D96D}"/>
                  </a:ext>
                </a:extLst>
              </p:cNvPr>
              <p:cNvCxnSpPr/>
              <p:nvPr/>
            </p:nvCxnSpPr>
            <p:spPr>
              <a:xfrm flipV="1">
                <a:off x="988794" y="5566859"/>
                <a:ext cx="0" cy="8339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FFF7DCB-D37D-4CB1-B262-DE39B0FC774B}"/>
                  </a:ext>
                </a:extLst>
              </p:cNvPr>
              <p:cNvCxnSpPr/>
              <p:nvPr/>
            </p:nvCxnSpPr>
            <p:spPr>
              <a:xfrm>
                <a:off x="3977149" y="3203972"/>
                <a:ext cx="132335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8D53B20B-4727-45F3-B5EA-453BB221ED94}"/>
                </a:ext>
              </a:extLst>
            </p:cNvPr>
            <p:cNvCxnSpPr>
              <a:cxnSpLocks/>
            </p:cNvCxnSpPr>
            <p:nvPr/>
          </p:nvCxnSpPr>
          <p:spPr>
            <a:xfrm flipH="1">
              <a:off x="4251090" y="1619216"/>
              <a:ext cx="605942" cy="216024"/>
            </a:xfrm>
            <a:prstGeom prst="straightConnector1">
              <a:avLst/>
            </a:prstGeom>
            <a:ln>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9E0FABCD-79F6-4E88-9CFD-4FCA3E1D30A7}"/>
                  </a:ext>
                </a:extLst>
              </p:cNvPr>
              <p:cNvSpPr txBox="1"/>
              <p:nvPr/>
            </p:nvSpPr>
            <p:spPr>
              <a:xfrm>
                <a:off x="5581422" y="7020396"/>
                <a:ext cx="17389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400" i="1">
                          <a:latin typeface="Cambria Math" panose="02040503050406030204" pitchFamily="18" charset="0"/>
                          <a:ea typeface="Cambria Math" panose="02040503050406030204" pitchFamily="18" charset="0"/>
                        </a:rPr>
                        <m:t>𝜔</m:t>
                      </m:r>
                    </m:oMath>
                  </m:oMathPara>
                </a14:m>
                <a:endParaRPr lang="en-CA" sz="1400" dirty="0">
                  <a:latin typeface="Cambria" panose="02040503050406030204" pitchFamily="18" charset="0"/>
                  <a:ea typeface="Cambria" panose="02040503050406030204" pitchFamily="18" charset="0"/>
                </a:endParaRPr>
              </a:p>
            </p:txBody>
          </p:sp>
        </mc:Choice>
        <mc:Fallback xmlns="">
          <p:sp>
            <p:nvSpPr>
              <p:cNvPr id="48" name="TextBox 47">
                <a:extLst>
                  <a:ext uri="{FF2B5EF4-FFF2-40B4-BE49-F238E27FC236}">
                    <a16:creationId xmlns:a16="http://schemas.microsoft.com/office/drawing/2014/main" id="{9E0FABCD-79F6-4E88-9CFD-4FCA3E1D30A7}"/>
                  </a:ext>
                </a:extLst>
              </p:cNvPr>
              <p:cNvSpPr txBox="1">
                <a:spLocks noRot="1" noChangeAspect="1" noMove="1" noResize="1" noEditPoints="1" noAdjustHandles="1" noChangeArrowheads="1" noChangeShapeType="1" noTextEdit="1"/>
              </p:cNvSpPr>
              <p:nvPr/>
            </p:nvSpPr>
            <p:spPr>
              <a:xfrm>
                <a:off x="5581422" y="7020396"/>
                <a:ext cx="173894" cy="215444"/>
              </a:xfrm>
              <a:prstGeom prst="rect">
                <a:avLst/>
              </a:prstGeom>
              <a:blipFill>
                <a:blip r:embed="rId4"/>
                <a:stretch>
                  <a:fillRect l="-17857" r="-1071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12E90FF-DF78-43CC-A9FD-C7F73DD0A8B3}"/>
                  </a:ext>
                </a:extLst>
              </p:cNvPr>
              <p:cNvSpPr txBox="1"/>
              <p:nvPr/>
            </p:nvSpPr>
            <p:spPr>
              <a:xfrm>
                <a:off x="4429294" y="8028508"/>
                <a:ext cx="15145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400" b="0" i="1" smtClean="0">
                          <a:latin typeface="Cambria Math" panose="02040503050406030204" pitchFamily="18" charset="0"/>
                          <a:ea typeface="Cambria Math" panose="02040503050406030204" pitchFamily="18" charset="0"/>
                        </a:rPr>
                        <m:t>𝑇</m:t>
                      </m:r>
                    </m:oMath>
                  </m:oMathPara>
                </a14:m>
                <a:endParaRPr lang="en-CA" sz="1400" dirty="0">
                  <a:latin typeface="Cambria" panose="02040503050406030204" pitchFamily="18" charset="0"/>
                  <a:ea typeface="Cambria" panose="02040503050406030204" pitchFamily="18" charset="0"/>
                </a:endParaRPr>
              </a:p>
            </p:txBody>
          </p:sp>
        </mc:Choice>
        <mc:Fallback xmlns="">
          <p:sp>
            <p:nvSpPr>
              <p:cNvPr id="49" name="TextBox 48">
                <a:extLst>
                  <a:ext uri="{FF2B5EF4-FFF2-40B4-BE49-F238E27FC236}">
                    <a16:creationId xmlns:a16="http://schemas.microsoft.com/office/drawing/2014/main" id="{F12E90FF-DF78-43CC-A9FD-C7F73DD0A8B3}"/>
                  </a:ext>
                </a:extLst>
              </p:cNvPr>
              <p:cNvSpPr txBox="1">
                <a:spLocks noRot="1" noChangeAspect="1" noMove="1" noResize="1" noEditPoints="1" noAdjustHandles="1" noChangeArrowheads="1" noChangeShapeType="1" noTextEdit="1"/>
              </p:cNvSpPr>
              <p:nvPr/>
            </p:nvSpPr>
            <p:spPr>
              <a:xfrm>
                <a:off x="4429294" y="8028508"/>
                <a:ext cx="151452" cy="215444"/>
              </a:xfrm>
              <a:prstGeom prst="rect">
                <a:avLst/>
              </a:prstGeom>
              <a:blipFill>
                <a:blip r:embed="rId3"/>
                <a:stretch>
                  <a:fillRect l="-29167" r="-25000" b="-8571"/>
                </a:stretch>
              </a:blipFill>
            </p:spPr>
            <p:txBody>
              <a:bodyPr/>
              <a:lstStyle/>
              <a:p>
                <a:r>
                  <a:rPr lang="en-CA">
                    <a:noFill/>
                  </a:rPr>
                  <a:t> </a:t>
                </a:r>
              </a:p>
            </p:txBody>
          </p:sp>
        </mc:Fallback>
      </mc:AlternateContent>
      <p:grpSp>
        <p:nvGrpSpPr>
          <p:cNvPr id="50" name="Group 49">
            <a:extLst>
              <a:ext uri="{FF2B5EF4-FFF2-40B4-BE49-F238E27FC236}">
                <a16:creationId xmlns:a16="http://schemas.microsoft.com/office/drawing/2014/main" id="{EE49464B-0086-4DAA-B2E1-BC1857728111}"/>
              </a:ext>
            </a:extLst>
          </p:cNvPr>
          <p:cNvGrpSpPr/>
          <p:nvPr/>
        </p:nvGrpSpPr>
        <p:grpSpPr>
          <a:xfrm>
            <a:off x="3429124" y="6444332"/>
            <a:ext cx="2039517" cy="1512167"/>
            <a:chOff x="988794" y="3203972"/>
            <a:chExt cx="4311711" cy="3196847"/>
          </a:xfrm>
        </p:grpSpPr>
        <p:cxnSp>
          <p:nvCxnSpPr>
            <p:cNvPr id="52" name="Straight Connector 51">
              <a:extLst>
                <a:ext uri="{FF2B5EF4-FFF2-40B4-BE49-F238E27FC236}">
                  <a16:creationId xmlns:a16="http://schemas.microsoft.com/office/drawing/2014/main" id="{62DDD302-194E-4D22-A128-F79A53B0960F}"/>
                </a:ext>
              </a:extLst>
            </p:cNvPr>
            <p:cNvCxnSpPr/>
            <p:nvPr/>
          </p:nvCxnSpPr>
          <p:spPr>
            <a:xfrm>
              <a:off x="988794" y="6400819"/>
              <a:ext cx="430879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1202855-CEB1-4585-9E55-4300B78954A3}"/>
                </a:ext>
              </a:extLst>
            </p:cNvPr>
            <p:cNvCxnSpPr/>
            <p:nvPr/>
          </p:nvCxnSpPr>
          <p:spPr>
            <a:xfrm>
              <a:off x="5289646" y="3203972"/>
              <a:ext cx="0" cy="31968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Freeform 5">
              <a:extLst>
                <a:ext uri="{FF2B5EF4-FFF2-40B4-BE49-F238E27FC236}">
                  <a16:creationId xmlns:a16="http://schemas.microsoft.com/office/drawing/2014/main" id="{8C277DDE-490F-495F-BDD4-64440C95C30E}"/>
                </a:ext>
              </a:extLst>
            </p:cNvPr>
            <p:cNvSpPr/>
            <p:nvPr/>
          </p:nvSpPr>
          <p:spPr>
            <a:xfrm>
              <a:off x="988794" y="3203972"/>
              <a:ext cx="2988357" cy="2362887"/>
            </a:xfrm>
            <a:custGeom>
              <a:avLst/>
              <a:gdLst>
                <a:gd name="connsiteX0" fmla="*/ 0 w 3225800"/>
                <a:gd name="connsiteY0" fmla="*/ 2667000 h 2667000"/>
                <a:gd name="connsiteX1" fmla="*/ 2171700 w 3225800"/>
                <a:gd name="connsiteY1" fmla="*/ 1803400 h 2667000"/>
                <a:gd name="connsiteX2" fmla="*/ 3225800 w 3225800"/>
                <a:gd name="connsiteY2" fmla="*/ 0 h 2667000"/>
              </a:gdLst>
              <a:ahLst/>
              <a:cxnLst>
                <a:cxn ang="0">
                  <a:pos x="connsiteX0" y="connsiteY0"/>
                </a:cxn>
                <a:cxn ang="0">
                  <a:pos x="connsiteX1" y="connsiteY1"/>
                </a:cxn>
                <a:cxn ang="0">
                  <a:pos x="connsiteX2" y="connsiteY2"/>
                </a:cxn>
              </a:cxnLst>
              <a:rect l="l" t="t" r="r" b="b"/>
              <a:pathLst>
                <a:path w="3225800" h="2667000">
                  <a:moveTo>
                    <a:pt x="0" y="2667000"/>
                  </a:moveTo>
                  <a:cubicBezTo>
                    <a:pt x="817033" y="2457450"/>
                    <a:pt x="1634067" y="2247900"/>
                    <a:pt x="2171700" y="1803400"/>
                  </a:cubicBezTo>
                  <a:cubicBezTo>
                    <a:pt x="2709333" y="1358900"/>
                    <a:pt x="2967566" y="679450"/>
                    <a:pt x="3225800" y="0"/>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400">
                <a:latin typeface="Cambria" panose="02040503050406030204" pitchFamily="18" charset="0"/>
                <a:ea typeface="Cambria" panose="02040503050406030204" pitchFamily="18" charset="0"/>
              </a:endParaRPr>
            </a:p>
          </p:txBody>
        </p:sp>
        <p:cxnSp>
          <p:nvCxnSpPr>
            <p:cNvPr id="55" name="Straight Connector 54">
              <a:extLst>
                <a:ext uri="{FF2B5EF4-FFF2-40B4-BE49-F238E27FC236}">
                  <a16:creationId xmlns:a16="http://schemas.microsoft.com/office/drawing/2014/main" id="{1EB33672-FF94-4860-BBDA-15684CFF9F72}"/>
                </a:ext>
              </a:extLst>
            </p:cNvPr>
            <p:cNvCxnSpPr/>
            <p:nvPr/>
          </p:nvCxnSpPr>
          <p:spPr>
            <a:xfrm flipV="1">
              <a:off x="988794" y="5566859"/>
              <a:ext cx="0" cy="8339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0F72A19-5CB3-4447-A79C-AF677C33913E}"/>
                </a:ext>
              </a:extLst>
            </p:cNvPr>
            <p:cNvCxnSpPr/>
            <p:nvPr/>
          </p:nvCxnSpPr>
          <p:spPr>
            <a:xfrm>
              <a:off x="3977149" y="3203972"/>
              <a:ext cx="132335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23709DA3-DAEC-4AD8-A1D4-18206FCEE5A4}"/>
              </a:ext>
            </a:extLst>
          </p:cNvPr>
          <p:cNvGrpSpPr/>
          <p:nvPr/>
        </p:nvGrpSpPr>
        <p:grpSpPr>
          <a:xfrm>
            <a:off x="4149204" y="7020396"/>
            <a:ext cx="864096" cy="691277"/>
            <a:chOff x="908844" y="7236420"/>
            <a:chExt cx="864096" cy="691277"/>
          </a:xfrm>
        </p:grpSpPr>
        <p:cxnSp>
          <p:nvCxnSpPr>
            <p:cNvPr id="51" name="Straight Arrow Connector 50">
              <a:extLst>
                <a:ext uri="{FF2B5EF4-FFF2-40B4-BE49-F238E27FC236}">
                  <a16:creationId xmlns:a16="http://schemas.microsoft.com/office/drawing/2014/main" id="{DB9601E2-C38B-4C31-8D2E-0AC4B6FB3542}"/>
                </a:ext>
              </a:extLst>
            </p:cNvPr>
            <p:cNvCxnSpPr>
              <a:cxnSpLocks/>
            </p:cNvCxnSpPr>
            <p:nvPr/>
          </p:nvCxnSpPr>
          <p:spPr>
            <a:xfrm flipH="1">
              <a:off x="1412900" y="7236420"/>
              <a:ext cx="360040" cy="288032"/>
            </a:xfrm>
            <a:prstGeom prst="straightConnector1">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C2E47B7-1193-485E-A8D8-AD216B30ACE0}"/>
                </a:ext>
              </a:extLst>
            </p:cNvPr>
            <p:cNvCxnSpPr>
              <a:cxnSpLocks/>
            </p:cNvCxnSpPr>
            <p:nvPr/>
          </p:nvCxnSpPr>
          <p:spPr>
            <a:xfrm flipH="1">
              <a:off x="908844" y="7524452"/>
              <a:ext cx="504056" cy="403245"/>
            </a:xfrm>
            <a:prstGeom prst="straightConnector1">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F14EC850-3576-4D7D-A9A5-DC3A91CD32EE}"/>
                </a:ext>
              </a:extLst>
            </p:cNvPr>
            <p:cNvCxnSpPr>
              <a:cxnSpLocks/>
            </p:cNvCxnSpPr>
            <p:nvPr/>
          </p:nvCxnSpPr>
          <p:spPr>
            <a:xfrm flipH="1">
              <a:off x="1556916" y="7236420"/>
              <a:ext cx="216024" cy="172819"/>
            </a:xfrm>
            <a:prstGeom prst="straightConnector1">
              <a:avLst/>
            </a:prstGeom>
            <a:ln>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E8A348A3-D0B5-4520-B2B7-B1459C44B380}"/>
                </a:ext>
              </a:extLst>
            </p:cNvPr>
            <p:cNvCxnSpPr>
              <a:cxnSpLocks/>
            </p:cNvCxnSpPr>
            <p:nvPr/>
          </p:nvCxnSpPr>
          <p:spPr>
            <a:xfrm flipV="1">
              <a:off x="908844" y="7668468"/>
              <a:ext cx="324036" cy="259229"/>
            </a:xfrm>
            <a:prstGeom prst="straightConnector1">
              <a:avLst/>
            </a:prstGeom>
            <a:ln>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6450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4F6909-A9F1-49BD-A8F8-A22F56B5E5EE}"/>
              </a:ext>
            </a:extLst>
          </p:cNvPr>
          <p:cNvSpPr>
            <a:spLocks noGrp="1"/>
          </p:cNvSpPr>
          <p:nvPr>
            <p:ph type="sldNum" sz="quarter" idx="12"/>
          </p:nvPr>
        </p:nvSpPr>
        <p:spPr/>
        <p:txBody>
          <a:bodyPr/>
          <a:lstStyle/>
          <a:p>
            <a:fld id="{2812F1FA-390A-41C6-A5B6-DA577902550D}" type="slidenum">
              <a:rPr lang="en-CA" smtClean="0"/>
              <a:pPr/>
              <a:t>22</a:t>
            </a:fld>
            <a:endParaRPr lang="en-CA" dirty="0"/>
          </a:p>
        </p:txBody>
      </p:sp>
      <p:sp>
        <p:nvSpPr>
          <p:cNvPr id="4" name="Rectangle 3">
            <a:extLst>
              <a:ext uri="{FF2B5EF4-FFF2-40B4-BE49-F238E27FC236}">
                <a16:creationId xmlns:a16="http://schemas.microsoft.com/office/drawing/2014/main" id="{726C6AD5-B828-4625-BA7E-B24699CEC1AB}"/>
              </a:ext>
            </a:extLst>
          </p:cNvPr>
          <p:cNvSpPr/>
          <p:nvPr/>
        </p:nvSpPr>
        <p:spPr>
          <a:xfrm>
            <a:off x="260772" y="107628"/>
            <a:ext cx="5677824" cy="51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2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rPr>
              <a:t>Sensible Heating/Cooling</a:t>
            </a:r>
            <a:endParaRPr lang="en-CA" sz="11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B7A3B1E8-281A-4892-8207-C6C073EC2E63}"/>
                  </a:ext>
                </a:extLst>
              </p:cNvPr>
              <p:cNvSpPr/>
              <p:nvPr/>
            </p:nvSpPr>
            <p:spPr>
              <a:xfrm>
                <a:off x="620812" y="611684"/>
                <a:ext cx="5256584" cy="7802136"/>
              </a:xfrm>
              <a:prstGeom prst="rect">
                <a:avLst/>
              </a:prstGeom>
            </p:spPr>
            <p:txBody>
              <a:bodyPr wrap="square">
                <a:spAutoFit/>
              </a:bodyPr>
              <a:lstStyle/>
              <a:p>
                <a:pPr algn="just">
                  <a:spcBef>
                    <a:spcPts val="1687"/>
                  </a:spcBef>
                </a:pPr>
                <a:r>
                  <a:rPr lang="en-CA" sz="1100" dirty="0">
                    <a:latin typeface="Cambria" panose="02040503050406030204" pitchFamily="18" charset="0"/>
                    <a:ea typeface="Cambria" panose="02040503050406030204" pitchFamily="18" charset="0"/>
                    <a:cs typeface="Times New Roman" panose="02020603050405020304" pitchFamily="18" charset="0"/>
                  </a:rPr>
                  <a:t>A sensible heating/cooling process means that there is no change in the amount of moisture carried by the air stream, </a:t>
                </a:r>
                <a14:m>
                  <m:oMath xmlns:m="http://schemas.openxmlformats.org/officeDocument/2006/math">
                    <m:sSub>
                      <m:sSubPr>
                        <m:ctrlPr>
                          <a:rPr lang="en-CA" sz="1100" i="1">
                            <a:latin typeface="Cambria Math" panose="02040503050406030204" pitchFamily="18" charset="0"/>
                          </a:rPr>
                        </m:ctrlPr>
                      </m:sSubPr>
                      <m:e>
                        <m:r>
                          <a:rPr lang="en-CA" sz="1100" i="1">
                            <a:latin typeface="Cambria Math" panose="02040503050406030204" pitchFamily="18" charset="0"/>
                            <a:ea typeface="Cambria Math" panose="02040503050406030204" pitchFamily="18" charset="0"/>
                          </a:rPr>
                          <m:t>𝜔</m:t>
                        </m:r>
                      </m:e>
                      <m:sub>
                        <m:r>
                          <a:rPr lang="en-CA" sz="1100" i="1">
                            <a:latin typeface="Cambria Math" panose="02040503050406030204" pitchFamily="18" charset="0"/>
                          </a:rPr>
                          <m:t>1</m:t>
                        </m:r>
                      </m:sub>
                    </m:sSub>
                    <m:r>
                      <a:rPr lang="en-CA" sz="1100" i="1">
                        <a:latin typeface="Cambria Math" panose="02040503050406030204" pitchFamily="18" charset="0"/>
                      </a:rPr>
                      <m:t>=</m:t>
                    </m:r>
                    <m:sSub>
                      <m:sSubPr>
                        <m:ctrlPr>
                          <a:rPr lang="en-CA" sz="1100" i="1">
                            <a:latin typeface="Cambria Math" panose="02040503050406030204" pitchFamily="18" charset="0"/>
                          </a:rPr>
                        </m:ctrlPr>
                      </m:sSubPr>
                      <m:e>
                        <m:r>
                          <a:rPr lang="en-CA" sz="1100" i="1">
                            <a:latin typeface="Cambria Math" panose="02040503050406030204" pitchFamily="18" charset="0"/>
                            <a:ea typeface="Cambria Math" panose="02040503050406030204" pitchFamily="18" charset="0"/>
                          </a:rPr>
                          <m:t>𝜔</m:t>
                        </m:r>
                      </m:e>
                      <m:sub>
                        <m:r>
                          <a:rPr lang="en-CA" sz="1100" i="1">
                            <a:latin typeface="Cambria Math" panose="02040503050406030204" pitchFamily="18" charset="0"/>
                            <a:ea typeface="Cambria Math" panose="02040503050406030204" pitchFamily="18" charset="0"/>
                          </a:rPr>
                          <m:t>2</m:t>
                        </m:r>
                      </m:sub>
                    </m:sSub>
                  </m:oMath>
                </a14:m>
                <a:r>
                  <a:rPr lang="en-CA" sz="1100" dirty="0">
                    <a:latin typeface="Cambria" panose="02040503050406030204" pitchFamily="18" charset="0"/>
                    <a:ea typeface="Cambria" panose="02040503050406030204" pitchFamily="18" charset="0"/>
                    <a:cs typeface="Times New Roman" panose="02020603050405020304" pitchFamily="18" charset="0"/>
                  </a:rPr>
                  <a:t>.</a:t>
                </a: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r>
                  <a:rPr lang="en-CA" sz="1100" u="sng" dirty="0">
                    <a:latin typeface="Cambria" panose="02040503050406030204" pitchFamily="18" charset="0"/>
                    <a:ea typeface="Cambria" panose="02040503050406030204" pitchFamily="18" charset="0"/>
                    <a:cs typeface="Times New Roman" panose="02020603050405020304" pitchFamily="18" charset="0"/>
                  </a:rPr>
                  <a:t>Sensible Heating</a:t>
                </a:r>
                <a:r>
                  <a:rPr lang="en-CA" sz="1100" dirty="0">
                    <a:latin typeface="Cambria" panose="02040503050406030204" pitchFamily="18" charset="0"/>
                    <a:ea typeface="Cambria" panose="02040503050406030204" pitchFamily="18" charset="0"/>
                    <a:cs typeface="Times New Roman" panose="02020603050405020304" pitchFamily="18" charset="0"/>
                  </a:rPr>
                  <a:t>						</a:t>
                </a:r>
                <a:r>
                  <a:rPr lang="en-CA" sz="11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SS-SF,  </a:t>
                </a:r>
                <a14:m>
                  <m:oMath xmlns:m="http://schemas.openxmlformats.org/officeDocument/2006/math">
                    <m:r>
                      <a:rPr lang="en-CA" sz="1100" i="1" dirty="0">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m:t>
                    </m:r>
                    <m:r>
                      <a:rPr lang="en-CA" sz="1100" i="1" dirty="0" err="1">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𝑘𝑒</m:t>
                    </m:r>
                    <m:r>
                      <a:rPr lang="en-CA" sz="1100" i="1" dirty="0">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 </m:t>
                    </m:r>
                    <m:r>
                      <a:rPr lang="en-CA" sz="1100" i="1" dirty="0">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𝑝𝑒</m:t>
                    </m:r>
                    <m:r>
                      <a:rPr lang="en-CA" sz="1100" i="1" dirty="0">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 ≈ 0</m:t>
                    </m:r>
                  </m:oMath>
                </a14:m>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p>
              <a:p>
                <a:pPr algn="just">
                  <a:spcBef>
                    <a:spcPts val="1687"/>
                  </a:spcBef>
                </a:pPr>
                <a:endParaRPr lang="en-CA" sz="1100" dirty="0"/>
              </a:p>
              <a:p>
                <a:pPr algn="just">
                  <a:spcBef>
                    <a:spcPts val="1687"/>
                  </a:spcBef>
                </a:pPr>
                <a:endParaRPr lang="en-CA" sz="1100" dirty="0"/>
              </a:p>
              <a:p>
                <a:pPr algn="just">
                  <a:spcBef>
                    <a:spcPts val="1687"/>
                  </a:spcBef>
                </a:pPr>
                <a:endParaRPr lang="en-CA" sz="1100" dirty="0"/>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r>
                  <a:rPr lang="en-CA" sz="1100" dirty="0">
                    <a:latin typeface="Cambria" panose="02040503050406030204" pitchFamily="18" charset="0"/>
                    <a:ea typeface="Cambria" panose="02040503050406030204" pitchFamily="18" charset="0"/>
                    <a:cs typeface="Times New Roman" panose="02020603050405020304" pitchFamily="18" charset="0"/>
                  </a:rPr>
                  <a:t>	E-</a:t>
                </a:r>
                <a:r>
                  <a:rPr lang="en-CA" sz="1100" dirty="0" err="1">
                    <a:latin typeface="Cambria" panose="02040503050406030204" pitchFamily="18" charset="0"/>
                    <a:ea typeface="Cambria" panose="02040503050406030204" pitchFamily="18" charset="0"/>
                    <a:cs typeface="Times New Roman" panose="02020603050405020304" pitchFamily="18" charset="0"/>
                  </a:rPr>
                  <a:t>bal</a:t>
                </a:r>
                <a:r>
                  <a:rPr lang="en-CA" sz="1100" dirty="0">
                    <a:latin typeface="Cambria" panose="02040503050406030204" pitchFamily="18" charset="0"/>
                    <a:ea typeface="Cambria" panose="02040503050406030204" pitchFamily="18" charset="0"/>
                    <a:cs typeface="Times New Roman" panose="02020603050405020304" pitchFamily="18" charset="0"/>
                  </a:rPr>
                  <a:t>:		</a:t>
                </a:r>
                <a:r>
                  <a:rPr lang="en-CA" sz="1100" dirty="0"/>
                  <a:t> </a:t>
                </a:r>
                <a14:m>
                  <m:oMath xmlns:m="http://schemas.openxmlformats.org/officeDocument/2006/math">
                    <m:sSub>
                      <m:sSubPr>
                        <m:ctrlPr>
                          <a:rPr lang="en-CA" sz="1100" i="1">
                            <a:latin typeface="Cambria Math" panose="02040503050406030204" pitchFamily="18" charset="0"/>
                          </a:rPr>
                        </m:ctrlPr>
                      </m:sSubPr>
                      <m:e>
                        <m:acc>
                          <m:accPr>
                            <m:chr m:val="̇"/>
                            <m:ctrlPr>
                              <a:rPr lang="en-CA" sz="1100" i="1">
                                <a:latin typeface="Cambria Math" panose="02040503050406030204" pitchFamily="18" charset="0"/>
                              </a:rPr>
                            </m:ctrlPr>
                          </m:accPr>
                          <m:e>
                            <m:r>
                              <a:rPr lang="en-CA" sz="1100" b="0" i="1">
                                <a:latin typeface="Cambria Math" panose="02040503050406030204" pitchFamily="18" charset="0"/>
                              </a:rPr>
                              <m:t>𝑚</m:t>
                            </m:r>
                          </m:e>
                        </m:acc>
                      </m:e>
                      <m:sub>
                        <m:r>
                          <a:rPr lang="en-CA" sz="1100" b="0" i="1">
                            <a:latin typeface="Cambria Math" panose="02040503050406030204" pitchFamily="18" charset="0"/>
                          </a:rPr>
                          <m:t>𝑎</m:t>
                        </m:r>
                      </m:sub>
                    </m:sSub>
                    <m:sSub>
                      <m:sSubPr>
                        <m:ctrlPr>
                          <a:rPr lang="en-CA" sz="1100" i="1">
                            <a:latin typeface="Cambria Math" panose="02040503050406030204" pitchFamily="18" charset="0"/>
                          </a:rPr>
                        </m:ctrlPr>
                      </m:sSubPr>
                      <m:e>
                        <m:r>
                          <a:rPr lang="en-CA" sz="1100" b="0" i="1">
                            <a:latin typeface="Cambria Math" panose="02040503050406030204" pitchFamily="18" charset="0"/>
                          </a:rPr>
                          <m:t>h</m:t>
                        </m:r>
                      </m:e>
                      <m:sub>
                        <m:r>
                          <a:rPr lang="en-CA" sz="1100" b="0" i="1">
                            <a:latin typeface="Cambria Math" panose="02040503050406030204" pitchFamily="18" charset="0"/>
                          </a:rPr>
                          <m:t>1</m:t>
                        </m:r>
                      </m:sub>
                    </m:sSub>
                    <m:r>
                      <a:rPr lang="en-CA" sz="1100" b="0" i="1">
                        <a:latin typeface="Cambria Math" panose="02040503050406030204" pitchFamily="18" charset="0"/>
                      </a:rPr>
                      <m:t>+</m:t>
                    </m:r>
                    <m:acc>
                      <m:accPr>
                        <m:chr m:val="̇"/>
                        <m:ctrlPr>
                          <a:rPr lang="en-CA" sz="1100" i="1">
                            <a:latin typeface="Cambria Math" panose="02040503050406030204" pitchFamily="18" charset="0"/>
                          </a:rPr>
                        </m:ctrlPr>
                      </m:accPr>
                      <m:e>
                        <m:r>
                          <a:rPr lang="en-CA" sz="1100" b="0" i="1">
                            <a:latin typeface="Cambria Math" panose="02040503050406030204" pitchFamily="18" charset="0"/>
                          </a:rPr>
                          <m:t>𝑄</m:t>
                        </m:r>
                      </m:e>
                    </m:acc>
                    <m:r>
                      <a:rPr lang="en-CA" sz="1100" b="0" i="1">
                        <a:latin typeface="Cambria Math" panose="02040503050406030204" pitchFamily="18" charset="0"/>
                      </a:rPr>
                      <m:t>=</m:t>
                    </m:r>
                    <m:sSub>
                      <m:sSubPr>
                        <m:ctrlPr>
                          <a:rPr lang="en-CA" sz="1100" i="1">
                            <a:latin typeface="Cambria Math" panose="02040503050406030204" pitchFamily="18" charset="0"/>
                          </a:rPr>
                        </m:ctrlPr>
                      </m:sSubPr>
                      <m:e>
                        <m:acc>
                          <m:accPr>
                            <m:chr m:val="̇"/>
                            <m:ctrlPr>
                              <a:rPr lang="en-CA" sz="1100" i="1">
                                <a:latin typeface="Cambria Math" panose="02040503050406030204" pitchFamily="18" charset="0"/>
                              </a:rPr>
                            </m:ctrlPr>
                          </m:accPr>
                          <m:e>
                            <m:r>
                              <a:rPr lang="en-CA" sz="1100" b="0" i="1">
                                <a:latin typeface="Cambria Math" panose="02040503050406030204" pitchFamily="18" charset="0"/>
                              </a:rPr>
                              <m:t>𝑚</m:t>
                            </m:r>
                          </m:e>
                        </m:acc>
                      </m:e>
                      <m:sub>
                        <m:r>
                          <a:rPr lang="en-CA" sz="1100" b="0" i="1">
                            <a:latin typeface="Cambria Math" panose="02040503050406030204" pitchFamily="18" charset="0"/>
                          </a:rPr>
                          <m:t>𝑎</m:t>
                        </m:r>
                      </m:sub>
                    </m:sSub>
                    <m:sSub>
                      <m:sSubPr>
                        <m:ctrlPr>
                          <a:rPr lang="en-CA" sz="1100" i="1">
                            <a:latin typeface="Cambria Math" panose="02040503050406030204" pitchFamily="18" charset="0"/>
                          </a:rPr>
                        </m:ctrlPr>
                      </m:sSubPr>
                      <m:e>
                        <m:r>
                          <a:rPr lang="en-CA" sz="1100" b="0" i="1">
                            <a:latin typeface="Cambria Math" panose="02040503050406030204" pitchFamily="18" charset="0"/>
                          </a:rPr>
                          <m:t>h</m:t>
                        </m:r>
                      </m:e>
                      <m:sub>
                        <m:r>
                          <a:rPr lang="en-CA" sz="1100" b="0" i="1">
                            <a:latin typeface="Cambria Math" panose="02040503050406030204" pitchFamily="18" charset="0"/>
                          </a:rPr>
                          <m:t>2</m:t>
                        </m:r>
                      </m:sub>
                    </m:sSub>
                    <m:r>
                      <a:rPr lang="en-CA" sz="1100" b="0" i="1">
                        <a:latin typeface="Cambria Math" panose="02040503050406030204" pitchFamily="18" charset="0"/>
                      </a:rPr>
                      <m:t>        </m:t>
                    </m:r>
                    <m:r>
                      <a:rPr lang="en-CA" sz="1100" b="0" i="1">
                        <a:latin typeface="Cambria Math" panose="02040503050406030204" pitchFamily="18" charset="0"/>
                        <a:ea typeface="Cambria Math" panose="02040503050406030204" pitchFamily="18" charset="0"/>
                      </a:rPr>
                      <m:t>→</m:t>
                    </m:r>
                    <m:r>
                      <a:rPr lang="en-CA" sz="1100" b="0" i="1" smtClean="0">
                        <a:latin typeface="Cambria Math" panose="02040503050406030204" pitchFamily="18" charset="0"/>
                        <a:ea typeface="Cambria Math" panose="02040503050406030204" pitchFamily="18" charset="0"/>
                      </a:rPr>
                      <m:t>        </m:t>
                    </m:r>
                    <m:acc>
                      <m:accPr>
                        <m:chr m:val="̇"/>
                        <m:ctrlPr>
                          <a:rPr lang="en-CA" sz="1100" b="1" i="1">
                            <a:latin typeface="Cambria Math" panose="02040503050406030204" pitchFamily="18" charset="0"/>
                          </a:rPr>
                        </m:ctrlPr>
                      </m:accPr>
                      <m:e>
                        <m:r>
                          <a:rPr lang="en-CA" sz="1100" b="1" i="1">
                            <a:latin typeface="Cambria Math" panose="02040503050406030204" pitchFamily="18" charset="0"/>
                          </a:rPr>
                          <m:t>𝑸</m:t>
                        </m:r>
                      </m:e>
                    </m:acc>
                    <m:r>
                      <a:rPr lang="en-CA" sz="1100" b="1" i="1">
                        <a:latin typeface="Cambria Math" panose="02040503050406030204" pitchFamily="18" charset="0"/>
                      </a:rPr>
                      <m:t>=</m:t>
                    </m:r>
                    <m:sSub>
                      <m:sSubPr>
                        <m:ctrlPr>
                          <a:rPr lang="en-CA" sz="1100" b="1" i="1">
                            <a:latin typeface="Cambria Math" panose="02040503050406030204" pitchFamily="18" charset="0"/>
                          </a:rPr>
                        </m:ctrlPr>
                      </m:sSubPr>
                      <m:e>
                        <m:acc>
                          <m:accPr>
                            <m:chr m:val="̇"/>
                            <m:ctrlPr>
                              <a:rPr lang="en-CA" sz="1100" b="1" i="1">
                                <a:latin typeface="Cambria Math" panose="02040503050406030204" pitchFamily="18" charset="0"/>
                              </a:rPr>
                            </m:ctrlPr>
                          </m:accPr>
                          <m:e>
                            <m:r>
                              <a:rPr lang="en-CA" sz="1100" b="1" i="1">
                                <a:latin typeface="Cambria Math" panose="02040503050406030204" pitchFamily="18" charset="0"/>
                              </a:rPr>
                              <m:t>𝒎</m:t>
                            </m:r>
                          </m:e>
                        </m:acc>
                      </m:e>
                      <m:sub>
                        <m:r>
                          <a:rPr lang="en-CA" sz="1100" b="1" i="1">
                            <a:latin typeface="Cambria Math" panose="02040503050406030204" pitchFamily="18" charset="0"/>
                          </a:rPr>
                          <m:t>𝒂</m:t>
                        </m:r>
                      </m:sub>
                    </m:sSub>
                    <m:d>
                      <m:dPr>
                        <m:ctrlPr>
                          <a:rPr lang="en-CA" sz="1100" b="1" i="1">
                            <a:latin typeface="Cambria Math" panose="02040503050406030204" pitchFamily="18" charset="0"/>
                          </a:rPr>
                        </m:ctrlPr>
                      </m:dPr>
                      <m:e>
                        <m:sSub>
                          <m:sSubPr>
                            <m:ctrlPr>
                              <a:rPr lang="en-CA" sz="1100" b="1" i="1">
                                <a:latin typeface="Cambria Math" panose="02040503050406030204" pitchFamily="18" charset="0"/>
                              </a:rPr>
                            </m:ctrlPr>
                          </m:sSubPr>
                          <m:e>
                            <m:r>
                              <a:rPr lang="en-CA" sz="1100" b="1" i="1">
                                <a:latin typeface="Cambria Math" panose="02040503050406030204" pitchFamily="18" charset="0"/>
                              </a:rPr>
                              <m:t>𝒉</m:t>
                            </m:r>
                          </m:e>
                          <m:sub>
                            <m:r>
                              <a:rPr lang="en-CA" sz="1100" b="1" i="1">
                                <a:latin typeface="Cambria Math" panose="02040503050406030204" pitchFamily="18" charset="0"/>
                              </a:rPr>
                              <m:t>𝟐</m:t>
                            </m:r>
                          </m:sub>
                        </m:sSub>
                        <m:r>
                          <a:rPr lang="en-CA" sz="1100" b="1" i="1">
                            <a:latin typeface="Cambria Math" panose="02040503050406030204" pitchFamily="18" charset="0"/>
                          </a:rPr>
                          <m:t>−</m:t>
                        </m:r>
                        <m:sSub>
                          <m:sSubPr>
                            <m:ctrlPr>
                              <a:rPr lang="en-CA" sz="1100" b="1" i="1">
                                <a:latin typeface="Cambria Math" panose="02040503050406030204" pitchFamily="18" charset="0"/>
                              </a:rPr>
                            </m:ctrlPr>
                          </m:sSubPr>
                          <m:e>
                            <m:r>
                              <a:rPr lang="en-CA" sz="1100" b="1" i="1">
                                <a:latin typeface="Cambria Math" panose="02040503050406030204" pitchFamily="18" charset="0"/>
                              </a:rPr>
                              <m:t>𝒉</m:t>
                            </m:r>
                          </m:e>
                          <m:sub>
                            <m:r>
                              <a:rPr lang="en-CA" sz="1100" b="1" i="1">
                                <a:latin typeface="Cambria Math" panose="02040503050406030204" pitchFamily="18" charset="0"/>
                              </a:rPr>
                              <m:t>𝟏</m:t>
                            </m:r>
                          </m:sub>
                        </m:sSub>
                      </m:e>
                    </m:d>
                  </m:oMath>
                </a14:m>
                <a:endParaRPr lang="en-CA" sz="1100" b="1"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p>
              <a:p>
                <a:pPr algn="just">
                  <a:spcBef>
                    <a:spcPts val="1687"/>
                  </a:spcBef>
                </a:pPr>
                <a:endParaRPr lang="en-CA" sz="1100" dirty="0"/>
              </a:p>
              <a:p>
                <a:pPr algn="just">
                  <a:spcBef>
                    <a:spcPts val="1687"/>
                  </a:spcBef>
                </a:pPr>
                <a:endParaRPr lang="en-CA" sz="1100" dirty="0"/>
              </a:p>
              <a:p>
                <a:pPr algn="just">
                  <a:spcBef>
                    <a:spcPts val="1687"/>
                  </a:spcBef>
                </a:pPr>
                <a:r>
                  <a:rPr lang="en-CA" sz="1100" u="sng" dirty="0">
                    <a:latin typeface="Cambria" panose="02040503050406030204" pitchFamily="18" charset="0"/>
                    <a:ea typeface="Cambria" panose="02040503050406030204" pitchFamily="18" charset="0"/>
                    <a:cs typeface="Times New Roman" panose="02020603050405020304" pitchFamily="18" charset="0"/>
                  </a:rPr>
                  <a:t>Sensible Cooling</a:t>
                </a:r>
                <a:r>
                  <a:rPr lang="en-CA" sz="1100" dirty="0">
                    <a:latin typeface="Cambria" panose="02040503050406030204" pitchFamily="18" charset="0"/>
                    <a:ea typeface="Cambria" panose="02040503050406030204" pitchFamily="18" charset="0"/>
                    <a:cs typeface="Times New Roman" panose="02020603050405020304" pitchFamily="18" charset="0"/>
                  </a:rPr>
                  <a:t>						</a:t>
                </a:r>
                <a:r>
                  <a:rPr lang="en-CA" sz="11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SS-SF,  </a:t>
                </a:r>
                <a14:m>
                  <m:oMath xmlns:m="http://schemas.openxmlformats.org/officeDocument/2006/math">
                    <m:r>
                      <a:rPr lang="en-CA" sz="1100" i="1" dirty="0">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m:t>
                    </m:r>
                    <m:r>
                      <a:rPr lang="en-CA" sz="1100" i="1" dirty="0" err="1">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𝑘𝑒</m:t>
                    </m:r>
                    <m:r>
                      <a:rPr lang="en-CA" sz="1100" i="1" dirty="0">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 </m:t>
                    </m:r>
                    <m:r>
                      <a:rPr lang="en-CA" sz="1100" i="1" dirty="0">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𝑝𝑒</m:t>
                    </m:r>
                    <m:r>
                      <a:rPr lang="en-CA" sz="1100" i="1" dirty="0">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 ≈ 0</m:t>
                    </m:r>
                  </m:oMath>
                </a14:m>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r>
                  <a:rPr lang="en-CA" sz="1100" dirty="0">
                    <a:latin typeface="Cambria" panose="02040503050406030204" pitchFamily="18" charset="0"/>
                    <a:ea typeface="Cambria" panose="02040503050406030204" pitchFamily="18" charset="0"/>
                    <a:cs typeface="Times New Roman" panose="02020603050405020304" pitchFamily="18" charset="0"/>
                  </a:rPr>
                  <a:t>	E-</a:t>
                </a:r>
                <a:r>
                  <a:rPr lang="en-CA" sz="1100" dirty="0" err="1">
                    <a:latin typeface="Cambria" panose="02040503050406030204" pitchFamily="18" charset="0"/>
                    <a:ea typeface="Cambria" panose="02040503050406030204" pitchFamily="18" charset="0"/>
                    <a:cs typeface="Times New Roman" panose="02020603050405020304" pitchFamily="18" charset="0"/>
                  </a:rPr>
                  <a:t>bal</a:t>
                </a:r>
                <a:r>
                  <a:rPr lang="en-CA" sz="1100" dirty="0">
                    <a:latin typeface="Cambria" panose="02040503050406030204" pitchFamily="18" charset="0"/>
                    <a:ea typeface="Cambria" panose="02040503050406030204" pitchFamily="18" charset="0"/>
                    <a:cs typeface="Times New Roman" panose="02020603050405020304" pitchFamily="18" charset="0"/>
                  </a:rPr>
                  <a:t>:		</a:t>
                </a:r>
                <a:r>
                  <a:rPr lang="en-CA" sz="1100" dirty="0">
                    <a:solidFill>
                      <a:schemeClr val="tx1"/>
                    </a:solidFill>
                  </a:rPr>
                  <a:t> </a:t>
                </a:r>
                <a14:m>
                  <m:oMath xmlns:m="http://schemas.openxmlformats.org/officeDocument/2006/math">
                    <m:sSub>
                      <m:sSubPr>
                        <m:ctrlPr>
                          <a:rPr lang="en-CA" sz="110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b="0" i="1">
                                <a:solidFill>
                                  <a:schemeClr val="tx1"/>
                                </a:solidFill>
                                <a:latin typeface="Cambria Math" panose="02040503050406030204" pitchFamily="18" charset="0"/>
                              </a:rPr>
                              <m:t>𝑚</m:t>
                            </m:r>
                          </m:e>
                        </m:acc>
                      </m:e>
                      <m:sub>
                        <m:r>
                          <a:rPr lang="en-CA" sz="1100" b="0" i="1">
                            <a:solidFill>
                              <a:schemeClr val="tx1"/>
                            </a:solidFill>
                            <a:latin typeface="Cambria Math" panose="02040503050406030204" pitchFamily="18" charset="0"/>
                          </a:rPr>
                          <m:t>𝑎</m:t>
                        </m:r>
                      </m:sub>
                    </m:sSub>
                    <m:sSub>
                      <m:sSubPr>
                        <m:ctrlPr>
                          <a:rPr lang="en-CA" sz="1100" i="1">
                            <a:solidFill>
                              <a:schemeClr val="tx1"/>
                            </a:solidFill>
                            <a:latin typeface="Cambria Math" panose="02040503050406030204" pitchFamily="18" charset="0"/>
                          </a:rPr>
                        </m:ctrlPr>
                      </m:sSubPr>
                      <m:e>
                        <m:r>
                          <a:rPr lang="en-CA" sz="1100" b="0" i="1">
                            <a:solidFill>
                              <a:schemeClr val="tx1"/>
                            </a:solidFill>
                            <a:latin typeface="Cambria Math" panose="02040503050406030204" pitchFamily="18" charset="0"/>
                          </a:rPr>
                          <m:t>h</m:t>
                        </m:r>
                      </m:e>
                      <m:sub>
                        <m:r>
                          <a:rPr lang="en-CA" sz="1100" b="0" i="1">
                            <a:solidFill>
                              <a:schemeClr val="tx1"/>
                            </a:solidFill>
                            <a:latin typeface="Cambria Math" panose="02040503050406030204" pitchFamily="18" charset="0"/>
                          </a:rPr>
                          <m:t>1</m:t>
                        </m:r>
                      </m:sub>
                    </m:sSub>
                    <m:r>
                      <a:rPr lang="en-CA" sz="1100" b="0" i="1" smtClean="0">
                        <a:solidFill>
                          <a:schemeClr val="tx1"/>
                        </a:solidFill>
                        <a:latin typeface="Cambria Math" panose="02040503050406030204" pitchFamily="18" charset="0"/>
                      </a:rPr>
                      <m:t>=</m:t>
                    </m:r>
                    <m:acc>
                      <m:accPr>
                        <m:chr m:val="̇"/>
                        <m:ctrlPr>
                          <a:rPr lang="en-CA" sz="1100" i="1">
                            <a:solidFill>
                              <a:schemeClr val="tx1"/>
                            </a:solidFill>
                            <a:latin typeface="Cambria Math" panose="02040503050406030204" pitchFamily="18" charset="0"/>
                          </a:rPr>
                        </m:ctrlPr>
                      </m:accPr>
                      <m:e>
                        <m:r>
                          <a:rPr lang="en-CA" sz="1100" b="0" i="1">
                            <a:solidFill>
                              <a:schemeClr val="tx1"/>
                            </a:solidFill>
                            <a:latin typeface="Cambria Math" panose="02040503050406030204" pitchFamily="18" charset="0"/>
                          </a:rPr>
                          <m:t>𝑄</m:t>
                        </m:r>
                      </m:e>
                    </m:acc>
                    <m:r>
                      <a:rPr lang="en-CA" sz="1100" b="0" i="1" smtClean="0">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sub>
                    </m:sSub>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h</m:t>
                        </m:r>
                      </m:e>
                      <m:sub>
                        <m:r>
                          <a:rPr lang="en-CA" sz="1100" i="1">
                            <a:solidFill>
                              <a:schemeClr val="tx1"/>
                            </a:solidFill>
                            <a:latin typeface="Cambria Math" panose="02040503050406030204" pitchFamily="18" charset="0"/>
                          </a:rPr>
                          <m:t>2</m:t>
                        </m:r>
                      </m:sub>
                    </m:sSub>
                    <m:r>
                      <a:rPr lang="en-CA" sz="1100" b="0" i="1" smtClean="0">
                        <a:solidFill>
                          <a:schemeClr val="tx1"/>
                        </a:solidFill>
                        <a:latin typeface="Cambria Math" panose="02040503050406030204" pitchFamily="18" charset="0"/>
                      </a:rPr>
                      <m:t>        </m:t>
                    </m:r>
                    <m:r>
                      <a:rPr lang="en-CA" sz="1100" i="1" smtClean="0">
                        <a:solidFill>
                          <a:schemeClr val="tx1"/>
                        </a:solidFill>
                        <a:latin typeface="Cambria Math" panose="02040503050406030204" pitchFamily="18" charset="0"/>
                        <a:ea typeface="Cambria Math" panose="02040503050406030204" pitchFamily="18" charset="0"/>
                      </a:rPr>
                      <m:t>→</m:t>
                    </m:r>
                    <m:r>
                      <a:rPr lang="en-CA" sz="1100" b="1" i="1" smtClean="0">
                        <a:solidFill>
                          <a:schemeClr val="tx1"/>
                        </a:solidFill>
                        <a:latin typeface="Cambria Math" panose="02040503050406030204" pitchFamily="18" charset="0"/>
                        <a:ea typeface="Cambria Math" panose="02040503050406030204" pitchFamily="18" charset="0"/>
                      </a:rPr>
                      <m:t>        </m:t>
                    </m:r>
                    <m:acc>
                      <m:accPr>
                        <m:chr m:val="̇"/>
                        <m:ctrlPr>
                          <a:rPr lang="en-CA" sz="1100" b="1" i="1">
                            <a:solidFill>
                              <a:schemeClr val="tx1"/>
                            </a:solidFill>
                            <a:latin typeface="Cambria Math" panose="02040503050406030204" pitchFamily="18" charset="0"/>
                          </a:rPr>
                        </m:ctrlPr>
                      </m:accPr>
                      <m:e>
                        <m:r>
                          <a:rPr lang="en-CA" sz="1100" b="1" i="1">
                            <a:solidFill>
                              <a:schemeClr val="tx1"/>
                            </a:solidFill>
                            <a:latin typeface="Cambria Math" panose="02040503050406030204" pitchFamily="18" charset="0"/>
                          </a:rPr>
                          <m:t>𝑸</m:t>
                        </m:r>
                      </m:e>
                    </m:acc>
                    <m:r>
                      <a:rPr lang="en-CA" sz="1100" b="1" i="1" smtClean="0">
                        <a:solidFill>
                          <a:schemeClr val="tx1"/>
                        </a:solidFill>
                        <a:latin typeface="Cambria Math" panose="02040503050406030204" pitchFamily="18" charset="0"/>
                      </a:rPr>
                      <m:t>=</m:t>
                    </m:r>
                    <m:sSub>
                      <m:sSubPr>
                        <m:ctrlPr>
                          <a:rPr lang="en-CA" sz="1100" b="1" i="1">
                            <a:solidFill>
                              <a:schemeClr val="tx1"/>
                            </a:solidFill>
                            <a:latin typeface="Cambria Math" panose="02040503050406030204" pitchFamily="18" charset="0"/>
                          </a:rPr>
                        </m:ctrlPr>
                      </m:sSubPr>
                      <m:e>
                        <m:acc>
                          <m:accPr>
                            <m:chr m:val="̇"/>
                            <m:ctrlPr>
                              <a:rPr lang="en-CA" sz="1100" b="1" i="1">
                                <a:solidFill>
                                  <a:schemeClr val="tx1"/>
                                </a:solidFill>
                                <a:latin typeface="Cambria Math" panose="02040503050406030204" pitchFamily="18" charset="0"/>
                              </a:rPr>
                            </m:ctrlPr>
                          </m:accPr>
                          <m:e>
                            <m:r>
                              <a:rPr lang="en-CA" sz="1100" b="1" i="1">
                                <a:solidFill>
                                  <a:schemeClr val="tx1"/>
                                </a:solidFill>
                                <a:latin typeface="Cambria Math" panose="02040503050406030204" pitchFamily="18" charset="0"/>
                              </a:rPr>
                              <m:t>𝒎</m:t>
                            </m:r>
                          </m:e>
                        </m:acc>
                      </m:e>
                      <m:sub>
                        <m:r>
                          <a:rPr lang="en-CA" sz="1100" b="1" i="1">
                            <a:solidFill>
                              <a:schemeClr val="tx1"/>
                            </a:solidFill>
                            <a:latin typeface="Cambria Math" panose="02040503050406030204" pitchFamily="18" charset="0"/>
                          </a:rPr>
                          <m:t>𝒂</m:t>
                        </m:r>
                      </m:sub>
                    </m:sSub>
                    <m:d>
                      <m:dPr>
                        <m:ctrlPr>
                          <a:rPr lang="en-CA" sz="1100" b="1" i="1" smtClean="0">
                            <a:solidFill>
                              <a:schemeClr val="tx1"/>
                            </a:solidFill>
                            <a:latin typeface="Cambria Math" panose="02040503050406030204" pitchFamily="18" charset="0"/>
                          </a:rPr>
                        </m:ctrlPr>
                      </m:dPr>
                      <m:e>
                        <m:sSub>
                          <m:sSubPr>
                            <m:ctrlPr>
                              <a:rPr lang="en-CA" sz="1100" b="1" i="1" smtClean="0">
                                <a:solidFill>
                                  <a:schemeClr val="tx1"/>
                                </a:solidFill>
                                <a:latin typeface="Cambria Math" panose="02040503050406030204" pitchFamily="18" charset="0"/>
                              </a:rPr>
                            </m:ctrlPr>
                          </m:sSubPr>
                          <m:e>
                            <m:r>
                              <a:rPr lang="en-CA" sz="1100" b="1" i="1">
                                <a:solidFill>
                                  <a:schemeClr val="tx1"/>
                                </a:solidFill>
                                <a:latin typeface="Cambria Math" panose="02040503050406030204" pitchFamily="18" charset="0"/>
                              </a:rPr>
                              <m:t>𝒉</m:t>
                            </m:r>
                          </m:e>
                          <m:sub>
                            <m:r>
                              <a:rPr lang="en-CA" sz="1100" b="1" i="1" smtClean="0">
                                <a:solidFill>
                                  <a:schemeClr val="tx1"/>
                                </a:solidFill>
                                <a:latin typeface="Cambria Math" panose="02040503050406030204" pitchFamily="18" charset="0"/>
                              </a:rPr>
                              <m:t>𝟏</m:t>
                            </m:r>
                          </m:sub>
                        </m:sSub>
                        <m:r>
                          <a:rPr lang="en-CA" sz="1100" b="1" i="1" smtClean="0">
                            <a:solidFill>
                              <a:schemeClr val="tx1"/>
                            </a:solidFill>
                            <a:latin typeface="Cambria Math" panose="02040503050406030204" pitchFamily="18" charset="0"/>
                          </a:rPr>
                          <m:t>−</m:t>
                        </m:r>
                        <m:sSub>
                          <m:sSubPr>
                            <m:ctrlPr>
                              <a:rPr lang="en-CA" sz="1100" b="1" i="1">
                                <a:solidFill>
                                  <a:schemeClr val="tx1"/>
                                </a:solidFill>
                                <a:latin typeface="Cambria Math" panose="02040503050406030204" pitchFamily="18" charset="0"/>
                              </a:rPr>
                            </m:ctrlPr>
                          </m:sSubPr>
                          <m:e>
                            <m:r>
                              <a:rPr lang="en-CA" sz="1100" b="1" i="1">
                                <a:solidFill>
                                  <a:schemeClr val="tx1"/>
                                </a:solidFill>
                                <a:latin typeface="Cambria Math" panose="02040503050406030204" pitchFamily="18" charset="0"/>
                              </a:rPr>
                              <m:t>𝒉</m:t>
                            </m:r>
                          </m:e>
                          <m:sub>
                            <m:r>
                              <a:rPr lang="en-CA" sz="1100" b="1" i="1" smtClean="0">
                                <a:solidFill>
                                  <a:schemeClr val="tx1"/>
                                </a:solidFill>
                                <a:latin typeface="Cambria Math" panose="02040503050406030204" pitchFamily="18" charset="0"/>
                              </a:rPr>
                              <m:t>𝟐</m:t>
                            </m:r>
                          </m:sub>
                        </m:sSub>
                      </m:e>
                    </m:d>
                  </m:oMath>
                </a14:m>
                <a:endParaRPr lang="en-CA" sz="1100" b="1"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74" name="Rectangle 73">
                <a:extLst>
                  <a:ext uri="{FF2B5EF4-FFF2-40B4-BE49-F238E27FC236}">
                    <a16:creationId xmlns:a16="http://schemas.microsoft.com/office/drawing/2014/main" id="{B7A3B1E8-281A-4892-8207-C6C073EC2E63}"/>
                  </a:ext>
                </a:extLst>
              </p:cNvPr>
              <p:cNvSpPr>
                <a:spLocks noRot="1" noChangeAspect="1" noMove="1" noResize="1" noEditPoints="1" noAdjustHandles="1" noChangeArrowheads="1" noChangeShapeType="1" noTextEdit="1"/>
              </p:cNvSpPr>
              <p:nvPr/>
            </p:nvSpPr>
            <p:spPr>
              <a:xfrm>
                <a:off x="620812" y="611684"/>
                <a:ext cx="5256584" cy="7802136"/>
              </a:xfrm>
              <a:prstGeom prst="rect">
                <a:avLst/>
              </a:prstGeom>
              <a:blipFill>
                <a:blip r:embed="rId2"/>
                <a:stretch>
                  <a:fillRect t="-7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C2EE43AE-531B-43D3-A3D1-BC9D4C8CAA2E}"/>
                  </a:ext>
                </a:extLst>
              </p:cNvPr>
              <p:cNvSpPr/>
              <p:nvPr/>
            </p:nvSpPr>
            <p:spPr>
              <a:xfrm>
                <a:off x="1484908" y="2798346"/>
                <a:ext cx="379591"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latin typeface="Cambria Math" panose="02040503050406030204" pitchFamily="18" charset="0"/>
                            </a:rPr>
                          </m:ctrlPr>
                        </m:sSubPr>
                        <m:e>
                          <m:r>
                            <a:rPr lang="en-CA" sz="1100" i="1">
                              <a:latin typeface="Cambria Math" panose="02040503050406030204" pitchFamily="18" charset="0"/>
                            </a:rPr>
                            <m:t>𝑇</m:t>
                          </m:r>
                        </m:e>
                        <m:sub>
                          <m:r>
                            <a:rPr lang="en-CA" sz="1100" i="1">
                              <a:latin typeface="Cambria Math" panose="02040503050406030204" pitchFamily="18" charset="0"/>
                            </a:rPr>
                            <m:t>1</m:t>
                          </m:r>
                        </m:sub>
                      </m:sSub>
                    </m:oMath>
                  </m:oMathPara>
                </a14:m>
                <a:endParaRPr lang="en-CA" sz="11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CA" sz="1100" i="1">
                              <a:latin typeface="Cambria Math" panose="02040503050406030204" pitchFamily="18" charset="0"/>
                            </a:rPr>
                          </m:ctrlPr>
                        </m:sSubPr>
                        <m:e>
                          <m:r>
                            <a:rPr lang="en-CA" sz="1100" i="1">
                              <a:latin typeface="Cambria Math" panose="02040503050406030204" pitchFamily="18" charset="0"/>
                              <a:ea typeface="Cambria Math" panose="02040503050406030204" pitchFamily="18" charset="0"/>
                            </a:rPr>
                            <m:t>𝜔</m:t>
                          </m:r>
                        </m:e>
                        <m:sub>
                          <m:r>
                            <a:rPr lang="en-CA" sz="1100" i="1">
                              <a:latin typeface="Cambria Math" panose="02040503050406030204" pitchFamily="18" charset="0"/>
                            </a:rPr>
                            <m:t>1</m:t>
                          </m:r>
                        </m:sub>
                      </m:sSub>
                    </m:oMath>
                  </m:oMathPara>
                </a14:m>
                <a:endParaRPr lang="en-CA" sz="1100" dirty="0">
                  <a:latin typeface="Cambria" panose="02040503050406030204" pitchFamily="18" charset="0"/>
                  <a:ea typeface="Cambria" panose="02040503050406030204" pitchFamily="18" charset="0"/>
                </a:endParaRPr>
              </a:p>
            </p:txBody>
          </p:sp>
        </mc:Choice>
        <mc:Fallback xmlns="">
          <p:sp>
            <p:nvSpPr>
              <p:cNvPr id="41" name="Rectangle 40">
                <a:extLst>
                  <a:ext uri="{FF2B5EF4-FFF2-40B4-BE49-F238E27FC236}">
                    <a16:creationId xmlns:a16="http://schemas.microsoft.com/office/drawing/2014/main" id="{C2EE43AE-531B-43D3-A3D1-BC9D4C8CAA2E}"/>
                  </a:ext>
                </a:extLst>
              </p:cNvPr>
              <p:cNvSpPr>
                <a:spLocks noRot="1" noChangeAspect="1" noMove="1" noResize="1" noEditPoints="1" noAdjustHandles="1" noChangeArrowheads="1" noChangeShapeType="1" noTextEdit="1"/>
              </p:cNvSpPr>
              <p:nvPr/>
            </p:nvSpPr>
            <p:spPr>
              <a:xfrm>
                <a:off x="1484908" y="2798346"/>
                <a:ext cx="379591" cy="430887"/>
              </a:xfrm>
              <a:prstGeom prst="rect">
                <a:avLst/>
              </a:prstGeom>
              <a:blipFill>
                <a:blip r:embed="rId3"/>
                <a:stretch>
                  <a:fillRect/>
                </a:stretch>
              </a:blipFill>
            </p:spPr>
            <p:txBody>
              <a:bodyPr/>
              <a:lstStyle/>
              <a:p>
                <a:r>
                  <a:rPr lang="en-CA">
                    <a:noFill/>
                  </a:rPr>
                  <a:t> </a:t>
                </a:r>
              </a:p>
            </p:txBody>
          </p:sp>
        </mc:Fallback>
      </mc:AlternateContent>
      <p:sp>
        <p:nvSpPr>
          <p:cNvPr id="43" name="Rectangle 42">
            <a:extLst>
              <a:ext uri="{FF2B5EF4-FFF2-40B4-BE49-F238E27FC236}">
                <a16:creationId xmlns:a16="http://schemas.microsoft.com/office/drawing/2014/main" id="{4EEA0590-B82E-4C39-BEE5-E5A95D383A7D}"/>
              </a:ext>
            </a:extLst>
          </p:cNvPr>
          <p:cNvSpPr/>
          <p:nvPr/>
        </p:nvSpPr>
        <p:spPr>
          <a:xfrm>
            <a:off x="2709044" y="2366298"/>
            <a:ext cx="1008112" cy="57606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latin typeface="Cambria" panose="02040503050406030204" pitchFamily="18" charset="0"/>
              <a:ea typeface="Cambria" panose="02040503050406030204" pitchFamily="18" charset="0"/>
            </a:endParaRPr>
          </a:p>
        </p:txBody>
      </p:sp>
      <p:cxnSp>
        <p:nvCxnSpPr>
          <p:cNvPr id="44" name="Straight Arrow Connector 43">
            <a:extLst>
              <a:ext uri="{FF2B5EF4-FFF2-40B4-BE49-F238E27FC236}">
                <a16:creationId xmlns:a16="http://schemas.microsoft.com/office/drawing/2014/main" id="{A80502B2-2CB4-4281-A959-02AD3DDD88E7}"/>
              </a:ext>
            </a:extLst>
          </p:cNvPr>
          <p:cNvCxnSpPr>
            <a:cxnSpLocks/>
          </p:cNvCxnSpPr>
          <p:nvPr/>
        </p:nvCxnSpPr>
        <p:spPr>
          <a:xfrm>
            <a:off x="2060972" y="2654330"/>
            <a:ext cx="6067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11500785-DCC3-4B82-8B31-99634CFB63DA}"/>
              </a:ext>
            </a:extLst>
          </p:cNvPr>
          <p:cNvSpPr/>
          <p:nvPr/>
        </p:nvSpPr>
        <p:spPr>
          <a:xfrm>
            <a:off x="2204988" y="2366298"/>
            <a:ext cx="160655" cy="16065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chemeClr val="tx1"/>
                </a:solidFill>
                <a:latin typeface="Cambria" panose="02040503050406030204" pitchFamily="18" charset="0"/>
                <a:ea typeface="Cambria" panose="02040503050406030204" pitchFamily="18" charset="0"/>
              </a:rPr>
              <a:t>1</a:t>
            </a:r>
          </a:p>
        </p:txBody>
      </p:sp>
      <p:sp>
        <p:nvSpPr>
          <p:cNvPr id="49" name="Oval 48">
            <a:extLst>
              <a:ext uri="{FF2B5EF4-FFF2-40B4-BE49-F238E27FC236}">
                <a16:creationId xmlns:a16="http://schemas.microsoft.com/office/drawing/2014/main" id="{118987C9-C511-44A6-B584-DD2EF89A384D}"/>
              </a:ext>
            </a:extLst>
          </p:cNvPr>
          <p:cNvSpPr/>
          <p:nvPr/>
        </p:nvSpPr>
        <p:spPr>
          <a:xfrm>
            <a:off x="4005188" y="2366298"/>
            <a:ext cx="160655" cy="16065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chemeClr val="tx1"/>
                </a:solidFill>
                <a:latin typeface="Cambria" panose="02040503050406030204" pitchFamily="18" charset="0"/>
                <a:ea typeface="Cambria" panose="02040503050406030204" pitchFamily="18" charset="0"/>
              </a:rPr>
              <a:t>2</a:t>
            </a:r>
          </a:p>
        </p:txBody>
      </p:sp>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A6EA7A28-125A-4442-A37F-9BB08004FDD5}"/>
                  </a:ext>
                </a:extLst>
              </p:cNvPr>
              <p:cNvSpPr/>
              <p:nvPr/>
            </p:nvSpPr>
            <p:spPr>
              <a:xfrm>
                <a:off x="1340892" y="2510314"/>
                <a:ext cx="651012"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b="0" i="1">
                                  <a:solidFill>
                                    <a:schemeClr val="tx1"/>
                                  </a:solidFill>
                                  <a:latin typeface="Cambria Math" panose="02040503050406030204" pitchFamily="18" charset="0"/>
                                </a:rPr>
                                <m:t>𝑚</m:t>
                              </m:r>
                            </m:e>
                          </m:acc>
                        </m:e>
                        <m:sub>
                          <m:r>
                            <a:rPr lang="en-CA" sz="1100" b="0" i="1">
                              <a:solidFill>
                                <a:schemeClr val="tx1"/>
                              </a:solidFill>
                              <a:latin typeface="Cambria Math" panose="02040503050406030204" pitchFamily="18" charset="0"/>
                            </a:rPr>
                            <m:t>𝑎</m:t>
                          </m:r>
                        </m:sub>
                      </m:sSub>
                      <m:r>
                        <a:rPr lang="en-CA" sz="1100" i="1" smtClean="0">
                          <a:solidFill>
                            <a:schemeClr val="tx1"/>
                          </a:solidFill>
                          <a:latin typeface="Cambria Math" panose="02040503050406030204" pitchFamily="18" charset="0"/>
                          <a:ea typeface="Cambria Math" panose="02040503050406030204" pitchFamily="18" charset="0"/>
                        </a:rPr>
                        <m:t>∙</m:t>
                      </m:r>
                      <m:sSub>
                        <m:sSubPr>
                          <m:ctrlPr>
                            <a:rPr lang="en-CA" sz="1100" b="0" i="1" smtClean="0">
                              <a:solidFill>
                                <a:schemeClr val="tx1"/>
                              </a:solidFill>
                              <a:latin typeface="Cambria Math" panose="02040503050406030204" pitchFamily="18" charset="0"/>
                            </a:rPr>
                          </m:ctrlPr>
                        </m:sSubPr>
                        <m:e>
                          <m:r>
                            <a:rPr lang="en-CA" sz="1100" b="0" i="1" smtClean="0">
                              <a:solidFill>
                                <a:schemeClr val="tx1"/>
                              </a:solidFill>
                              <a:latin typeface="Cambria Math" panose="02040503050406030204" pitchFamily="18" charset="0"/>
                            </a:rPr>
                            <m:t>h</m:t>
                          </m:r>
                        </m:e>
                        <m:sub>
                          <m:r>
                            <a:rPr lang="en-CA" sz="1100" b="0" i="1" smtClean="0">
                              <a:solidFill>
                                <a:schemeClr val="tx1"/>
                              </a:solidFill>
                              <a:latin typeface="Cambria Math" panose="02040503050406030204" pitchFamily="18" charset="0"/>
                            </a:rPr>
                            <m:t>1</m:t>
                          </m:r>
                        </m:sub>
                      </m:sSub>
                    </m:oMath>
                  </m:oMathPara>
                </a14:m>
                <a:endParaRPr lang="en-CA" sz="1100" dirty="0">
                  <a:solidFill>
                    <a:schemeClr val="tx1"/>
                  </a:solidFill>
                </a:endParaRPr>
              </a:p>
            </p:txBody>
          </p:sp>
        </mc:Choice>
        <mc:Fallback xmlns="">
          <p:sp>
            <p:nvSpPr>
              <p:cNvPr id="65" name="Rectangle 64">
                <a:extLst>
                  <a:ext uri="{FF2B5EF4-FFF2-40B4-BE49-F238E27FC236}">
                    <a16:creationId xmlns:a16="http://schemas.microsoft.com/office/drawing/2014/main" id="{A6EA7A28-125A-4442-A37F-9BB08004FDD5}"/>
                  </a:ext>
                </a:extLst>
              </p:cNvPr>
              <p:cNvSpPr>
                <a:spLocks noRot="1" noChangeAspect="1" noMove="1" noResize="1" noEditPoints="1" noAdjustHandles="1" noChangeArrowheads="1" noChangeShapeType="1" noTextEdit="1"/>
              </p:cNvSpPr>
              <p:nvPr/>
            </p:nvSpPr>
            <p:spPr>
              <a:xfrm>
                <a:off x="1340892" y="2510314"/>
                <a:ext cx="651012" cy="261610"/>
              </a:xfrm>
              <a:prstGeom prst="rect">
                <a:avLst/>
              </a:prstGeom>
              <a:blipFill>
                <a:blip r:embed="rId4"/>
                <a:stretch>
                  <a:fillRect/>
                </a:stretch>
              </a:blipFill>
            </p:spPr>
            <p:txBody>
              <a:bodyPr/>
              <a:lstStyle/>
              <a:p>
                <a:r>
                  <a:rPr lang="en-CA">
                    <a:noFill/>
                  </a:rPr>
                  <a:t> </a:t>
                </a:r>
              </a:p>
            </p:txBody>
          </p:sp>
        </mc:Fallback>
      </mc:AlternateContent>
      <p:cxnSp>
        <p:nvCxnSpPr>
          <p:cNvPr id="67" name="Straight Arrow Connector 66">
            <a:extLst>
              <a:ext uri="{FF2B5EF4-FFF2-40B4-BE49-F238E27FC236}">
                <a16:creationId xmlns:a16="http://schemas.microsoft.com/office/drawing/2014/main" id="{D1783836-3E73-4321-A3A8-9E498DD2432A}"/>
              </a:ext>
            </a:extLst>
          </p:cNvPr>
          <p:cNvCxnSpPr>
            <a:cxnSpLocks/>
          </p:cNvCxnSpPr>
          <p:nvPr/>
        </p:nvCxnSpPr>
        <p:spPr>
          <a:xfrm>
            <a:off x="3717156" y="2654330"/>
            <a:ext cx="6067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3D596AA-7C13-46A6-86A6-EAFC875D4131}"/>
              </a:ext>
            </a:extLst>
          </p:cNvPr>
          <p:cNvCxnSpPr>
            <a:cxnSpLocks/>
          </p:cNvCxnSpPr>
          <p:nvPr/>
        </p:nvCxnSpPr>
        <p:spPr>
          <a:xfrm>
            <a:off x="3213100" y="1934250"/>
            <a:ext cx="0" cy="4320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D2903159-F5CC-4B82-9EED-0EA99229F671}"/>
                  </a:ext>
                </a:extLst>
              </p:cNvPr>
              <p:cNvSpPr/>
              <p:nvPr/>
            </p:nvSpPr>
            <p:spPr>
              <a:xfrm>
                <a:off x="4365228" y="2510314"/>
                <a:ext cx="651012"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b="0" i="1">
                                  <a:solidFill>
                                    <a:schemeClr val="tx1"/>
                                  </a:solidFill>
                                  <a:latin typeface="Cambria Math" panose="02040503050406030204" pitchFamily="18" charset="0"/>
                                </a:rPr>
                                <m:t>𝑚</m:t>
                              </m:r>
                            </m:e>
                          </m:acc>
                        </m:e>
                        <m:sub>
                          <m:r>
                            <a:rPr lang="en-CA" sz="1100" b="0" i="1">
                              <a:solidFill>
                                <a:schemeClr val="tx1"/>
                              </a:solidFill>
                              <a:latin typeface="Cambria Math" panose="02040503050406030204" pitchFamily="18" charset="0"/>
                            </a:rPr>
                            <m:t>𝑎</m:t>
                          </m:r>
                        </m:sub>
                      </m:sSub>
                      <m:r>
                        <a:rPr lang="en-CA" sz="1100" i="1" smtClean="0">
                          <a:solidFill>
                            <a:schemeClr val="tx1"/>
                          </a:solidFill>
                          <a:latin typeface="Cambria Math" panose="02040503050406030204" pitchFamily="18" charset="0"/>
                          <a:ea typeface="Cambria Math" panose="02040503050406030204" pitchFamily="18" charset="0"/>
                        </a:rPr>
                        <m:t>∙</m:t>
                      </m:r>
                      <m:sSub>
                        <m:sSubPr>
                          <m:ctrlPr>
                            <a:rPr lang="en-CA" sz="1100" b="0" i="1" smtClean="0">
                              <a:solidFill>
                                <a:schemeClr val="tx1"/>
                              </a:solidFill>
                              <a:latin typeface="Cambria Math" panose="02040503050406030204" pitchFamily="18" charset="0"/>
                            </a:rPr>
                          </m:ctrlPr>
                        </m:sSubPr>
                        <m:e>
                          <m:r>
                            <a:rPr lang="en-CA" sz="1100" b="0" i="1" smtClean="0">
                              <a:solidFill>
                                <a:schemeClr val="tx1"/>
                              </a:solidFill>
                              <a:latin typeface="Cambria Math" panose="02040503050406030204" pitchFamily="18" charset="0"/>
                            </a:rPr>
                            <m:t>h</m:t>
                          </m:r>
                        </m:e>
                        <m:sub>
                          <m:r>
                            <a:rPr lang="en-CA" sz="1100" b="0" i="1" smtClean="0">
                              <a:solidFill>
                                <a:schemeClr val="tx1"/>
                              </a:solidFill>
                              <a:latin typeface="Cambria Math" panose="02040503050406030204" pitchFamily="18" charset="0"/>
                            </a:rPr>
                            <m:t>2</m:t>
                          </m:r>
                        </m:sub>
                      </m:sSub>
                    </m:oMath>
                  </m:oMathPara>
                </a14:m>
                <a:endParaRPr lang="en-CA" sz="1100" dirty="0">
                  <a:solidFill>
                    <a:schemeClr val="tx1"/>
                  </a:solidFill>
                </a:endParaRPr>
              </a:p>
            </p:txBody>
          </p:sp>
        </mc:Choice>
        <mc:Fallback xmlns="">
          <p:sp>
            <p:nvSpPr>
              <p:cNvPr id="71" name="Rectangle 70">
                <a:extLst>
                  <a:ext uri="{FF2B5EF4-FFF2-40B4-BE49-F238E27FC236}">
                    <a16:creationId xmlns:a16="http://schemas.microsoft.com/office/drawing/2014/main" id="{D2903159-F5CC-4B82-9EED-0EA99229F671}"/>
                  </a:ext>
                </a:extLst>
              </p:cNvPr>
              <p:cNvSpPr>
                <a:spLocks noRot="1" noChangeAspect="1" noMove="1" noResize="1" noEditPoints="1" noAdjustHandles="1" noChangeArrowheads="1" noChangeShapeType="1" noTextEdit="1"/>
              </p:cNvSpPr>
              <p:nvPr/>
            </p:nvSpPr>
            <p:spPr>
              <a:xfrm>
                <a:off x="4365228" y="2510314"/>
                <a:ext cx="651012" cy="261610"/>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3C0FB520-4C4C-4854-8227-8334A992AF25}"/>
                  </a:ext>
                </a:extLst>
              </p:cNvPr>
              <p:cNvSpPr/>
              <p:nvPr/>
            </p:nvSpPr>
            <p:spPr>
              <a:xfrm>
                <a:off x="3213100" y="1934250"/>
                <a:ext cx="317010"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CA" sz="1100" i="1" smtClean="0">
                              <a:latin typeface="Cambria Math" panose="02040503050406030204" pitchFamily="18" charset="0"/>
                            </a:rPr>
                          </m:ctrlPr>
                        </m:accPr>
                        <m:e>
                          <m:r>
                            <a:rPr lang="en-CA" sz="1100" b="0" i="1" smtClean="0">
                              <a:latin typeface="Cambria Math" panose="02040503050406030204" pitchFamily="18" charset="0"/>
                            </a:rPr>
                            <m:t>𝑄</m:t>
                          </m:r>
                        </m:e>
                      </m:acc>
                    </m:oMath>
                  </m:oMathPara>
                </a14:m>
                <a:endParaRPr lang="en-CA" sz="1100" dirty="0">
                  <a:solidFill>
                    <a:schemeClr val="tx1"/>
                  </a:solidFill>
                </a:endParaRPr>
              </a:p>
            </p:txBody>
          </p:sp>
        </mc:Choice>
        <mc:Fallback xmlns="">
          <p:sp>
            <p:nvSpPr>
              <p:cNvPr id="72" name="Rectangle 71">
                <a:extLst>
                  <a:ext uri="{FF2B5EF4-FFF2-40B4-BE49-F238E27FC236}">
                    <a16:creationId xmlns:a16="http://schemas.microsoft.com/office/drawing/2014/main" id="{3C0FB520-4C4C-4854-8227-8334A992AF25}"/>
                  </a:ext>
                </a:extLst>
              </p:cNvPr>
              <p:cNvSpPr>
                <a:spLocks noRot="1" noChangeAspect="1" noMove="1" noResize="1" noEditPoints="1" noAdjustHandles="1" noChangeArrowheads="1" noChangeShapeType="1" noTextEdit="1"/>
              </p:cNvSpPr>
              <p:nvPr/>
            </p:nvSpPr>
            <p:spPr>
              <a:xfrm>
                <a:off x="3213100" y="1934250"/>
                <a:ext cx="317010" cy="268022"/>
              </a:xfrm>
              <a:prstGeom prst="rect">
                <a:avLst/>
              </a:prstGeom>
              <a:blipFill>
                <a:blip r:embed="rId6"/>
                <a:stretch>
                  <a:fillRect b="-227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C23A1C23-9CD1-40FA-AB9C-C5F903A6BC6C}"/>
                  </a:ext>
                </a:extLst>
              </p:cNvPr>
              <p:cNvSpPr/>
              <p:nvPr/>
            </p:nvSpPr>
            <p:spPr>
              <a:xfrm>
                <a:off x="4437236" y="2798346"/>
                <a:ext cx="379591"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latin typeface="Cambria Math" panose="02040503050406030204" pitchFamily="18" charset="0"/>
                            </a:rPr>
                          </m:ctrlPr>
                        </m:sSubPr>
                        <m:e>
                          <m:r>
                            <a:rPr lang="en-CA" sz="1100" i="1">
                              <a:latin typeface="Cambria Math" panose="02040503050406030204" pitchFamily="18" charset="0"/>
                            </a:rPr>
                            <m:t>𝑇</m:t>
                          </m:r>
                        </m:e>
                        <m:sub>
                          <m:r>
                            <a:rPr lang="en-CA" sz="1100" b="0" i="1" smtClean="0">
                              <a:latin typeface="Cambria Math" panose="02040503050406030204" pitchFamily="18" charset="0"/>
                            </a:rPr>
                            <m:t>2</m:t>
                          </m:r>
                        </m:sub>
                      </m:sSub>
                    </m:oMath>
                  </m:oMathPara>
                </a14:m>
                <a:endParaRPr lang="en-CA" sz="11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CA" sz="1100" i="1" smtClean="0">
                              <a:latin typeface="Cambria Math" panose="02040503050406030204" pitchFamily="18" charset="0"/>
                            </a:rPr>
                          </m:ctrlPr>
                        </m:sSubPr>
                        <m:e>
                          <m:r>
                            <a:rPr lang="en-CA" sz="1100" i="1">
                              <a:latin typeface="Cambria Math" panose="02040503050406030204" pitchFamily="18" charset="0"/>
                              <a:ea typeface="Cambria Math" panose="02040503050406030204" pitchFamily="18" charset="0"/>
                            </a:rPr>
                            <m:t>𝜔</m:t>
                          </m:r>
                        </m:e>
                        <m:sub>
                          <m:r>
                            <a:rPr lang="en-CA" sz="1100" b="0" i="1" smtClean="0">
                              <a:latin typeface="Cambria Math" panose="02040503050406030204" pitchFamily="18" charset="0"/>
                            </a:rPr>
                            <m:t>2</m:t>
                          </m:r>
                        </m:sub>
                      </m:sSub>
                    </m:oMath>
                  </m:oMathPara>
                </a14:m>
                <a:endParaRPr lang="en-CA" sz="1100" dirty="0">
                  <a:latin typeface="Cambria" panose="02040503050406030204" pitchFamily="18" charset="0"/>
                  <a:ea typeface="Cambria" panose="02040503050406030204" pitchFamily="18" charset="0"/>
                </a:endParaRPr>
              </a:p>
            </p:txBody>
          </p:sp>
        </mc:Choice>
        <mc:Fallback xmlns="">
          <p:sp>
            <p:nvSpPr>
              <p:cNvPr id="73" name="Rectangle 72">
                <a:extLst>
                  <a:ext uri="{FF2B5EF4-FFF2-40B4-BE49-F238E27FC236}">
                    <a16:creationId xmlns:a16="http://schemas.microsoft.com/office/drawing/2014/main" id="{C23A1C23-9CD1-40FA-AB9C-C5F903A6BC6C}"/>
                  </a:ext>
                </a:extLst>
              </p:cNvPr>
              <p:cNvSpPr>
                <a:spLocks noRot="1" noChangeAspect="1" noMove="1" noResize="1" noEditPoints="1" noAdjustHandles="1" noChangeArrowheads="1" noChangeShapeType="1" noTextEdit="1"/>
              </p:cNvSpPr>
              <p:nvPr/>
            </p:nvSpPr>
            <p:spPr>
              <a:xfrm>
                <a:off x="4437236" y="2798346"/>
                <a:ext cx="379591" cy="430887"/>
              </a:xfrm>
              <a:prstGeom prst="rect">
                <a:avLst/>
              </a:prstGeom>
              <a:blipFill>
                <a:blip r:embed="rId7"/>
                <a:stretch>
                  <a:fillRect/>
                </a:stretch>
              </a:blipFill>
            </p:spPr>
            <p:txBody>
              <a:bodyPr/>
              <a:lstStyle/>
              <a:p>
                <a:r>
                  <a:rPr lang="en-CA">
                    <a:noFill/>
                  </a:rPr>
                  <a:t> </a:t>
                </a:r>
              </a:p>
            </p:txBody>
          </p:sp>
        </mc:Fallback>
      </mc:AlternateContent>
      <p:sp>
        <p:nvSpPr>
          <p:cNvPr id="77" name="Rectangle 76">
            <a:extLst>
              <a:ext uri="{FF2B5EF4-FFF2-40B4-BE49-F238E27FC236}">
                <a16:creationId xmlns:a16="http://schemas.microsoft.com/office/drawing/2014/main" id="{E146C16F-40A8-444B-9381-B10836A50D9C}"/>
              </a:ext>
            </a:extLst>
          </p:cNvPr>
          <p:cNvSpPr/>
          <p:nvPr/>
        </p:nvSpPr>
        <p:spPr>
          <a:xfrm>
            <a:off x="2637036" y="3014370"/>
            <a:ext cx="1674613" cy="261610"/>
          </a:xfrm>
          <a:prstGeom prst="rect">
            <a:avLst/>
          </a:prstGeom>
        </p:spPr>
        <p:txBody>
          <a:bodyPr wrap="square">
            <a:spAutoFit/>
          </a:bodyPr>
          <a:lstStyle/>
          <a:p>
            <a:r>
              <a:rPr lang="en-CA" sz="1100" dirty="0">
                <a:latin typeface="Cambria" panose="02040503050406030204" pitchFamily="18" charset="0"/>
                <a:ea typeface="Cambria" panose="02040503050406030204" pitchFamily="18" charset="0"/>
                <a:cs typeface="Times New Roman" panose="02020603050405020304" pitchFamily="18" charset="0"/>
              </a:rPr>
              <a:t>sensible heating</a:t>
            </a:r>
            <a:endParaRPr lang="en-CA" sz="1100" dirty="0"/>
          </a:p>
        </p:txBody>
      </p:sp>
      <p:grpSp>
        <p:nvGrpSpPr>
          <p:cNvPr id="79" name="Group 78">
            <a:extLst>
              <a:ext uri="{FF2B5EF4-FFF2-40B4-BE49-F238E27FC236}">
                <a16:creationId xmlns:a16="http://schemas.microsoft.com/office/drawing/2014/main" id="{39936188-E41C-479C-91EA-D933ADC4A05D}"/>
              </a:ext>
            </a:extLst>
          </p:cNvPr>
          <p:cNvGrpSpPr/>
          <p:nvPr/>
        </p:nvGrpSpPr>
        <p:grpSpPr>
          <a:xfrm>
            <a:off x="1340892" y="5940276"/>
            <a:ext cx="3675348" cy="1341730"/>
            <a:chOff x="1340892" y="1691804"/>
            <a:chExt cx="3675348" cy="1341730"/>
          </a:xfrm>
        </p:grpSpPr>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1D375249-77A8-4CDF-A8D7-F25FD5CBF4C6}"/>
                    </a:ext>
                  </a:extLst>
                </p:cNvPr>
                <p:cNvSpPr/>
                <p:nvPr/>
              </p:nvSpPr>
              <p:spPr>
                <a:xfrm>
                  <a:off x="1484908" y="2555900"/>
                  <a:ext cx="379591"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latin typeface="Cambria Math" panose="02040503050406030204" pitchFamily="18" charset="0"/>
                              </a:rPr>
                            </m:ctrlPr>
                          </m:sSubPr>
                          <m:e>
                            <m:r>
                              <a:rPr lang="en-CA" sz="1100" i="1">
                                <a:latin typeface="Cambria Math" panose="02040503050406030204" pitchFamily="18" charset="0"/>
                              </a:rPr>
                              <m:t>𝑇</m:t>
                            </m:r>
                          </m:e>
                          <m:sub>
                            <m:r>
                              <a:rPr lang="en-CA" sz="1100" i="1">
                                <a:latin typeface="Cambria Math" panose="02040503050406030204" pitchFamily="18" charset="0"/>
                              </a:rPr>
                              <m:t>1</m:t>
                            </m:r>
                          </m:sub>
                        </m:sSub>
                      </m:oMath>
                    </m:oMathPara>
                  </a14:m>
                  <a:endParaRPr lang="en-CA" sz="11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CA" sz="1100" i="1">
                                <a:latin typeface="Cambria Math" panose="02040503050406030204" pitchFamily="18" charset="0"/>
                              </a:rPr>
                            </m:ctrlPr>
                          </m:sSubPr>
                          <m:e>
                            <m:r>
                              <a:rPr lang="en-CA" sz="1100" i="1">
                                <a:latin typeface="Cambria Math" panose="02040503050406030204" pitchFamily="18" charset="0"/>
                                <a:ea typeface="Cambria Math" panose="02040503050406030204" pitchFamily="18" charset="0"/>
                              </a:rPr>
                              <m:t>𝜔</m:t>
                            </m:r>
                          </m:e>
                          <m:sub>
                            <m:r>
                              <a:rPr lang="en-CA" sz="1100" i="1">
                                <a:latin typeface="Cambria Math" panose="02040503050406030204" pitchFamily="18" charset="0"/>
                              </a:rPr>
                              <m:t>1</m:t>
                            </m:r>
                          </m:sub>
                        </m:sSub>
                      </m:oMath>
                    </m:oMathPara>
                  </a14:m>
                  <a:endParaRPr lang="en-CA" sz="1100" dirty="0">
                    <a:latin typeface="Cambria" panose="02040503050406030204" pitchFamily="18" charset="0"/>
                    <a:ea typeface="Cambria" panose="02040503050406030204" pitchFamily="18" charset="0"/>
                  </a:endParaRPr>
                </a:p>
              </p:txBody>
            </p:sp>
          </mc:Choice>
          <mc:Fallback xmlns="">
            <p:sp>
              <p:nvSpPr>
                <p:cNvPr id="80" name="Rectangle 79">
                  <a:extLst>
                    <a:ext uri="{FF2B5EF4-FFF2-40B4-BE49-F238E27FC236}">
                      <a16:creationId xmlns:a16="http://schemas.microsoft.com/office/drawing/2014/main" id="{1D375249-77A8-4CDF-A8D7-F25FD5CBF4C6}"/>
                    </a:ext>
                  </a:extLst>
                </p:cNvPr>
                <p:cNvSpPr>
                  <a:spLocks noRot="1" noChangeAspect="1" noMove="1" noResize="1" noEditPoints="1" noAdjustHandles="1" noChangeArrowheads="1" noChangeShapeType="1" noTextEdit="1"/>
                </p:cNvSpPr>
                <p:nvPr/>
              </p:nvSpPr>
              <p:spPr>
                <a:xfrm>
                  <a:off x="1484908" y="2555900"/>
                  <a:ext cx="379591" cy="430887"/>
                </a:xfrm>
                <a:prstGeom prst="rect">
                  <a:avLst/>
                </a:prstGeom>
                <a:blipFill>
                  <a:blip r:embed="rId8"/>
                  <a:stretch>
                    <a:fillRect/>
                  </a:stretch>
                </a:blipFill>
              </p:spPr>
              <p:txBody>
                <a:bodyPr/>
                <a:lstStyle/>
                <a:p>
                  <a:r>
                    <a:rPr lang="en-CA">
                      <a:noFill/>
                    </a:rPr>
                    <a:t> </a:t>
                  </a:r>
                </a:p>
              </p:txBody>
            </p:sp>
          </mc:Fallback>
        </mc:AlternateContent>
        <p:sp>
          <p:nvSpPr>
            <p:cNvPr id="81" name="Rectangle 80">
              <a:extLst>
                <a:ext uri="{FF2B5EF4-FFF2-40B4-BE49-F238E27FC236}">
                  <a16:creationId xmlns:a16="http://schemas.microsoft.com/office/drawing/2014/main" id="{297B6CAF-8666-402E-A24F-997741F975C5}"/>
                </a:ext>
              </a:extLst>
            </p:cNvPr>
            <p:cNvSpPr/>
            <p:nvPr/>
          </p:nvSpPr>
          <p:spPr>
            <a:xfrm>
              <a:off x="2709044" y="2123852"/>
              <a:ext cx="1008112" cy="57606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latin typeface="Cambria" panose="02040503050406030204" pitchFamily="18" charset="0"/>
                <a:ea typeface="Cambria" panose="02040503050406030204" pitchFamily="18" charset="0"/>
              </a:endParaRPr>
            </a:p>
          </p:txBody>
        </p:sp>
        <p:cxnSp>
          <p:nvCxnSpPr>
            <p:cNvPr id="82" name="Straight Arrow Connector 81">
              <a:extLst>
                <a:ext uri="{FF2B5EF4-FFF2-40B4-BE49-F238E27FC236}">
                  <a16:creationId xmlns:a16="http://schemas.microsoft.com/office/drawing/2014/main" id="{EA91594C-1B2E-4782-892D-3930DBC6463E}"/>
                </a:ext>
              </a:extLst>
            </p:cNvPr>
            <p:cNvCxnSpPr>
              <a:cxnSpLocks/>
            </p:cNvCxnSpPr>
            <p:nvPr/>
          </p:nvCxnSpPr>
          <p:spPr>
            <a:xfrm>
              <a:off x="2060972" y="2411884"/>
              <a:ext cx="6067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40FFA7C4-DE68-4EB3-8946-936EDB009C4B}"/>
                </a:ext>
              </a:extLst>
            </p:cNvPr>
            <p:cNvSpPr/>
            <p:nvPr/>
          </p:nvSpPr>
          <p:spPr>
            <a:xfrm>
              <a:off x="2204988" y="2123852"/>
              <a:ext cx="160655" cy="16065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chemeClr val="tx1"/>
                  </a:solidFill>
                  <a:latin typeface="Cambria" panose="02040503050406030204" pitchFamily="18" charset="0"/>
                  <a:ea typeface="Cambria" panose="02040503050406030204" pitchFamily="18" charset="0"/>
                </a:rPr>
                <a:t>1</a:t>
              </a:r>
            </a:p>
          </p:txBody>
        </p:sp>
        <p:sp>
          <p:nvSpPr>
            <p:cNvPr id="84" name="Oval 83">
              <a:extLst>
                <a:ext uri="{FF2B5EF4-FFF2-40B4-BE49-F238E27FC236}">
                  <a16:creationId xmlns:a16="http://schemas.microsoft.com/office/drawing/2014/main" id="{01D1A086-C9DA-4C66-847C-412F933F7325}"/>
                </a:ext>
              </a:extLst>
            </p:cNvPr>
            <p:cNvSpPr/>
            <p:nvPr/>
          </p:nvSpPr>
          <p:spPr>
            <a:xfrm>
              <a:off x="4005188" y="2123852"/>
              <a:ext cx="160655" cy="16065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chemeClr val="tx1"/>
                  </a:solidFill>
                  <a:latin typeface="Cambria" panose="02040503050406030204" pitchFamily="18" charset="0"/>
                  <a:ea typeface="Cambria" panose="02040503050406030204" pitchFamily="18" charset="0"/>
                </a:rPr>
                <a:t>2</a:t>
              </a:r>
            </a:p>
          </p:txBody>
        </p: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304302B0-41E5-4CD8-9030-47495F231320}"/>
                    </a:ext>
                  </a:extLst>
                </p:cNvPr>
                <p:cNvSpPr/>
                <p:nvPr/>
              </p:nvSpPr>
              <p:spPr>
                <a:xfrm>
                  <a:off x="1340892" y="2267868"/>
                  <a:ext cx="651012"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b="0" i="1">
                                    <a:solidFill>
                                      <a:schemeClr val="tx1"/>
                                    </a:solidFill>
                                    <a:latin typeface="Cambria Math" panose="02040503050406030204" pitchFamily="18" charset="0"/>
                                  </a:rPr>
                                  <m:t>𝑚</m:t>
                                </m:r>
                              </m:e>
                            </m:acc>
                          </m:e>
                          <m:sub>
                            <m:r>
                              <a:rPr lang="en-CA" sz="1100" b="0" i="1">
                                <a:solidFill>
                                  <a:schemeClr val="tx1"/>
                                </a:solidFill>
                                <a:latin typeface="Cambria Math" panose="02040503050406030204" pitchFamily="18" charset="0"/>
                              </a:rPr>
                              <m:t>𝑎</m:t>
                            </m:r>
                          </m:sub>
                        </m:sSub>
                        <m:r>
                          <a:rPr lang="en-CA" sz="1100" i="1" smtClean="0">
                            <a:solidFill>
                              <a:schemeClr val="tx1"/>
                            </a:solidFill>
                            <a:latin typeface="Cambria Math" panose="02040503050406030204" pitchFamily="18" charset="0"/>
                            <a:ea typeface="Cambria Math" panose="02040503050406030204" pitchFamily="18" charset="0"/>
                          </a:rPr>
                          <m:t>∙</m:t>
                        </m:r>
                        <m:sSub>
                          <m:sSubPr>
                            <m:ctrlPr>
                              <a:rPr lang="en-CA" sz="1100" b="0" i="1" smtClean="0">
                                <a:solidFill>
                                  <a:schemeClr val="tx1"/>
                                </a:solidFill>
                                <a:latin typeface="Cambria Math" panose="02040503050406030204" pitchFamily="18" charset="0"/>
                              </a:rPr>
                            </m:ctrlPr>
                          </m:sSubPr>
                          <m:e>
                            <m:r>
                              <a:rPr lang="en-CA" sz="1100" b="0" i="1" smtClean="0">
                                <a:solidFill>
                                  <a:schemeClr val="tx1"/>
                                </a:solidFill>
                                <a:latin typeface="Cambria Math" panose="02040503050406030204" pitchFamily="18" charset="0"/>
                              </a:rPr>
                              <m:t>h</m:t>
                            </m:r>
                          </m:e>
                          <m:sub>
                            <m:r>
                              <a:rPr lang="en-CA" sz="1100" b="0" i="1" smtClean="0">
                                <a:solidFill>
                                  <a:schemeClr val="tx1"/>
                                </a:solidFill>
                                <a:latin typeface="Cambria Math" panose="02040503050406030204" pitchFamily="18" charset="0"/>
                              </a:rPr>
                              <m:t>1</m:t>
                            </m:r>
                          </m:sub>
                        </m:sSub>
                      </m:oMath>
                    </m:oMathPara>
                  </a14:m>
                  <a:endParaRPr lang="en-CA" sz="1100" dirty="0">
                    <a:solidFill>
                      <a:schemeClr val="tx1"/>
                    </a:solidFill>
                  </a:endParaRPr>
                </a:p>
              </p:txBody>
            </p:sp>
          </mc:Choice>
          <mc:Fallback xmlns="">
            <p:sp>
              <p:nvSpPr>
                <p:cNvPr id="85" name="Rectangle 84">
                  <a:extLst>
                    <a:ext uri="{FF2B5EF4-FFF2-40B4-BE49-F238E27FC236}">
                      <a16:creationId xmlns:a16="http://schemas.microsoft.com/office/drawing/2014/main" id="{304302B0-41E5-4CD8-9030-47495F231320}"/>
                    </a:ext>
                  </a:extLst>
                </p:cNvPr>
                <p:cNvSpPr>
                  <a:spLocks noRot="1" noChangeAspect="1" noMove="1" noResize="1" noEditPoints="1" noAdjustHandles="1" noChangeArrowheads="1" noChangeShapeType="1" noTextEdit="1"/>
                </p:cNvSpPr>
                <p:nvPr/>
              </p:nvSpPr>
              <p:spPr>
                <a:xfrm>
                  <a:off x="1340892" y="2267868"/>
                  <a:ext cx="651012" cy="261610"/>
                </a:xfrm>
                <a:prstGeom prst="rect">
                  <a:avLst/>
                </a:prstGeom>
                <a:blipFill>
                  <a:blip r:embed="rId9"/>
                  <a:stretch>
                    <a:fillRect/>
                  </a:stretch>
                </a:blipFill>
              </p:spPr>
              <p:txBody>
                <a:bodyPr/>
                <a:lstStyle/>
                <a:p>
                  <a:r>
                    <a:rPr lang="en-CA">
                      <a:noFill/>
                    </a:rPr>
                    <a:t> </a:t>
                  </a:r>
                </a:p>
              </p:txBody>
            </p:sp>
          </mc:Fallback>
        </mc:AlternateContent>
        <p:cxnSp>
          <p:nvCxnSpPr>
            <p:cNvPr id="86" name="Straight Arrow Connector 85">
              <a:extLst>
                <a:ext uri="{FF2B5EF4-FFF2-40B4-BE49-F238E27FC236}">
                  <a16:creationId xmlns:a16="http://schemas.microsoft.com/office/drawing/2014/main" id="{F3C0D2B3-E405-4AFF-B2CD-71AE77AB54B5}"/>
                </a:ext>
              </a:extLst>
            </p:cNvPr>
            <p:cNvCxnSpPr>
              <a:cxnSpLocks/>
            </p:cNvCxnSpPr>
            <p:nvPr/>
          </p:nvCxnSpPr>
          <p:spPr>
            <a:xfrm>
              <a:off x="3717156" y="2411884"/>
              <a:ext cx="6067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1AFA2792-3B18-4577-9956-7463688FD1F6}"/>
                </a:ext>
              </a:extLst>
            </p:cNvPr>
            <p:cNvCxnSpPr>
              <a:cxnSpLocks/>
            </p:cNvCxnSpPr>
            <p:nvPr/>
          </p:nvCxnSpPr>
          <p:spPr>
            <a:xfrm flipV="1">
              <a:off x="3213100" y="1691804"/>
              <a:ext cx="0" cy="4320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DE32BC4A-099D-474B-BCB4-5D7D59E1BBD5}"/>
                    </a:ext>
                  </a:extLst>
                </p:cNvPr>
                <p:cNvSpPr/>
                <p:nvPr/>
              </p:nvSpPr>
              <p:spPr>
                <a:xfrm>
                  <a:off x="4365228" y="2267868"/>
                  <a:ext cx="651012"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b="0" i="1">
                                    <a:solidFill>
                                      <a:schemeClr val="tx1"/>
                                    </a:solidFill>
                                    <a:latin typeface="Cambria Math" panose="02040503050406030204" pitchFamily="18" charset="0"/>
                                  </a:rPr>
                                  <m:t>𝑚</m:t>
                                </m:r>
                              </m:e>
                            </m:acc>
                          </m:e>
                          <m:sub>
                            <m:r>
                              <a:rPr lang="en-CA" sz="1100" b="0" i="1">
                                <a:solidFill>
                                  <a:schemeClr val="tx1"/>
                                </a:solidFill>
                                <a:latin typeface="Cambria Math" panose="02040503050406030204" pitchFamily="18" charset="0"/>
                              </a:rPr>
                              <m:t>𝑎</m:t>
                            </m:r>
                          </m:sub>
                        </m:sSub>
                        <m:r>
                          <a:rPr lang="en-CA" sz="1100" i="1" smtClean="0">
                            <a:solidFill>
                              <a:schemeClr val="tx1"/>
                            </a:solidFill>
                            <a:latin typeface="Cambria Math" panose="02040503050406030204" pitchFamily="18" charset="0"/>
                            <a:ea typeface="Cambria Math" panose="02040503050406030204" pitchFamily="18" charset="0"/>
                          </a:rPr>
                          <m:t>∙</m:t>
                        </m:r>
                        <m:sSub>
                          <m:sSubPr>
                            <m:ctrlPr>
                              <a:rPr lang="en-CA" sz="1100" b="0" i="1" smtClean="0">
                                <a:solidFill>
                                  <a:schemeClr val="tx1"/>
                                </a:solidFill>
                                <a:latin typeface="Cambria Math" panose="02040503050406030204" pitchFamily="18" charset="0"/>
                              </a:rPr>
                            </m:ctrlPr>
                          </m:sSubPr>
                          <m:e>
                            <m:r>
                              <a:rPr lang="en-CA" sz="1100" b="0" i="1" smtClean="0">
                                <a:solidFill>
                                  <a:schemeClr val="tx1"/>
                                </a:solidFill>
                                <a:latin typeface="Cambria Math" panose="02040503050406030204" pitchFamily="18" charset="0"/>
                              </a:rPr>
                              <m:t>h</m:t>
                            </m:r>
                          </m:e>
                          <m:sub>
                            <m:r>
                              <a:rPr lang="en-CA" sz="1100" b="0" i="1" smtClean="0">
                                <a:solidFill>
                                  <a:schemeClr val="tx1"/>
                                </a:solidFill>
                                <a:latin typeface="Cambria Math" panose="02040503050406030204" pitchFamily="18" charset="0"/>
                              </a:rPr>
                              <m:t>2</m:t>
                            </m:r>
                          </m:sub>
                        </m:sSub>
                      </m:oMath>
                    </m:oMathPara>
                  </a14:m>
                  <a:endParaRPr lang="en-CA" sz="1100" dirty="0">
                    <a:solidFill>
                      <a:schemeClr val="tx1"/>
                    </a:solidFill>
                  </a:endParaRPr>
                </a:p>
              </p:txBody>
            </p:sp>
          </mc:Choice>
          <mc:Fallback xmlns="">
            <p:sp>
              <p:nvSpPr>
                <p:cNvPr id="88" name="Rectangle 87">
                  <a:extLst>
                    <a:ext uri="{FF2B5EF4-FFF2-40B4-BE49-F238E27FC236}">
                      <a16:creationId xmlns:a16="http://schemas.microsoft.com/office/drawing/2014/main" id="{DE32BC4A-099D-474B-BCB4-5D7D59E1BBD5}"/>
                    </a:ext>
                  </a:extLst>
                </p:cNvPr>
                <p:cNvSpPr>
                  <a:spLocks noRot="1" noChangeAspect="1" noMove="1" noResize="1" noEditPoints="1" noAdjustHandles="1" noChangeArrowheads="1" noChangeShapeType="1" noTextEdit="1"/>
                </p:cNvSpPr>
                <p:nvPr/>
              </p:nvSpPr>
              <p:spPr>
                <a:xfrm>
                  <a:off x="4365228" y="2267868"/>
                  <a:ext cx="651012" cy="261610"/>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235C3EB0-364D-4687-8335-1273FC9EE8EF}"/>
                    </a:ext>
                  </a:extLst>
                </p:cNvPr>
                <p:cNvSpPr/>
                <p:nvPr/>
              </p:nvSpPr>
              <p:spPr>
                <a:xfrm>
                  <a:off x="3213100" y="1691804"/>
                  <a:ext cx="317010"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CA" sz="1100" i="1" smtClean="0">
                                <a:latin typeface="Cambria Math" panose="02040503050406030204" pitchFamily="18" charset="0"/>
                              </a:rPr>
                            </m:ctrlPr>
                          </m:accPr>
                          <m:e>
                            <m:r>
                              <a:rPr lang="en-CA" sz="1100" b="0" i="1" smtClean="0">
                                <a:latin typeface="Cambria Math" panose="02040503050406030204" pitchFamily="18" charset="0"/>
                              </a:rPr>
                              <m:t>𝑄</m:t>
                            </m:r>
                          </m:e>
                        </m:acc>
                      </m:oMath>
                    </m:oMathPara>
                  </a14:m>
                  <a:endParaRPr lang="en-CA" sz="1100" dirty="0">
                    <a:solidFill>
                      <a:schemeClr val="tx1"/>
                    </a:solidFill>
                  </a:endParaRPr>
                </a:p>
              </p:txBody>
            </p:sp>
          </mc:Choice>
          <mc:Fallback xmlns="">
            <p:sp>
              <p:nvSpPr>
                <p:cNvPr id="89" name="Rectangle 88">
                  <a:extLst>
                    <a:ext uri="{FF2B5EF4-FFF2-40B4-BE49-F238E27FC236}">
                      <a16:creationId xmlns:a16="http://schemas.microsoft.com/office/drawing/2014/main" id="{235C3EB0-364D-4687-8335-1273FC9EE8EF}"/>
                    </a:ext>
                  </a:extLst>
                </p:cNvPr>
                <p:cNvSpPr>
                  <a:spLocks noRot="1" noChangeAspect="1" noMove="1" noResize="1" noEditPoints="1" noAdjustHandles="1" noChangeArrowheads="1" noChangeShapeType="1" noTextEdit="1"/>
                </p:cNvSpPr>
                <p:nvPr/>
              </p:nvSpPr>
              <p:spPr>
                <a:xfrm>
                  <a:off x="3213100" y="1691804"/>
                  <a:ext cx="317010" cy="268022"/>
                </a:xfrm>
                <a:prstGeom prst="rect">
                  <a:avLst/>
                </a:prstGeom>
                <a:blipFill>
                  <a:blip r:embed="rId11"/>
                  <a:stretch>
                    <a:fillRect b="-227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2B541160-CAAE-4CBE-AAA2-0A4FF9A123C3}"/>
                    </a:ext>
                  </a:extLst>
                </p:cNvPr>
                <p:cNvSpPr/>
                <p:nvPr/>
              </p:nvSpPr>
              <p:spPr>
                <a:xfrm>
                  <a:off x="4437236" y="2555900"/>
                  <a:ext cx="379591"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latin typeface="Cambria Math" panose="02040503050406030204" pitchFamily="18" charset="0"/>
                              </a:rPr>
                            </m:ctrlPr>
                          </m:sSubPr>
                          <m:e>
                            <m:r>
                              <a:rPr lang="en-CA" sz="1100" i="1">
                                <a:latin typeface="Cambria Math" panose="02040503050406030204" pitchFamily="18" charset="0"/>
                              </a:rPr>
                              <m:t>𝑇</m:t>
                            </m:r>
                          </m:e>
                          <m:sub>
                            <m:r>
                              <a:rPr lang="en-CA" sz="1100" b="0" i="1" smtClean="0">
                                <a:latin typeface="Cambria Math" panose="02040503050406030204" pitchFamily="18" charset="0"/>
                              </a:rPr>
                              <m:t>2</m:t>
                            </m:r>
                          </m:sub>
                        </m:sSub>
                      </m:oMath>
                    </m:oMathPara>
                  </a14:m>
                  <a:endParaRPr lang="en-CA" sz="11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CA" sz="1100" i="1" smtClean="0">
                                <a:latin typeface="Cambria Math" panose="02040503050406030204" pitchFamily="18" charset="0"/>
                              </a:rPr>
                            </m:ctrlPr>
                          </m:sSubPr>
                          <m:e>
                            <m:r>
                              <a:rPr lang="en-CA" sz="1100" i="1">
                                <a:latin typeface="Cambria Math" panose="02040503050406030204" pitchFamily="18" charset="0"/>
                                <a:ea typeface="Cambria Math" panose="02040503050406030204" pitchFamily="18" charset="0"/>
                              </a:rPr>
                              <m:t>𝜔</m:t>
                            </m:r>
                          </m:e>
                          <m:sub>
                            <m:r>
                              <a:rPr lang="en-CA" sz="1100" b="0" i="1" smtClean="0">
                                <a:latin typeface="Cambria Math" panose="02040503050406030204" pitchFamily="18" charset="0"/>
                              </a:rPr>
                              <m:t>2</m:t>
                            </m:r>
                          </m:sub>
                        </m:sSub>
                      </m:oMath>
                    </m:oMathPara>
                  </a14:m>
                  <a:endParaRPr lang="en-CA" sz="1100" dirty="0">
                    <a:latin typeface="Cambria" panose="02040503050406030204" pitchFamily="18" charset="0"/>
                    <a:ea typeface="Cambria" panose="02040503050406030204" pitchFamily="18" charset="0"/>
                  </a:endParaRPr>
                </a:p>
              </p:txBody>
            </p:sp>
          </mc:Choice>
          <mc:Fallback xmlns="">
            <p:sp>
              <p:nvSpPr>
                <p:cNvPr id="90" name="Rectangle 89">
                  <a:extLst>
                    <a:ext uri="{FF2B5EF4-FFF2-40B4-BE49-F238E27FC236}">
                      <a16:creationId xmlns:a16="http://schemas.microsoft.com/office/drawing/2014/main" id="{2B541160-CAAE-4CBE-AAA2-0A4FF9A123C3}"/>
                    </a:ext>
                  </a:extLst>
                </p:cNvPr>
                <p:cNvSpPr>
                  <a:spLocks noRot="1" noChangeAspect="1" noMove="1" noResize="1" noEditPoints="1" noAdjustHandles="1" noChangeArrowheads="1" noChangeShapeType="1" noTextEdit="1"/>
                </p:cNvSpPr>
                <p:nvPr/>
              </p:nvSpPr>
              <p:spPr>
                <a:xfrm>
                  <a:off x="4437236" y="2555900"/>
                  <a:ext cx="379591" cy="430887"/>
                </a:xfrm>
                <a:prstGeom prst="rect">
                  <a:avLst/>
                </a:prstGeom>
                <a:blipFill>
                  <a:blip r:embed="rId12"/>
                  <a:stretch>
                    <a:fillRect/>
                  </a:stretch>
                </a:blipFill>
              </p:spPr>
              <p:txBody>
                <a:bodyPr/>
                <a:lstStyle/>
                <a:p>
                  <a:r>
                    <a:rPr lang="en-CA">
                      <a:noFill/>
                    </a:rPr>
                    <a:t> </a:t>
                  </a:r>
                </a:p>
              </p:txBody>
            </p:sp>
          </mc:Fallback>
        </mc:AlternateContent>
        <p:sp>
          <p:nvSpPr>
            <p:cNvPr id="91" name="Rectangle 90">
              <a:extLst>
                <a:ext uri="{FF2B5EF4-FFF2-40B4-BE49-F238E27FC236}">
                  <a16:creationId xmlns:a16="http://schemas.microsoft.com/office/drawing/2014/main" id="{0F16C043-E37C-4238-BD7F-478B7410941C}"/>
                </a:ext>
              </a:extLst>
            </p:cNvPr>
            <p:cNvSpPr/>
            <p:nvPr/>
          </p:nvSpPr>
          <p:spPr>
            <a:xfrm>
              <a:off x="2637036" y="2771924"/>
              <a:ext cx="1674613" cy="261610"/>
            </a:xfrm>
            <a:prstGeom prst="rect">
              <a:avLst/>
            </a:prstGeom>
          </p:spPr>
          <p:txBody>
            <a:bodyPr wrap="square">
              <a:spAutoFit/>
            </a:bodyPr>
            <a:lstStyle/>
            <a:p>
              <a:r>
                <a:rPr lang="en-CA" sz="1100" dirty="0">
                  <a:latin typeface="Cambria" panose="02040503050406030204" pitchFamily="18" charset="0"/>
                  <a:ea typeface="Cambria" panose="02040503050406030204" pitchFamily="18" charset="0"/>
                  <a:cs typeface="Times New Roman" panose="02020603050405020304" pitchFamily="18" charset="0"/>
                </a:rPr>
                <a:t>sensible cooling</a:t>
              </a:r>
              <a:endParaRPr lang="en-CA" sz="1100" dirty="0"/>
            </a:p>
          </p:txBody>
        </p:sp>
      </p:grpSp>
    </p:spTree>
    <p:extLst>
      <p:ext uri="{BB962C8B-B14F-4D97-AF65-F5344CB8AC3E}">
        <p14:creationId xmlns:p14="http://schemas.microsoft.com/office/powerpoint/2010/main" val="3860401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09B62E-B31B-4534-B8CF-1E69041EABBC}"/>
              </a:ext>
            </a:extLst>
          </p:cNvPr>
          <p:cNvSpPr>
            <a:spLocks noGrp="1"/>
          </p:cNvSpPr>
          <p:nvPr>
            <p:ph type="sldNum" sz="quarter" idx="12"/>
          </p:nvPr>
        </p:nvSpPr>
        <p:spPr/>
        <p:txBody>
          <a:bodyPr/>
          <a:lstStyle/>
          <a:p>
            <a:fld id="{2812F1FA-390A-41C6-A5B6-DA577902550D}" type="slidenum">
              <a:rPr lang="en-CA" smtClean="0"/>
              <a:pPr/>
              <a:t>23</a:t>
            </a:fld>
            <a:endParaRPr lang="en-CA"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CC3F6FE-A289-4FCC-B915-1E3F87FC3CAF}"/>
                  </a:ext>
                </a:extLst>
              </p:cNvPr>
              <p:cNvSpPr/>
              <p:nvPr/>
            </p:nvSpPr>
            <p:spPr>
              <a:xfrm>
                <a:off x="476796" y="611684"/>
                <a:ext cx="5256584" cy="7744428"/>
              </a:xfrm>
              <a:prstGeom prst="rect">
                <a:avLst/>
              </a:prstGeom>
            </p:spPr>
            <p:txBody>
              <a:bodyPr wrap="square">
                <a:spAutoFit/>
              </a:bodyPr>
              <a:lstStyle/>
              <a:p>
                <a:pPr algn="just">
                  <a:spcBef>
                    <a:spcPts val="1687"/>
                  </a:spcBef>
                </a:pPr>
                <a:r>
                  <a:rPr lang="en-CA" sz="1100" dirty="0">
                    <a:latin typeface="Cambria" panose="02040503050406030204" pitchFamily="18" charset="0"/>
                    <a:ea typeface="Cambria" panose="02040503050406030204" pitchFamily="18" charset="0"/>
                    <a:cs typeface="Times New Roman" panose="02020603050405020304" pitchFamily="18" charset="0"/>
                  </a:rPr>
                  <a:t>A cooling process will typically result in some of the vapor being carried by the air stream to condense to liquid. Thus, the leaving  air stream has lower </a:t>
                </a:r>
                <a14:m>
                  <m:oMath xmlns:m="http://schemas.openxmlformats.org/officeDocument/2006/math">
                    <m:r>
                      <a:rPr lang="en-CA" sz="1100" i="1" dirty="0" smtClean="0">
                        <a:latin typeface="Cambria Math" panose="02040503050406030204" pitchFamily="18" charset="0"/>
                        <a:ea typeface="Cambria" panose="02040503050406030204" pitchFamily="18" charset="0"/>
                        <a:cs typeface="Times New Roman" panose="02020603050405020304" pitchFamily="18" charset="0"/>
                      </a:rPr>
                      <m:t>𝑇</m:t>
                    </m:r>
                  </m:oMath>
                </a14:m>
                <a:r>
                  <a:rPr lang="en-CA" sz="1100" dirty="0">
                    <a:latin typeface="Cambria" panose="02040503050406030204" pitchFamily="18" charset="0"/>
                    <a:ea typeface="Cambria" panose="02040503050406030204" pitchFamily="18" charset="0"/>
                    <a:cs typeface="Times New Roman" panose="02020603050405020304" pitchFamily="18" charset="0"/>
                  </a:rPr>
                  <a:t> and </a:t>
                </a:r>
                <a14:m>
                  <m:oMath xmlns:m="http://schemas.openxmlformats.org/officeDocument/2006/math">
                    <m:r>
                      <a:rPr lang="en-CA" sz="1100" i="1" dirty="0" smtClean="0">
                        <a:latin typeface="Cambria Math" panose="02040503050406030204" pitchFamily="18" charset="0"/>
                        <a:ea typeface="Cambria Math" panose="02040503050406030204" pitchFamily="18" charset="0"/>
                        <a:cs typeface="Times New Roman" panose="02020603050405020304" pitchFamily="18" charset="0"/>
                      </a:rPr>
                      <m:t>𝜔</m:t>
                    </m:r>
                  </m:oMath>
                </a14:m>
                <a:r>
                  <a:rPr lang="en-CA" sz="1100" dirty="0">
                    <a:latin typeface="Cambria" panose="02040503050406030204" pitchFamily="18" charset="0"/>
                    <a:ea typeface="Cambria" panose="02040503050406030204" pitchFamily="18" charset="0"/>
                    <a:cs typeface="Times New Roman" panose="02020603050405020304" pitchFamily="18" charset="0"/>
                  </a:rPr>
                  <a:t> than the entering stream.</a:t>
                </a: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3000"/>
                  </a:spcBef>
                </a:pPr>
                <a:r>
                  <a:rPr lang="en-CA" sz="1100" dirty="0">
                    <a:latin typeface="Cambria" panose="02040503050406030204" pitchFamily="18" charset="0"/>
                    <a:ea typeface="Cambria" panose="02040503050406030204" pitchFamily="18" charset="0"/>
                    <a:cs typeface="Times New Roman" panose="02020603050405020304" pitchFamily="18" charset="0"/>
                  </a:rPr>
                  <a:t>Energy Balance (CV is the cooled air stream):</a:t>
                </a:r>
              </a:p>
              <a:p>
                <a:pPr algn="r">
                  <a:spcBef>
                    <a:spcPts val="1687"/>
                  </a:spcBef>
                </a:pPr>
                <a:r>
                  <a:rPr lang="en-CA" sz="11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SS-SF,  </a:t>
                </a:r>
                <a14:m>
                  <m:oMath xmlns:m="http://schemas.openxmlformats.org/officeDocument/2006/math">
                    <m:r>
                      <a:rPr lang="en-CA" sz="1100" i="1" dirty="0">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m:t>
                    </m:r>
                    <m:r>
                      <a:rPr lang="en-CA" sz="1100" i="1" dirty="0" err="1">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𝑘𝑒</m:t>
                    </m:r>
                    <m:r>
                      <a:rPr lang="en-CA" sz="1100" i="1" dirty="0">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 </m:t>
                    </m:r>
                    <m:r>
                      <a:rPr lang="en-CA" sz="1100" i="1" dirty="0">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𝑝𝑒</m:t>
                    </m:r>
                    <m:r>
                      <a:rPr lang="en-CA" sz="1100" i="1" dirty="0">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 ≈ 0</m:t>
                    </m:r>
                  </m:oMath>
                </a14:m>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i="1" dirty="0">
                  <a:latin typeface="Cambria Math" panose="02040503050406030204" pitchFamily="18" charset="0"/>
                </a:endParaRPr>
              </a:p>
              <a:p>
                <a:pPr algn="just">
                  <a:spcBef>
                    <a:spcPts val="1687"/>
                  </a:spcBef>
                </a:pPr>
                <a:r>
                  <a:rPr lang="en-CA" sz="1100" dirty="0">
                    <a:latin typeface="Cambria" panose="02040503050406030204" pitchFamily="18" charset="0"/>
                    <a:ea typeface="Cambria" panose="02040503050406030204" pitchFamily="18" charset="0"/>
                  </a:rPr>
                  <a:t>      Rate of condensate production			  </a:t>
                </a:r>
                <a14:m>
                  <m:oMath xmlns:m="http://schemas.openxmlformats.org/officeDocument/2006/math">
                    <m:sSub>
                      <m:sSubPr>
                        <m:ctrlPr>
                          <a:rPr lang="en-CA" sz="1100" b="1" i="1">
                            <a:latin typeface="Cambria Math" panose="02040503050406030204" pitchFamily="18" charset="0"/>
                          </a:rPr>
                        </m:ctrlPr>
                      </m:sSubPr>
                      <m:e>
                        <m:acc>
                          <m:accPr>
                            <m:chr m:val="̇"/>
                            <m:ctrlPr>
                              <a:rPr lang="en-CA" sz="1100" b="1" i="1">
                                <a:latin typeface="Cambria Math" panose="02040503050406030204" pitchFamily="18" charset="0"/>
                              </a:rPr>
                            </m:ctrlPr>
                          </m:accPr>
                          <m:e>
                            <m:r>
                              <a:rPr lang="en-CA" sz="1100" b="1" i="1">
                                <a:latin typeface="Cambria Math" panose="02040503050406030204" pitchFamily="18" charset="0"/>
                              </a:rPr>
                              <m:t>𝒎</m:t>
                            </m:r>
                          </m:e>
                        </m:acc>
                      </m:e>
                      <m:sub>
                        <m:r>
                          <a:rPr lang="en-CA" sz="1100" b="1" i="1">
                            <a:latin typeface="Cambria Math" panose="02040503050406030204" pitchFamily="18" charset="0"/>
                          </a:rPr>
                          <m:t>𝒘</m:t>
                        </m:r>
                      </m:sub>
                    </m:sSub>
                    <m:r>
                      <a:rPr lang="en-CA" sz="1100" b="1" i="1">
                        <a:latin typeface="Cambria Math" panose="02040503050406030204" pitchFamily="18" charset="0"/>
                      </a:rPr>
                      <m:t>=</m:t>
                    </m:r>
                    <m:sSub>
                      <m:sSubPr>
                        <m:ctrlPr>
                          <a:rPr lang="en-CA" sz="1100" b="1" i="1">
                            <a:latin typeface="Cambria Math" panose="02040503050406030204" pitchFamily="18" charset="0"/>
                          </a:rPr>
                        </m:ctrlPr>
                      </m:sSubPr>
                      <m:e>
                        <m:acc>
                          <m:accPr>
                            <m:chr m:val="̇"/>
                            <m:ctrlPr>
                              <a:rPr lang="en-CA" sz="1100" b="1" i="1">
                                <a:latin typeface="Cambria Math" panose="02040503050406030204" pitchFamily="18" charset="0"/>
                              </a:rPr>
                            </m:ctrlPr>
                          </m:accPr>
                          <m:e>
                            <m:r>
                              <a:rPr lang="en-CA" sz="1100" b="1" i="1">
                                <a:latin typeface="Cambria Math" panose="02040503050406030204" pitchFamily="18" charset="0"/>
                              </a:rPr>
                              <m:t>𝒎</m:t>
                            </m:r>
                          </m:e>
                        </m:acc>
                      </m:e>
                      <m:sub>
                        <m:r>
                          <a:rPr lang="en-CA" sz="1100" b="1" i="1">
                            <a:latin typeface="Cambria Math" panose="02040503050406030204" pitchFamily="18" charset="0"/>
                          </a:rPr>
                          <m:t>𝒂</m:t>
                        </m:r>
                      </m:sub>
                    </m:sSub>
                    <m:d>
                      <m:dPr>
                        <m:ctrlPr>
                          <a:rPr lang="en-CA" sz="1100" b="1" i="1">
                            <a:latin typeface="Cambria Math" panose="02040503050406030204" pitchFamily="18" charset="0"/>
                          </a:rPr>
                        </m:ctrlPr>
                      </m:dPr>
                      <m:e>
                        <m:sSub>
                          <m:sSubPr>
                            <m:ctrlPr>
                              <a:rPr lang="en-CA" sz="1100" b="1" i="1">
                                <a:latin typeface="Cambria Math" panose="02040503050406030204" pitchFamily="18" charset="0"/>
                              </a:rPr>
                            </m:ctrlPr>
                          </m:sSubPr>
                          <m:e>
                            <m:r>
                              <a:rPr lang="en-CA" sz="1100" b="1" i="1">
                                <a:latin typeface="Cambria Math" panose="02040503050406030204" pitchFamily="18" charset="0"/>
                                <a:ea typeface="Cambria Math" panose="02040503050406030204" pitchFamily="18" charset="0"/>
                              </a:rPr>
                              <m:t>𝝎</m:t>
                            </m:r>
                          </m:e>
                          <m:sub>
                            <m:r>
                              <a:rPr lang="en-CA" sz="1100" b="1" i="1">
                                <a:latin typeface="Cambria Math" panose="02040503050406030204" pitchFamily="18" charset="0"/>
                              </a:rPr>
                              <m:t>𝟏</m:t>
                            </m:r>
                          </m:sub>
                        </m:sSub>
                        <m:r>
                          <a:rPr lang="en-CA" sz="1100" b="1" i="1">
                            <a:latin typeface="Cambria Math" panose="02040503050406030204" pitchFamily="18" charset="0"/>
                          </a:rPr>
                          <m:t>−</m:t>
                        </m:r>
                        <m:sSub>
                          <m:sSubPr>
                            <m:ctrlPr>
                              <a:rPr lang="en-CA" sz="1100" b="1" i="1">
                                <a:latin typeface="Cambria Math" panose="02040503050406030204" pitchFamily="18" charset="0"/>
                              </a:rPr>
                            </m:ctrlPr>
                          </m:sSubPr>
                          <m:e>
                            <m:r>
                              <a:rPr lang="en-CA" sz="1100" b="1" i="1">
                                <a:latin typeface="Cambria Math" panose="02040503050406030204" pitchFamily="18" charset="0"/>
                                <a:ea typeface="Cambria Math" panose="02040503050406030204" pitchFamily="18" charset="0"/>
                              </a:rPr>
                              <m:t>𝝎</m:t>
                            </m:r>
                          </m:e>
                          <m:sub>
                            <m:r>
                              <a:rPr lang="en-CA" sz="1100" b="1" i="1">
                                <a:latin typeface="Cambria Math" panose="02040503050406030204" pitchFamily="18" charset="0"/>
                              </a:rPr>
                              <m:t>𝟐</m:t>
                            </m:r>
                          </m:sub>
                        </m:sSub>
                      </m:e>
                    </m:d>
                  </m:oMath>
                </a14:m>
                <a:endParaRPr lang="en-CA" sz="1100" b="1" dirty="0"/>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r>
                  <a:rPr lang="en-CA" sz="1100" dirty="0">
                    <a:latin typeface="Cambria" panose="02040503050406030204" pitchFamily="18" charset="0"/>
                    <a:ea typeface="Cambria" panose="02040503050406030204" pitchFamily="18" charset="0"/>
                    <a:cs typeface="Times New Roman" panose="02020603050405020304" pitchFamily="18" charset="0"/>
                  </a:rPr>
                  <a:t>Typically:	</a:t>
                </a:r>
                <a14:m>
                  <m:oMath xmlns:m="http://schemas.openxmlformats.org/officeDocument/2006/math">
                    <m:d>
                      <m:dPr>
                        <m:begChr m:val="|"/>
                        <m:endChr m:val="|"/>
                        <m:ctrlPr>
                          <a:rPr lang="en-CA" sz="1100" i="1">
                            <a:latin typeface="Cambria Math" panose="02040503050406030204" pitchFamily="18" charset="0"/>
                          </a:rPr>
                        </m:ctrlPr>
                      </m:dPr>
                      <m:e>
                        <m:sSub>
                          <m:sSubPr>
                            <m:ctrlPr>
                              <a:rPr lang="en-CA" sz="1100" i="1">
                                <a:latin typeface="Cambria Math" panose="02040503050406030204" pitchFamily="18" charset="0"/>
                              </a:rPr>
                            </m:ctrlPr>
                          </m:sSubPr>
                          <m:e>
                            <m:acc>
                              <m:accPr>
                                <m:chr m:val="̇"/>
                                <m:ctrlPr>
                                  <a:rPr lang="en-CA" sz="1100" i="1">
                                    <a:latin typeface="Cambria Math" panose="02040503050406030204" pitchFamily="18" charset="0"/>
                                  </a:rPr>
                                </m:ctrlPr>
                              </m:accPr>
                              <m:e>
                                <m:r>
                                  <a:rPr lang="en-CA" sz="1100" i="1">
                                    <a:latin typeface="Cambria Math" panose="02040503050406030204" pitchFamily="18" charset="0"/>
                                  </a:rPr>
                                  <m:t>𝑚</m:t>
                                </m:r>
                              </m:e>
                            </m:acc>
                          </m:e>
                          <m:sub>
                            <m:r>
                              <a:rPr lang="en-CA" sz="1100" i="1">
                                <a:latin typeface="Cambria Math" panose="02040503050406030204" pitchFamily="18" charset="0"/>
                              </a:rPr>
                              <m:t>𝑎</m:t>
                            </m:r>
                          </m:sub>
                        </m:sSub>
                        <m:r>
                          <a:rPr lang="en-CA" sz="1100" i="1">
                            <a:latin typeface="Cambria Math" panose="02040503050406030204" pitchFamily="18" charset="0"/>
                            <a:ea typeface="Cambria Math" panose="02040503050406030204" pitchFamily="18" charset="0"/>
                          </a:rPr>
                          <m:t>∙</m:t>
                        </m:r>
                        <m:d>
                          <m:dPr>
                            <m:ctrlPr>
                              <a:rPr lang="en-CA" sz="1100" i="1">
                                <a:latin typeface="Cambria Math" panose="02040503050406030204" pitchFamily="18" charset="0"/>
                              </a:rPr>
                            </m:ctrlPr>
                          </m:dPr>
                          <m:e>
                            <m:sSub>
                              <m:sSubPr>
                                <m:ctrlPr>
                                  <a:rPr lang="en-CA" sz="1100" i="1">
                                    <a:latin typeface="Cambria Math" panose="02040503050406030204" pitchFamily="18" charset="0"/>
                                  </a:rPr>
                                </m:ctrlPr>
                              </m:sSubPr>
                              <m:e>
                                <m:r>
                                  <a:rPr lang="en-CA" sz="1100" i="1">
                                    <a:latin typeface="Cambria Math" panose="02040503050406030204" pitchFamily="18" charset="0"/>
                                  </a:rPr>
                                  <m:t>h</m:t>
                                </m:r>
                              </m:e>
                              <m:sub>
                                <m:r>
                                  <a:rPr lang="en-CA" sz="1100" i="1">
                                    <a:latin typeface="Cambria Math" panose="02040503050406030204" pitchFamily="18" charset="0"/>
                                  </a:rPr>
                                  <m:t>1</m:t>
                                </m:r>
                              </m:sub>
                            </m:sSub>
                            <m:r>
                              <a:rPr lang="en-CA" sz="1100" i="1">
                                <a:latin typeface="Cambria Math" panose="02040503050406030204" pitchFamily="18" charset="0"/>
                              </a:rPr>
                              <m:t>−</m:t>
                            </m:r>
                            <m:sSub>
                              <m:sSubPr>
                                <m:ctrlPr>
                                  <a:rPr lang="en-CA" sz="1100" i="1">
                                    <a:latin typeface="Cambria Math" panose="02040503050406030204" pitchFamily="18" charset="0"/>
                                  </a:rPr>
                                </m:ctrlPr>
                              </m:sSubPr>
                              <m:e>
                                <m:r>
                                  <a:rPr lang="en-CA" sz="1100" i="1">
                                    <a:latin typeface="Cambria Math" panose="02040503050406030204" pitchFamily="18" charset="0"/>
                                  </a:rPr>
                                  <m:t>h</m:t>
                                </m:r>
                              </m:e>
                              <m:sub>
                                <m:r>
                                  <a:rPr lang="en-CA" sz="1100" i="1">
                                    <a:latin typeface="Cambria Math" panose="02040503050406030204" pitchFamily="18" charset="0"/>
                                  </a:rPr>
                                  <m:t>2</m:t>
                                </m:r>
                              </m:sub>
                            </m:sSub>
                          </m:e>
                        </m:d>
                      </m:e>
                    </m:d>
                    <m:r>
                      <a:rPr lang="en-CA" sz="1100" i="1">
                        <a:latin typeface="Cambria Math" panose="02040503050406030204" pitchFamily="18" charset="0"/>
                      </a:rPr>
                      <m:t> </m:t>
                    </m:r>
                    <m:r>
                      <a:rPr lang="en-CA" sz="1100" i="1">
                        <a:latin typeface="Cambria Math" panose="02040503050406030204" pitchFamily="18" charset="0"/>
                        <a:ea typeface="Cambria Math" panose="02040503050406030204" pitchFamily="18" charset="0"/>
                      </a:rPr>
                      <m:t>≫ </m:t>
                    </m:r>
                    <m:d>
                      <m:dPr>
                        <m:begChr m:val="|"/>
                        <m:endChr m:val="|"/>
                        <m:ctrlPr>
                          <a:rPr lang="en-CA" sz="1100" i="1">
                            <a:latin typeface="Cambria Math" panose="02040503050406030204" pitchFamily="18" charset="0"/>
                            <a:ea typeface="Cambria Math" panose="02040503050406030204" pitchFamily="18" charset="0"/>
                          </a:rPr>
                        </m:ctrlPr>
                      </m:dPr>
                      <m:e>
                        <m:sSub>
                          <m:sSubPr>
                            <m:ctrlPr>
                              <a:rPr lang="en-CA" sz="1100" i="1">
                                <a:latin typeface="Cambria Math" panose="02040503050406030204" pitchFamily="18" charset="0"/>
                              </a:rPr>
                            </m:ctrlPr>
                          </m:sSubPr>
                          <m:e>
                            <m:acc>
                              <m:accPr>
                                <m:chr m:val="̇"/>
                                <m:ctrlPr>
                                  <a:rPr lang="en-CA" sz="1100" i="1">
                                    <a:latin typeface="Cambria Math" panose="02040503050406030204" pitchFamily="18" charset="0"/>
                                  </a:rPr>
                                </m:ctrlPr>
                              </m:accPr>
                              <m:e>
                                <m:r>
                                  <a:rPr lang="en-CA" sz="1100" i="1">
                                    <a:latin typeface="Cambria Math" panose="02040503050406030204" pitchFamily="18" charset="0"/>
                                  </a:rPr>
                                  <m:t>𝑚</m:t>
                                </m:r>
                              </m:e>
                            </m:acc>
                          </m:e>
                          <m:sub>
                            <m:r>
                              <a:rPr lang="en-CA" sz="1100" i="1">
                                <a:latin typeface="Cambria Math" panose="02040503050406030204" pitchFamily="18" charset="0"/>
                              </a:rPr>
                              <m:t>𝑤</m:t>
                            </m:r>
                          </m:sub>
                        </m:sSub>
                        <m:sSub>
                          <m:sSubPr>
                            <m:ctrlPr>
                              <a:rPr lang="en-CA" sz="1100" i="1">
                                <a:latin typeface="Cambria Math" panose="02040503050406030204" pitchFamily="18" charset="0"/>
                              </a:rPr>
                            </m:ctrlPr>
                          </m:sSubPr>
                          <m:e>
                            <m:r>
                              <a:rPr lang="en-CA" sz="1100" i="1">
                                <a:latin typeface="Cambria Math" panose="02040503050406030204" pitchFamily="18" charset="0"/>
                              </a:rPr>
                              <m:t>h</m:t>
                            </m:r>
                          </m:e>
                          <m:sub>
                            <m:r>
                              <a:rPr lang="en-CA" sz="1100" i="1">
                                <a:latin typeface="Cambria Math" panose="02040503050406030204" pitchFamily="18" charset="0"/>
                              </a:rPr>
                              <m:t>𝑤</m:t>
                            </m:r>
                          </m:sub>
                        </m:sSub>
                      </m:e>
                    </m:d>
                  </m:oMath>
                </a14:m>
                <a:r>
                  <a:rPr lang="en-CA" sz="1100" dirty="0"/>
                  <a:t>	 	</a:t>
                </a:r>
                <a14:m>
                  <m:oMath xmlns:m="http://schemas.openxmlformats.org/officeDocument/2006/math">
                    <m:r>
                      <a:rPr lang="en-CA" sz="1100" i="1" smtClean="0">
                        <a:latin typeface="Cambria Math" panose="02040503050406030204" pitchFamily="18" charset="0"/>
                        <a:ea typeface="Cambria Math" panose="02040503050406030204" pitchFamily="18" charset="0"/>
                      </a:rPr>
                      <m:t>∴</m:t>
                    </m:r>
                    <m:r>
                      <a:rPr lang="en-CA" sz="1100" b="1" i="1" smtClean="0">
                        <a:latin typeface="Cambria Math" panose="02040503050406030204" pitchFamily="18" charset="0"/>
                        <a:ea typeface="Cambria Math" panose="02040503050406030204" pitchFamily="18" charset="0"/>
                      </a:rPr>
                      <m:t>    </m:t>
                    </m:r>
                    <m:acc>
                      <m:accPr>
                        <m:chr m:val="̇"/>
                        <m:ctrlPr>
                          <a:rPr lang="en-CA" sz="1100" b="1" i="1">
                            <a:latin typeface="Cambria Math" panose="02040503050406030204" pitchFamily="18" charset="0"/>
                          </a:rPr>
                        </m:ctrlPr>
                      </m:accPr>
                      <m:e>
                        <m:r>
                          <a:rPr lang="en-CA" sz="1100" b="1" i="1">
                            <a:latin typeface="Cambria Math" panose="02040503050406030204" pitchFamily="18" charset="0"/>
                          </a:rPr>
                          <m:t>𝑸</m:t>
                        </m:r>
                      </m:e>
                    </m:acc>
                    <m:r>
                      <a:rPr lang="en-CA" sz="1100" b="1" i="1">
                        <a:latin typeface="Cambria Math" panose="02040503050406030204" pitchFamily="18" charset="0"/>
                        <a:ea typeface="Cambria Math" panose="02040503050406030204" pitchFamily="18" charset="0"/>
                      </a:rPr>
                      <m:t>≈</m:t>
                    </m:r>
                    <m:sSub>
                      <m:sSubPr>
                        <m:ctrlPr>
                          <a:rPr lang="en-CA" sz="1100" b="1" i="1">
                            <a:latin typeface="Cambria Math" panose="02040503050406030204" pitchFamily="18" charset="0"/>
                          </a:rPr>
                        </m:ctrlPr>
                      </m:sSubPr>
                      <m:e>
                        <m:acc>
                          <m:accPr>
                            <m:chr m:val="̇"/>
                            <m:ctrlPr>
                              <a:rPr lang="en-CA" sz="1100" b="1" i="1">
                                <a:latin typeface="Cambria Math" panose="02040503050406030204" pitchFamily="18" charset="0"/>
                              </a:rPr>
                            </m:ctrlPr>
                          </m:accPr>
                          <m:e>
                            <m:r>
                              <a:rPr lang="en-CA" sz="1100" b="1" i="1">
                                <a:latin typeface="Cambria Math" panose="02040503050406030204" pitchFamily="18" charset="0"/>
                              </a:rPr>
                              <m:t>𝒎</m:t>
                            </m:r>
                          </m:e>
                        </m:acc>
                      </m:e>
                      <m:sub>
                        <m:r>
                          <a:rPr lang="en-CA" sz="1100" b="1" i="1">
                            <a:latin typeface="Cambria Math" panose="02040503050406030204" pitchFamily="18" charset="0"/>
                          </a:rPr>
                          <m:t>𝒂</m:t>
                        </m:r>
                      </m:sub>
                    </m:sSub>
                    <m:r>
                      <a:rPr lang="en-CA" sz="1100" b="1" i="1">
                        <a:latin typeface="Cambria Math" panose="02040503050406030204" pitchFamily="18" charset="0"/>
                        <a:ea typeface="Cambria Math" panose="02040503050406030204" pitchFamily="18" charset="0"/>
                      </a:rPr>
                      <m:t>∙</m:t>
                    </m:r>
                    <m:d>
                      <m:dPr>
                        <m:ctrlPr>
                          <a:rPr lang="en-CA" sz="1100" b="1" i="1">
                            <a:latin typeface="Cambria Math" panose="02040503050406030204" pitchFamily="18" charset="0"/>
                          </a:rPr>
                        </m:ctrlPr>
                      </m:dPr>
                      <m:e>
                        <m:sSub>
                          <m:sSubPr>
                            <m:ctrlPr>
                              <a:rPr lang="en-CA" sz="1100" b="1" i="1">
                                <a:latin typeface="Cambria Math" panose="02040503050406030204" pitchFamily="18" charset="0"/>
                              </a:rPr>
                            </m:ctrlPr>
                          </m:sSubPr>
                          <m:e>
                            <m:r>
                              <a:rPr lang="en-CA" sz="1100" b="1" i="1">
                                <a:latin typeface="Cambria Math" panose="02040503050406030204" pitchFamily="18" charset="0"/>
                              </a:rPr>
                              <m:t>𝒉</m:t>
                            </m:r>
                          </m:e>
                          <m:sub>
                            <m:r>
                              <a:rPr lang="en-CA" sz="1100" b="1" i="1">
                                <a:latin typeface="Cambria Math" panose="02040503050406030204" pitchFamily="18" charset="0"/>
                              </a:rPr>
                              <m:t>𝟏</m:t>
                            </m:r>
                          </m:sub>
                        </m:sSub>
                        <m:r>
                          <a:rPr lang="en-CA" sz="1100" b="1" i="1">
                            <a:latin typeface="Cambria Math" panose="02040503050406030204" pitchFamily="18" charset="0"/>
                          </a:rPr>
                          <m:t>−</m:t>
                        </m:r>
                        <m:sSub>
                          <m:sSubPr>
                            <m:ctrlPr>
                              <a:rPr lang="en-CA" sz="1100" b="1" i="1">
                                <a:latin typeface="Cambria Math" panose="02040503050406030204" pitchFamily="18" charset="0"/>
                              </a:rPr>
                            </m:ctrlPr>
                          </m:sSubPr>
                          <m:e>
                            <m:r>
                              <a:rPr lang="en-CA" sz="1100" b="1" i="1">
                                <a:latin typeface="Cambria Math" panose="02040503050406030204" pitchFamily="18" charset="0"/>
                              </a:rPr>
                              <m:t>𝒉</m:t>
                            </m:r>
                          </m:e>
                          <m:sub>
                            <m:r>
                              <a:rPr lang="en-CA" sz="1100" b="1" i="1">
                                <a:latin typeface="Cambria Math" panose="02040503050406030204" pitchFamily="18" charset="0"/>
                              </a:rPr>
                              <m:t>𝟐</m:t>
                            </m:r>
                          </m:sub>
                        </m:sSub>
                      </m:e>
                    </m:d>
                  </m:oMath>
                </a14:m>
                <a:endParaRPr lang="en-CA" sz="1100"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7CC3F6FE-A289-4FCC-B915-1E3F87FC3CAF}"/>
                  </a:ext>
                </a:extLst>
              </p:cNvPr>
              <p:cNvSpPr>
                <a:spLocks noRot="1" noChangeAspect="1" noMove="1" noResize="1" noEditPoints="1" noAdjustHandles="1" noChangeArrowheads="1" noChangeShapeType="1" noTextEdit="1"/>
              </p:cNvSpPr>
              <p:nvPr/>
            </p:nvSpPr>
            <p:spPr>
              <a:xfrm>
                <a:off x="476796" y="611684"/>
                <a:ext cx="5256584" cy="7744428"/>
              </a:xfrm>
              <a:prstGeom prst="rect">
                <a:avLst/>
              </a:prstGeom>
              <a:blipFill>
                <a:blip r:embed="rId2"/>
                <a:stretch>
                  <a:fillRect t="-7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6646B5B4-8BF3-4A3F-A79D-0D62E9437871}"/>
                  </a:ext>
                </a:extLst>
              </p:cNvPr>
              <p:cNvSpPr/>
              <p:nvPr/>
            </p:nvSpPr>
            <p:spPr>
              <a:xfrm>
                <a:off x="692820" y="5580236"/>
                <a:ext cx="379591"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latin typeface="Cambria Math" panose="02040503050406030204" pitchFamily="18" charset="0"/>
                            </a:rPr>
                          </m:ctrlPr>
                        </m:sSubPr>
                        <m:e>
                          <m:r>
                            <a:rPr lang="en-CA" sz="1100" i="1">
                              <a:latin typeface="Cambria Math" panose="02040503050406030204" pitchFamily="18" charset="0"/>
                            </a:rPr>
                            <m:t>𝑇</m:t>
                          </m:r>
                        </m:e>
                        <m:sub>
                          <m:r>
                            <a:rPr lang="en-CA" sz="1100" i="1">
                              <a:latin typeface="Cambria Math" panose="02040503050406030204" pitchFamily="18" charset="0"/>
                            </a:rPr>
                            <m:t>1</m:t>
                          </m:r>
                        </m:sub>
                      </m:sSub>
                    </m:oMath>
                  </m:oMathPara>
                </a14:m>
                <a:endParaRPr lang="en-CA" sz="11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CA" sz="1100" i="1">
                              <a:latin typeface="Cambria Math" panose="02040503050406030204" pitchFamily="18" charset="0"/>
                            </a:rPr>
                          </m:ctrlPr>
                        </m:sSubPr>
                        <m:e>
                          <m:r>
                            <a:rPr lang="en-CA" sz="1100" i="1">
                              <a:latin typeface="Cambria Math" panose="02040503050406030204" pitchFamily="18" charset="0"/>
                              <a:ea typeface="Cambria Math" panose="02040503050406030204" pitchFamily="18" charset="0"/>
                            </a:rPr>
                            <m:t>𝜔</m:t>
                          </m:r>
                        </m:e>
                        <m:sub>
                          <m:r>
                            <a:rPr lang="en-CA" sz="1100" i="1">
                              <a:latin typeface="Cambria Math" panose="02040503050406030204" pitchFamily="18" charset="0"/>
                            </a:rPr>
                            <m:t>1</m:t>
                          </m:r>
                        </m:sub>
                      </m:sSub>
                    </m:oMath>
                  </m:oMathPara>
                </a14:m>
                <a:endParaRPr lang="en-CA" sz="1100" dirty="0">
                  <a:latin typeface="Cambria" panose="02040503050406030204" pitchFamily="18" charset="0"/>
                  <a:ea typeface="Cambria" panose="02040503050406030204" pitchFamily="18" charset="0"/>
                </a:endParaRPr>
              </a:p>
            </p:txBody>
          </p:sp>
        </mc:Choice>
        <mc:Fallback xmlns="">
          <p:sp>
            <p:nvSpPr>
              <p:cNvPr id="77" name="Rectangle 76">
                <a:extLst>
                  <a:ext uri="{FF2B5EF4-FFF2-40B4-BE49-F238E27FC236}">
                    <a16:creationId xmlns:a16="http://schemas.microsoft.com/office/drawing/2014/main" id="{6646B5B4-8BF3-4A3F-A79D-0D62E9437871}"/>
                  </a:ext>
                </a:extLst>
              </p:cNvPr>
              <p:cNvSpPr>
                <a:spLocks noRot="1" noChangeAspect="1" noMove="1" noResize="1" noEditPoints="1" noAdjustHandles="1" noChangeArrowheads="1" noChangeShapeType="1" noTextEdit="1"/>
              </p:cNvSpPr>
              <p:nvPr/>
            </p:nvSpPr>
            <p:spPr>
              <a:xfrm>
                <a:off x="692820" y="5580236"/>
                <a:ext cx="379591" cy="430887"/>
              </a:xfrm>
              <a:prstGeom prst="rect">
                <a:avLst/>
              </a:prstGeom>
              <a:blipFill>
                <a:blip r:embed="rId3"/>
                <a:stretch>
                  <a:fillRect/>
                </a:stretch>
              </a:blipFill>
            </p:spPr>
            <p:txBody>
              <a:bodyPr/>
              <a:lstStyle/>
              <a:p>
                <a:r>
                  <a:rPr lang="en-CA">
                    <a:noFill/>
                  </a:rPr>
                  <a:t> </a:t>
                </a:r>
              </a:p>
            </p:txBody>
          </p:sp>
        </mc:Fallback>
      </mc:AlternateContent>
      <p:sp>
        <p:nvSpPr>
          <p:cNvPr id="78" name="Rectangle 77">
            <a:extLst>
              <a:ext uri="{FF2B5EF4-FFF2-40B4-BE49-F238E27FC236}">
                <a16:creationId xmlns:a16="http://schemas.microsoft.com/office/drawing/2014/main" id="{4C64633A-79C6-473B-B448-B6C33879800E}"/>
              </a:ext>
            </a:extLst>
          </p:cNvPr>
          <p:cNvSpPr/>
          <p:nvPr/>
        </p:nvSpPr>
        <p:spPr>
          <a:xfrm>
            <a:off x="1412900" y="4932164"/>
            <a:ext cx="1008112" cy="57606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latin typeface="Cambria" panose="02040503050406030204" pitchFamily="18" charset="0"/>
              <a:ea typeface="Cambria" panose="02040503050406030204" pitchFamily="18" charset="0"/>
            </a:endParaRPr>
          </a:p>
        </p:txBody>
      </p:sp>
      <p:cxnSp>
        <p:nvCxnSpPr>
          <p:cNvPr id="79" name="Straight Arrow Connector 78">
            <a:extLst>
              <a:ext uri="{FF2B5EF4-FFF2-40B4-BE49-F238E27FC236}">
                <a16:creationId xmlns:a16="http://schemas.microsoft.com/office/drawing/2014/main" id="{34CCC163-94BD-46ED-AD0C-D9E3F1DB0202}"/>
              </a:ext>
            </a:extLst>
          </p:cNvPr>
          <p:cNvCxnSpPr>
            <a:cxnSpLocks/>
          </p:cNvCxnSpPr>
          <p:nvPr/>
        </p:nvCxnSpPr>
        <p:spPr>
          <a:xfrm>
            <a:off x="620812" y="5220196"/>
            <a:ext cx="75071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094B4B9E-4F7D-48ED-A318-F70E295568F0}"/>
              </a:ext>
            </a:extLst>
          </p:cNvPr>
          <p:cNvSpPr/>
          <p:nvPr/>
        </p:nvSpPr>
        <p:spPr>
          <a:xfrm>
            <a:off x="908844" y="4932164"/>
            <a:ext cx="160655" cy="16065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chemeClr val="tx1"/>
                </a:solidFill>
                <a:latin typeface="Cambria" panose="02040503050406030204" pitchFamily="18" charset="0"/>
                <a:ea typeface="Cambria" panose="02040503050406030204" pitchFamily="18" charset="0"/>
              </a:rPr>
              <a:t>1</a:t>
            </a:r>
          </a:p>
        </p:txBody>
      </p:sp>
      <p:sp>
        <p:nvSpPr>
          <p:cNvPr id="81" name="Oval 80">
            <a:extLst>
              <a:ext uri="{FF2B5EF4-FFF2-40B4-BE49-F238E27FC236}">
                <a16:creationId xmlns:a16="http://schemas.microsoft.com/office/drawing/2014/main" id="{D0FF414B-8B61-4042-AF84-3B1E4751FF91}"/>
              </a:ext>
            </a:extLst>
          </p:cNvPr>
          <p:cNvSpPr/>
          <p:nvPr/>
        </p:nvSpPr>
        <p:spPr>
          <a:xfrm>
            <a:off x="2709044" y="4932164"/>
            <a:ext cx="160655" cy="16065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chemeClr val="tx1"/>
                </a:solidFill>
                <a:latin typeface="Cambria" panose="02040503050406030204" pitchFamily="18" charset="0"/>
                <a:ea typeface="Cambria" panose="02040503050406030204" pitchFamily="18" charset="0"/>
              </a:rPr>
              <a:t>2</a:t>
            </a:r>
          </a:p>
        </p:txBody>
      </p: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134BE098-91A7-4D0B-8977-603B53B4E911}"/>
                  </a:ext>
                </a:extLst>
              </p:cNvPr>
              <p:cNvSpPr/>
              <p:nvPr/>
            </p:nvSpPr>
            <p:spPr>
              <a:xfrm>
                <a:off x="548804" y="5292204"/>
                <a:ext cx="651012"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b="0" i="1">
                                  <a:solidFill>
                                    <a:schemeClr val="tx1"/>
                                  </a:solidFill>
                                  <a:latin typeface="Cambria Math" panose="02040503050406030204" pitchFamily="18" charset="0"/>
                                </a:rPr>
                                <m:t>𝑚</m:t>
                              </m:r>
                            </m:e>
                          </m:acc>
                        </m:e>
                        <m:sub>
                          <m:r>
                            <a:rPr lang="en-CA" sz="1100" b="0" i="1">
                              <a:solidFill>
                                <a:schemeClr val="tx1"/>
                              </a:solidFill>
                              <a:latin typeface="Cambria Math" panose="02040503050406030204" pitchFamily="18" charset="0"/>
                            </a:rPr>
                            <m:t>𝑎</m:t>
                          </m:r>
                        </m:sub>
                      </m:sSub>
                      <m:r>
                        <a:rPr lang="en-CA" sz="1100" i="1" smtClean="0">
                          <a:solidFill>
                            <a:schemeClr val="tx1"/>
                          </a:solidFill>
                          <a:latin typeface="Cambria Math" panose="02040503050406030204" pitchFamily="18" charset="0"/>
                          <a:ea typeface="Cambria Math" panose="02040503050406030204" pitchFamily="18" charset="0"/>
                        </a:rPr>
                        <m:t>∙</m:t>
                      </m:r>
                      <m:sSub>
                        <m:sSubPr>
                          <m:ctrlPr>
                            <a:rPr lang="en-CA" sz="1100" b="0" i="1" smtClean="0">
                              <a:solidFill>
                                <a:schemeClr val="tx1"/>
                              </a:solidFill>
                              <a:latin typeface="Cambria Math" panose="02040503050406030204" pitchFamily="18" charset="0"/>
                            </a:rPr>
                          </m:ctrlPr>
                        </m:sSubPr>
                        <m:e>
                          <m:r>
                            <a:rPr lang="en-CA" sz="1100" b="0" i="1" smtClean="0">
                              <a:solidFill>
                                <a:schemeClr val="tx1"/>
                              </a:solidFill>
                              <a:latin typeface="Cambria Math" panose="02040503050406030204" pitchFamily="18" charset="0"/>
                            </a:rPr>
                            <m:t>h</m:t>
                          </m:r>
                        </m:e>
                        <m:sub>
                          <m:r>
                            <a:rPr lang="en-CA" sz="1100" b="0" i="1" smtClean="0">
                              <a:solidFill>
                                <a:schemeClr val="tx1"/>
                              </a:solidFill>
                              <a:latin typeface="Cambria Math" panose="02040503050406030204" pitchFamily="18" charset="0"/>
                            </a:rPr>
                            <m:t>1</m:t>
                          </m:r>
                        </m:sub>
                      </m:sSub>
                    </m:oMath>
                  </m:oMathPara>
                </a14:m>
                <a:endParaRPr lang="en-CA" sz="1100" dirty="0">
                  <a:solidFill>
                    <a:schemeClr val="tx1"/>
                  </a:solidFill>
                </a:endParaRPr>
              </a:p>
            </p:txBody>
          </p:sp>
        </mc:Choice>
        <mc:Fallback xmlns="">
          <p:sp>
            <p:nvSpPr>
              <p:cNvPr id="82" name="Rectangle 81">
                <a:extLst>
                  <a:ext uri="{FF2B5EF4-FFF2-40B4-BE49-F238E27FC236}">
                    <a16:creationId xmlns:a16="http://schemas.microsoft.com/office/drawing/2014/main" id="{134BE098-91A7-4D0B-8977-603B53B4E911}"/>
                  </a:ext>
                </a:extLst>
              </p:cNvPr>
              <p:cNvSpPr>
                <a:spLocks noRot="1" noChangeAspect="1" noMove="1" noResize="1" noEditPoints="1" noAdjustHandles="1" noChangeArrowheads="1" noChangeShapeType="1" noTextEdit="1"/>
              </p:cNvSpPr>
              <p:nvPr/>
            </p:nvSpPr>
            <p:spPr>
              <a:xfrm>
                <a:off x="548804" y="5292204"/>
                <a:ext cx="651012" cy="261610"/>
              </a:xfrm>
              <a:prstGeom prst="rect">
                <a:avLst/>
              </a:prstGeom>
              <a:blipFill>
                <a:blip r:embed="rId4"/>
                <a:stretch>
                  <a:fillRect/>
                </a:stretch>
              </a:blipFill>
            </p:spPr>
            <p:txBody>
              <a:bodyPr/>
              <a:lstStyle/>
              <a:p>
                <a:r>
                  <a:rPr lang="en-CA">
                    <a:noFill/>
                  </a:rPr>
                  <a:t> </a:t>
                </a:r>
              </a:p>
            </p:txBody>
          </p:sp>
        </mc:Fallback>
      </mc:AlternateContent>
      <p:cxnSp>
        <p:nvCxnSpPr>
          <p:cNvPr id="83" name="Straight Arrow Connector 82">
            <a:extLst>
              <a:ext uri="{FF2B5EF4-FFF2-40B4-BE49-F238E27FC236}">
                <a16:creationId xmlns:a16="http://schemas.microsoft.com/office/drawing/2014/main" id="{FB0BED4D-C9EE-4DF4-81EC-1B95CA8E6094}"/>
              </a:ext>
            </a:extLst>
          </p:cNvPr>
          <p:cNvCxnSpPr>
            <a:cxnSpLocks/>
          </p:cNvCxnSpPr>
          <p:nvPr/>
        </p:nvCxnSpPr>
        <p:spPr>
          <a:xfrm>
            <a:off x="2421012" y="5220196"/>
            <a:ext cx="7920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E088AE63-5A36-49D0-8A42-F4912F3DCFF2}"/>
              </a:ext>
            </a:extLst>
          </p:cNvPr>
          <p:cNvCxnSpPr>
            <a:cxnSpLocks/>
          </p:cNvCxnSpPr>
          <p:nvPr/>
        </p:nvCxnSpPr>
        <p:spPr>
          <a:xfrm flipV="1">
            <a:off x="1916956" y="4284092"/>
            <a:ext cx="0" cy="6480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FA7350C1-5E5C-45A6-B977-5B6699096F33}"/>
                  </a:ext>
                </a:extLst>
              </p:cNvPr>
              <p:cNvSpPr/>
              <p:nvPr/>
            </p:nvSpPr>
            <p:spPr>
              <a:xfrm>
                <a:off x="2637036" y="5292204"/>
                <a:ext cx="651012" cy="2616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sz="110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b="0" i="1">
                                  <a:solidFill>
                                    <a:schemeClr val="tx1"/>
                                  </a:solidFill>
                                  <a:latin typeface="Cambria Math" panose="02040503050406030204" pitchFamily="18" charset="0"/>
                                </a:rPr>
                                <m:t>𝑚</m:t>
                              </m:r>
                            </m:e>
                          </m:acc>
                        </m:e>
                        <m:sub>
                          <m:r>
                            <a:rPr lang="en-CA" sz="1100" b="0" i="1">
                              <a:solidFill>
                                <a:schemeClr val="tx1"/>
                              </a:solidFill>
                              <a:latin typeface="Cambria Math" panose="02040503050406030204" pitchFamily="18" charset="0"/>
                            </a:rPr>
                            <m:t>𝑎</m:t>
                          </m:r>
                        </m:sub>
                      </m:sSub>
                      <m:r>
                        <a:rPr lang="en-CA" sz="1100" i="1" smtClean="0">
                          <a:solidFill>
                            <a:schemeClr val="tx1"/>
                          </a:solidFill>
                          <a:latin typeface="Cambria Math" panose="02040503050406030204" pitchFamily="18" charset="0"/>
                          <a:ea typeface="Cambria Math" panose="02040503050406030204" pitchFamily="18" charset="0"/>
                        </a:rPr>
                        <m:t>∙</m:t>
                      </m:r>
                      <m:sSub>
                        <m:sSubPr>
                          <m:ctrlPr>
                            <a:rPr lang="en-CA" sz="1100" b="0" i="1" smtClean="0">
                              <a:solidFill>
                                <a:schemeClr val="tx1"/>
                              </a:solidFill>
                              <a:latin typeface="Cambria Math" panose="02040503050406030204" pitchFamily="18" charset="0"/>
                            </a:rPr>
                          </m:ctrlPr>
                        </m:sSubPr>
                        <m:e>
                          <m:r>
                            <a:rPr lang="en-CA" sz="1100" b="0" i="1" smtClean="0">
                              <a:solidFill>
                                <a:schemeClr val="tx1"/>
                              </a:solidFill>
                              <a:latin typeface="Cambria Math" panose="02040503050406030204" pitchFamily="18" charset="0"/>
                            </a:rPr>
                            <m:t>h</m:t>
                          </m:r>
                        </m:e>
                        <m:sub>
                          <m:r>
                            <a:rPr lang="en-CA" sz="1100" b="0" i="1" smtClean="0">
                              <a:solidFill>
                                <a:schemeClr val="tx1"/>
                              </a:solidFill>
                              <a:latin typeface="Cambria Math" panose="02040503050406030204" pitchFamily="18" charset="0"/>
                            </a:rPr>
                            <m:t>2</m:t>
                          </m:r>
                        </m:sub>
                      </m:sSub>
                    </m:oMath>
                  </m:oMathPara>
                </a14:m>
                <a:endParaRPr lang="en-CA" sz="1100" dirty="0">
                  <a:solidFill>
                    <a:schemeClr val="tx1"/>
                  </a:solidFill>
                </a:endParaRPr>
              </a:p>
            </p:txBody>
          </p:sp>
        </mc:Choice>
        <mc:Fallback xmlns="">
          <p:sp>
            <p:nvSpPr>
              <p:cNvPr id="85" name="Rectangle 84">
                <a:extLst>
                  <a:ext uri="{FF2B5EF4-FFF2-40B4-BE49-F238E27FC236}">
                    <a16:creationId xmlns:a16="http://schemas.microsoft.com/office/drawing/2014/main" id="{FA7350C1-5E5C-45A6-B977-5B6699096F33}"/>
                  </a:ext>
                </a:extLst>
              </p:cNvPr>
              <p:cNvSpPr>
                <a:spLocks noRot="1" noChangeAspect="1" noMove="1" noResize="1" noEditPoints="1" noAdjustHandles="1" noChangeArrowheads="1" noChangeShapeType="1" noTextEdit="1"/>
              </p:cNvSpPr>
              <p:nvPr/>
            </p:nvSpPr>
            <p:spPr>
              <a:xfrm>
                <a:off x="2637036" y="5292204"/>
                <a:ext cx="651012" cy="261610"/>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0213E2D1-8B1E-47CF-960A-066A51F9AB52}"/>
                  </a:ext>
                </a:extLst>
              </p:cNvPr>
              <p:cNvSpPr/>
              <p:nvPr/>
            </p:nvSpPr>
            <p:spPr>
              <a:xfrm>
                <a:off x="1628924" y="4428108"/>
                <a:ext cx="317010"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CA" sz="1100" i="1" smtClean="0">
                              <a:latin typeface="Cambria Math" panose="02040503050406030204" pitchFamily="18" charset="0"/>
                            </a:rPr>
                          </m:ctrlPr>
                        </m:accPr>
                        <m:e>
                          <m:r>
                            <a:rPr lang="en-CA" sz="1100" b="0" i="1" smtClean="0">
                              <a:latin typeface="Cambria Math" panose="02040503050406030204" pitchFamily="18" charset="0"/>
                            </a:rPr>
                            <m:t>𝑄</m:t>
                          </m:r>
                        </m:e>
                      </m:acc>
                    </m:oMath>
                  </m:oMathPara>
                </a14:m>
                <a:endParaRPr lang="en-CA" sz="1100" dirty="0">
                  <a:solidFill>
                    <a:schemeClr val="tx1"/>
                  </a:solidFill>
                </a:endParaRPr>
              </a:p>
            </p:txBody>
          </p:sp>
        </mc:Choice>
        <mc:Fallback xmlns="">
          <p:sp>
            <p:nvSpPr>
              <p:cNvPr id="86" name="Rectangle 85">
                <a:extLst>
                  <a:ext uri="{FF2B5EF4-FFF2-40B4-BE49-F238E27FC236}">
                    <a16:creationId xmlns:a16="http://schemas.microsoft.com/office/drawing/2014/main" id="{0213E2D1-8B1E-47CF-960A-066A51F9AB52}"/>
                  </a:ext>
                </a:extLst>
              </p:cNvPr>
              <p:cNvSpPr>
                <a:spLocks noRot="1" noChangeAspect="1" noMove="1" noResize="1" noEditPoints="1" noAdjustHandles="1" noChangeArrowheads="1" noChangeShapeType="1" noTextEdit="1"/>
              </p:cNvSpPr>
              <p:nvPr/>
            </p:nvSpPr>
            <p:spPr>
              <a:xfrm>
                <a:off x="1628924" y="4428108"/>
                <a:ext cx="317010" cy="268022"/>
              </a:xfrm>
              <a:prstGeom prst="rect">
                <a:avLst/>
              </a:prstGeom>
              <a:blipFill>
                <a:blip r:embed="rId6"/>
                <a:stretch>
                  <a:fillRect b="-227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7834A94E-C8B8-4E5F-BCED-DB059A622A19}"/>
                  </a:ext>
                </a:extLst>
              </p:cNvPr>
              <p:cNvSpPr/>
              <p:nvPr/>
            </p:nvSpPr>
            <p:spPr>
              <a:xfrm>
                <a:off x="2709044" y="5580236"/>
                <a:ext cx="379591"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sz="1100" i="1" smtClean="0">
                              <a:latin typeface="Cambria Math" panose="02040503050406030204" pitchFamily="18" charset="0"/>
                            </a:rPr>
                          </m:ctrlPr>
                        </m:sSubPr>
                        <m:e>
                          <m:r>
                            <a:rPr lang="en-CA" sz="1100" i="1">
                              <a:latin typeface="Cambria Math" panose="02040503050406030204" pitchFamily="18" charset="0"/>
                            </a:rPr>
                            <m:t>𝑇</m:t>
                          </m:r>
                        </m:e>
                        <m:sub>
                          <m:r>
                            <a:rPr lang="en-CA" sz="1100" b="0" i="1" smtClean="0">
                              <a:latin typeface="Cambria Math" panose="02040503050406030204" pitchFamily="18" charset="0"/>
                            </a:rPr>
                            <m:t>2</m:t>
                          </m:r>
                        </m:sub>
                      </m:sSub>
                    </m:oMath>
                  </m:oMathPara>
                </a14:m>
                <a:endParaRPr lang="en-CA" sz="11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CA" sz="1100" i="1" smtClean="0">
                              <a:latin typeface="Cambria Math" panose="02040503050406030204" pitchFamily="18" charset="0"/>
                            </a:rPr>
                          </m:ctrlPr>
                        </m:sSubPr>
                        <m:e>
                          <m:r>
                            <a:rPr lang="en-CA" sz="1100" i="1">
                              <a:latin typeface="Cambria Math" panose="02040503050406030204" pitchFamily="18" charset="0"/>
                              <a:ea typeface="Cambria Math" panose="02040503050406030204" pitchFamily="18" charset="0"/>
                            </a:rPr>
                            <m:t>𝜔</m:t>
                          </m:r>
                        </m:e>
                        <m:sub>
                          <m:r>
                            <a:rPr lang="en-CA" sz="1100" b="0" i="1" smtClean="0">
                              <a:latin typeface="Cambria Math" panose="02040503050406030204" pitchFamily="18" charset="0"/>
                            </a:rPr>
                            <m:t>2</m:t>
                          </m:r>
                        </m:sub>
                      </m:sSub>
                    </m:oMath>
                  </m:oMathPara>
                </a14:m>
                <a:endParaRPr lang="en-CA" sz="1100" dirty="0">
                  <a:latin typeface="Cambria" panose="02040503050406030204" pitchFamily="18" charset="0"/>
                  <a:ea typeface="Cambria" panose="02040503050406030204" pitchFamily="18" charset="0"/>
                </a:endParaRPr>
              </a:p>
            </p:txBody>
          </p:sp>
        </mc:Choice>
        <mc:Fallback xmlns="">
          <p:sp>
            <p:nvSpPr>
              <p:cNvPr id="87" name="Rectangle 86">
                <a:extLst>
                  <a:ext uri="{FF2B5EF4-FFF2-40B4-BE49-F238E27FC236}">
                    <a16:creationId xmlns:a16="http://schemas.microsoft.com/office/drawing/2014/main" id="{7834A94E-C8B8-4E5F-BCED-DB059A622A19}"/>
                  </a:ext>
                </a:extLst>
              </p:cNvPr>
              <p:cNvSpPr>
                <a:spLocks noRot="1" noChangeAspect="1" noMove="1" noResize="1" noEditPoints="1" noAdjustHandles="1" noChangeArrowheads="1" noChangeShapeType="1" noTextEdit="1"/>
              </p:cNvSpPr>
              <p:nvPr/>
            </p:nvSpPr>
            <p:spPr>
              <a:xfrm>
                <a:off x="2709044" y="5580236"/>
                <a:ext cx="379591" cy="430887"/>
              </a:xfrm>
              <a:prstGeom prst="rect">
                <a:avLst/>
              </a:prstGeom>
              <a:blipFill>
                <a:blip r:embed="rId7"/>
                <a:stretch>
                  <a:fillRect/>
                </a:stretch>
              </a:blipFill>
            </p:spPr>
            <p:txBody>
              <a:bodyPr/>
              <a:lstStyle/>
              <a:p>
                <a:r>
                  <a:rPr lang="en-CA">
                    <a:noFill/>
                  </a:rPr>
                  <a:t> </a:t>
                </a:r>
              </a:p>
            </p:txBody>
          </p:sp>
        </mc:Fallback>
      </mc:AlternateContent>
      <p:cxnSp>
        <p:nvCxnSpPr>
          <p:cNvPr id="90" name="Straight Arrow Connector 89">
            <a:extLst>
              <a:ext uri="{FF2B5EF4-FFF2-40B4-BE49-F238E27FC236}">
                <a16:creationId xmlns:a16="http://schemas.microsoft.com/office/drawing/2014/main" id="{480858DA-9401-469B-9DEC-31CD5F1A1C4C}"/>
              </a:ext>
            </a:extLst>
          </p:cNvPr>
          <p:cNvCxnSpPr>
            <a:cxnSpLocks/>
          </p:cNvCxnSpPr>
          <p:nvPr/>
        </p:nvCxnSpPr>
        <p:spPr>
          <a:xfrm>
            <a:off x="1916956" y="5508228"/>
            <a:ext cx="0" cy="4320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D672BE99-BEBA-41EE-82B7-370B82714C41}"/>
                  </a:ext>
                </a:extLst>
              </p:cNvPr>
              <p:cNvSpPr/>
              <p:nvPr/>
            </p:nvSpPr>
            <p:spPr>
              <a:xfrm>
                <a:off x="1916956" y="5580236"/>
                <a:ext cx="600741"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acc>
                            <m:accPr>
                              <m:chr m:val="̇"/>
                              <m:ctrlPr>
                                <a:rPr lang="en-CA" sz="1100" i="1" smtClean="0">
                                  <a:latin typeface="Cambria Math" panose="02040503050406030204" pitchFamily="18" charset="0"/>
                                </a:rPr>
                              </m:ctrlPr>
                            </m:accPr>
                            <m:e>
                              <m:r>
                                <a:rPr lang="en-CA" sz="1100" b="0" i="1" smtClean="0">
                                  <a:latin typeface="Cambria Math" panose="02040503050406030204" pitchFamily="18" charset="0"/>
                                </a:rPr>
                                <m:t>𝑚</m:t>
                              </m:r>
                            </m:e>
                          </m:acc>
                        </m:e>
                        <m:sub>
                          <m:r>
                            <a:rPr lang="en-CA" sz="1100" b="0" i="1" smtClean="0">
                              <a:latin typeface="Cambria Math" panose="02040503050406030204" pitchFamily="18" charset="0"/>
                            </a:rPr>
                            <m:t>𝑤</m:t>
                          </m:r>
                        </m:sub>
                      </m:sSub>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h</m:t>
                          </m:r>
                        </m:e>
                        <m:sub>
                          <m:r>
                            <a:rPr lang="en-CA" sz="1100" b="0" i="1" smtClean="0">
                              <a:latin typeface="Cambria Math" panose="02040503050406030204" pitchFamily="18" charset="0"/>
                            </a:rPr>
                            <m:t>𝑤</m:t>
                          </m:r>
                        </m:sub>
                      </m:sSub>
                    </m:oMath>
                  </m:oMathPara>
                </a14:m>
                <a:endParaRPr lang="en-CA" sz="1100" dirty="0">
                  <a:solidFill>
                    <a:schemeClr val="tx1"/>
                  </a:solidFill>
                </a:endParaRPr>
              </a:p>
            </p:txBody>
          </p:sp>
        </mc:Choice>
        <mc:Fallback xmlns="">
          <p:sp>
            <p:nvSpPr>
              <p:cNvPr id="92" name="Rectangle 91">
                <a:extLst>
                  <a:ext uri="{FF2B5EF4-FFF2-40B4-BE49-F238E27FC236}">
                    <a16:creationId xmlns:a16="http://schemas.microsoft.com/office/drawing/2014/main" id="{D672BE99-BEBA-41EE-82B7-370B82714C41}"/>
                  </a:ext>
                </a:extLst>
              </p:cNvPr>
              <p:cNvSpPr>
                <a:spLocks noRot="1" noChangeAspect="1" noMove="1" noResize="1" noEditPoints="1" noAdjustHandles="1" noChangeArrowheads="1" noChangeShapeType="1" noTextEdit="1"/>
              </p:cNvSpPr>
              <p:nvPr/>
            </p:nvSpPr>
            <p:spPr>
              <a:xfrm>
                <a:off x="1916956" y="5580236"/>
                <a:ext cx="600741" cy="261610"/>
              </a:xfrm>
              <a:prstGeom prst="rect">
                <a:avLst/>
              </a:prstGeom>
              <a:blipFill>
                <a:blip r:embed="rId8"/>
                <a:stretch>
                  <a:fillRect/>
                </a:stretch>
              </a:blipFill>
            </p:spPr>
            <p:txBody>
              <a:bodyPr/>
              <a:lstStyle/>
              <a:p>
                <a:r>
                  <a:rPr lang="en-CA">
                    <a:noFill/>
                  </a:rPr>
                  <a:t> </a:t>
                </a:r>
              </a:p>
            </p:txBody>
          </p:sp>
        </mc:Fallback>
      </mc:AlternateContent>
      <p:sp>
        <p:nvSpPr>
          <p:cNvPr id="93" name="Rectangle 92">
            <a:extLst>
              <a:ext uri="{FF2B5EF4-FFF2-40B4-BE49-F238E27FC236}">
                <a16:creationId xmlns:a16="http://schemas.microsoft.com/office/drawing/2014/main" id="{E3322A44-A569-4777-8758-A648156EB880}"/>
              </a:ext>
            </a:extLst>
          </p:cNvPr>
          <p:cNvSpPr/>
          <p:nvPr/>
        </p:nvSpPr>
        <p:spPr>
          <a:xfrm>
            <a:off x="1844948" y="4316030"/>
            <a:ext cx="1143593" cy="400110"/>
          </a:xfrm>
          <a:prstGeom prst="rect">
            <a:avLst/>
          </a:prstGeom>
        </p:spPr>
        <p:txBody>
          <a:bodyPr wrap="square">
            <a:spAutoFit/>
          </a:bodyPr>
          <a:lstStyle/>
          <a:p>
            <a:pPr algn="ctr"/>
            <a:r>
              <a:rPr lang="en-CA" sz="1000" dirty="0">
                <a:latin typeface="Cambria" panose="02040503050406030204" pitchFamily="18" charset="0"/>
                <a:ea typeface="Cambria" panose="02040503050406030204" pitchFamily="18" charset="0"/>
              </a:rPr>
              <a:t>heat removed</a:t>
            </a:r>
          </a:p>
          <a:p>
            <a:pPr algn="ctr"/>
            <a:r>
              <a:rPr lang="en-CA" sz="1000" dirty="0">
                <a:latin typeface="Cambria" panose="02040503050406030204" pitchFamily="18" charset="0"/>
                <a:ea typeface="Cambria" panose="02040503050406030204" pitchFamily="18" charset="0"/>
              </a:rPr>
              <a:t>by cooling coil</a:t>
            </a:r>
          </a:p>
        </p:txBody>
      </p:sp>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F96DB2D7-092A-4925-A412-A3A3DA08B233}"/>
                  </a:ext>
                </a:extLst>
              </p:cNvPr>
              <p:cNvSpPr/>
              <p:nvPr/>
            </p:nvSpPr>
            <p:spPr>
              <a:xfrm>
                <a:off x="4221212" y="4932164"/>
                <a:ext cx="1872208" cy="977191"/>
              </a:xfrm>
              <a:prstGeom prst="rect">
                <a:avLst/>
              </a:prstGeom>
            </p:spPr>
            <p:txBody>
              <a:bodyPr wrap="square">
                <a:spAutoFit/>
              </a:bodyPr>
              <a:lstStyle/>
              <a:p>
                <a14:m>
                  <m:oMath xmlns:m="http://schemas.openxmlformats.org/officeDocument/2006/math">
                    <m:sSub>
                      <m:sSubPr>
                        <m:ctrlPr>
                          <a:rPr lang="en-CA" sz="1050" i="1" smtClean="0">
                            <a:latin typeface="Cambria Math" panose="02040503050406030204" pitchFamily="18" charset="0"/>
                          </a:rPr>
                        </m:ctrlPr>
                      </m:sSubPr>
                      <m:e>
                        <m:acc>
                          <m:accPr>
                            <m:chr m:val="̇"/>
                            <m:ctrlPr>
                              <a:rPr lang="en-CA" sz="1050" i="1">
                                <a:latin typeface="Cambria Math" panose="02040503050406030204" pitchFamily="18" charset="0"/>
                              </a:rPr>
                            </m:ctrlPr>
                          </m:accPr>
                          <m:e>
                            <m:r>
                              <a:rPr lang="en-CA" sz="1050" i="1">
                                <a:latin typeface="Cambria Math" panose="02040503050406030204" pitchFamily="18" charset="0"/>
                              </a:rPr>
                              <m:t>𝑚</m:t>
                            </m:r>
                          </m:e>
                        </m:acc>
                      </m:e>
                      <m:sub>
                        <m:r>
                          <a:rPr lang="en-CA" sz="1050" i="1">
                            <a:latin typeface="Cambria Math" panose="02040503050406030204" pitchFamily="18" charset="0"/>
                          </a:rPr>
                          <m:t>𝑤</m:t>
                        </m:r>
                      </m:sub>
                    </m:sSub>
                    <m:r>
                      <a:rPr lang="en-CA" sz="1050" b="0" i="1" smtClean="0">
                        <a:latin typeface="Cambria Math" panose="02040503050406030204" pitchFamily="18" charset="0"/>
                      </a:rPr>
                      <m:t>=</m:t>
                    </m:r>
                  </m:oMath>
                </a14:m>
                <a:r>
                  <a:rPr lang="en-CA" sz="1050" dirty="0">
                    <a:latin typeface="Cambria" panose="02040503050406030204" pitchFamily="18" charset="0"/>
                    <a:ea typeface="Cambria" panose="02040503050406030204" pitchFamily="18" charset="0"/>
                  </a:rPr>
                  <a:t> rate of condensate</a:t>
                </a:r>
              </a:p>
              <a:p>
                <a:pPr>
                  <a:spcAft>
                    <a:spcPts val="600"/>
                  </a:spcAft>
                </a:pPr>
                <a:r>
                  <a:rPr lang="en-CA" sz="1050" dirty="0">
                    <a:latin typeface="Cambria" panose="02040503050406030204" pitchFamily="18" charset="0"/>
                    <a:ea typeface="Cambria" panose="02040503050406030204" pitchFamily="18" charset="0"/>
                  </a:rPr>
                  <a:t>             production (</a:t>
                </a:r>
                <a:r>
                  <a:rPr lang="en-CA" sz="1050" dirty="0" err="1">
                    <a:latin typeface="Cambria" panose="02040503050406030204" pitchFamily="18" charset="0"/>
                    <a:ea typeface="Cambria" panose="02040503050406030204" pitchFamily="18" charset="0"/>
                  </a:rPr>
                  <a:t>kg</a:t>
                </a:r>
                <a:r>
                  <a:rPr lang="en-CA" sz="1050" baseline="-25000" dirty="0" err="1">
                    <a:latin typeface="Cambria" panose="02040503050406030204" pitchFamily="18" charset="0"/>
                    <a:ea typeface="Cambria" panose="02040503050406030204" pitchFamily="18" charset="0"/>
                  </a:rPr>
                  <a:t>w</a:t>
                </a:r>
                <a:r>
                  <a:rPr lang="en-CA" sz="1050" dirty="0">
                    <a:latin typeface="Cambria" panose="02040503050406030204" pitchFamily="18" charset="0"/>
                    <a:ea typeface="Cambria" panose="02040503050406030204" pitchFamily="18" charset="0"/>
                  </a:rPr>
                  <a:t>/s)</a:t>
                </a:r>
              </a:p>
              <a:p>
                <a:endParaRPr lang="en-CA" sz="1050" i="1" dirty="0">
                  <a:latin typeface="Cambria Math" panose="02040503050406030204" pitchFamily="18" charset="0"/>
                </a:endParaRPr>
              </a:p>
              <a:p>
                <a14:m>
                  <m:oMath xmlns:m="http://schemas.openxmlformats.org/officeDocument/2006/math">
                    <m:sSub>
                      <m:sSubPr>
                        <m:ctrlPr>
                          <a:rPr lang="en-CA" sz="1050" i="1">
                            <a:latin typeface="Cambria Math" panose="02040503050406030204" pitchFamily="18" charset="0"/>
                          </a:rPr>
                        </m:ctrlPr>
                      </m:sSubPr>
                      <m:e>
                        <m:r>
                          <a:rPr lang="en-CA" sz="1050" i="1">
                            <a:latin typeface="Cambria Math" panose="02040503050406030204" pitchFamily="18" charset="0"/>
                          </a:rPr>
                          <m:t>h</m:t>
                        </m:r>
                      </m:e>
                      <m:sub>
                        <m:r>
                          <a:rPr lang="en-CA" sz="1050" i="1">
                            <a:latin typeface="Cambria Math" panose="02040503050406030204" pitchFamily="18" charset="0"/>
                          </a:rPr>
                          <m:t>𝑤</m:t>
                        </m:r>
                      </m:sub>
                    </m:sSub>
                    <m:r>
                      <a:rPr lang="en-CA" sz="1050" b="0" i="1" smtClean="0">
                        <a:latin typeface="Cambria Math" panose="02040503050406030204" pitchFamily="18" charset="0"/>
                      </a:rPr>
                      <m:t>=</m:t>
                    </m:r>
                  </m:oMath>
                </a14:m>
                <a:r>
                  <a:rPr lang="en-CA" sz="1050" dirty="0">
                    <a:latin typeface="Cambria" panose="02040503050406030204" pitchFamily="18" charset="0"/>
                    <a:ea typeface="Cambria" panose="02040503050406030204" pitchFamily="18" charset="0"/>
                  </a:rPr>
                  <a:t> enthalpy of condensate</a:t>
                </a:r>
              </a:p>
              <a:p>
                <a:r>
                  <a:rPr lang="en-CA" sz="1050" dirty="0">
                    <a:latin typeface="Cambria" panose="02040503050406030204" pitchFamily="18" charset="0"/>
                    <a:ea typeface="Cambria" panose="02040503050406030204" pitchFamily="18" charset="0"/>
                  </a:rPr>
                  <a:t>            (kJ/</a:t>
                </a:r>
                <a:r>
                  <a:rPr lang="en-CA" sz="1050" dirty="0" err="1">
                    <a:latin typeface="Cambria" panose="02040503050406030204" pitchFamily="18" charset="0"/>
                    <a:ea typeface="Cambria" panose="02040503050406030204" pitchFamily="18" charset="0"/>
                  </a:rPr>
                  <a:t>kg</a:t>
                </a:r>
                <a:r>
                  <a:rPr lang="en-CA" sz="1050" baseline="-25000" dirty="0" err="1">
                    <a:latin typeface="Cambria" panose="02040503050406030204" pitchFamily="18" charset="0"/>
                    <a:ea typeface="Cambria" panose="02040503050406030204" pitchFamily="18" charset="0"/>
                  </a:rPr>
                  <a:t>w</a:t>
                </a:r>
                <a:r>
                  <a:rPr lang="en-CA" sz="1050" dirty="0">
                    <a:latin typeface="Cambria" panose="02040503050406030204" pitchFamily="18" charset="0"/>
                    <a:ea typeface="Cambria" panose="02040503050406030204" pitchFamily="18" charset="0"/>
                  </a:rPr>
                  <a:t>)</a:t>
                </a:r>
              </a:p>
            </p:txBody>
          </p:sp>
        </mc:Choice>
        <mc:Fallback xmlns="">
          <p:sp>
            <p:nvSpPr>
              <p:cNvPr id="95" name="Rectangle 94">
                <a:extLst>
                  <a:ext uri="{FF2B5EF4-FFF2-40B4-BE49-F238E27FC236}">
                    <a16:creationId xmlns:a16="http://schemas.microsoft.com/office/drawing/2014/main" id="{F96DB2D7-092A-4925-A412-A3A3DA08B233}"/>
                  </a:ext>
                </a:extLst>
              </p:cNvPr>
              <p:cNvSpPr>
                <a:spLocks noRot="1" noChangeAspect="1" noMove="1" noResize="1" noEditPoints="1" noAdjustHandles="1" noChangeArrowheads="1" noChangeShapeType="1" noTextEdit="1"/>
              </p:cNvSpPr>
              <p:nvPr/>
            </p:nvSpPr>
            <p:spPr>
              <a:xfrm>
                <a:off x="4221212" y="4932164"/>
                <a:ext cx="1872208" cy="977191"/>
              </a:xfrm>
              <a:prstGeom prst="rect">
                <a:avLst/>
              </a:prstGeom>
              <a:blipFill>
                <a:blip r:embed="rId9"/>
                <a:stretch>
                  <a:fillRect b="-312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9" name="Rectangle 98">
                <a:extLst>
                  <a:ext uri="{FF2B5EF4-FFF2-40B4-BE49-F238E27FC236}">
                    <a16:creationId xmlns:a16="http://schemas.microsoft.com/office/drawing/2014/main" id="{2830AB0F-68AC-4723-92B2-C457610B55A5}"/>
                  </a:ext>
                </a:extLst>
              </p:cNvPr>
              <p:cNvSpPr/>
              <p:nvPr/>
            </p:nvSpPr>
            <p:spPr>
              <a:xfrm>
                <a:off x="620812" y="6608358"/>
                <a:ext cx="2094035"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b="0" i="1">
                                  <a:solidFill>
                                    <a:schemeClr val="tx1"/>
                                  </a:solidFill>
                                  <a:latin typeface="Cambria Math" panose="02040503050406030204" pitchFamily="18" charset="0"/>
                                </a:rPr>
                                <m:t>𝑚</m:t>
                              </m:r>
                            </m:e>
                          </m:acc>
                        </m:e>
                        <m:sub>
                          <m:r>
                            <a:rPr lang="en-CA" sz="1100" b="0" i="1">
                              <a:solidFill>
                                <a:schemeClr val="tx1"/>
                              </a:solidFill>
                              <a:latin typeface="Cambria Math" panose="02040503050406030204" pitchFamily="18" charset="0"/>
                            </a:rPr>
                            <m:t>𝑎</m:t>
                          </m:r>
                        </m:sub>
                      </m:sSub>
                      <m:r>
                        <a:rPr lang="en-CA" sz="1100" i="1" smtClean="0">
                          <a:solidFill>
                            <a:schemeClr val="tx1"/>
                          </a:solidFill>
                          <a:latin typeface="Cambria Math" panose="02040503050406030204" pitchFamily="18" charset="0"/>
                          <a:ea typeface="Cambria Math" panose="02040503050406030204" pitchFamily="18" charset="0"/>
                        </a:rPr>
                        <m:t>∙</m:t>
                      </m:r>
                      <m:sSub>
                        <m:sSubPr>
                          <m:ctrlPr>
                            <a:rPr lang="en-CA" sz="1100" b="0" i="1" smtClean="0">
                              <a:solidFill>
                                <a:schemeClr val="tx1"/>
                              </a:solidFill>
                              <a:latin typeface="Cambria Math" panose="02040503050406030204" pitchFamily="18" charset="0"/>
                            </a:rPr>
                          </m:ctrlPr>
                        </m:sSubPr>
                        <m:e>
                          <m:r>
                            <a:rPr lang="en-CA" sz="1100" b="0" i="1" smtClean="0">
                              <a:solidFill>
                                <a:schemeClr val="tx1"/>
                              </a:solidFill>
                              <a:latin typeface="Cambria Math" panose="02040503050406030204" pitchFamily="18" charset="0"/>
                            </a:rPr>
                            <m:t>h</m:t>
                          </m:r>
                        </m:e>
                        <m:sub>
                          <m:r>
                            <a:rPr lang="en-CA" sz="1100" b="0" i="1" smtClean="0">
                              <a:solidFill>
                                <a:schemeClr val="tx1"/>
                              </a:solidFill>
                              <a:latin typeface="Cambria Math" panose="02040503050406030204" pitchFamily="18" charset="0"/>
                            </a:rPr>
                            <m:t>1</m:t>
                          </m:r>
                        </m:sub>
                      </m:sSub>
                      <m:r>
                        <a:rPr lang="en-CA" sz="1100" b="0" i="1" smtClean="0">
                          <a:solidFill>
                            <a:schemeClr val="tx1"/>
                          </a:solidFill>
                          <a:latin typeface="Cambria Math" panose="02040503050406030204" pitchFamily="18" charset="0"/>
                        </a:rPr>
                        <m:t>=</m:t>
                      </m:r>
                      <m:sSub>
                        <m:sSubPr>
                          <m:ctrlPr>
                            <a:rPr lang="en-CA" sz="1100" i="1">
                              <a:latin typeface="Cambria Math" panose="02040503050406030204" pitchFamily="18" charset="0"/>
                            </a:rPr>
                          </m:ctrlPr>
                        </m:sSubPr>
                        <m:e>
                          <m:acc>
                            <m:accPr>
                              <m:chr m:val="̇"/>
                              <m:ctrlPr>
                                <a:rPr lang="en-CA" sz="1100" i="1">
                                  <a:latin typeface="Cambria Math" panose="02040503050406030204" pitchFamily="18" charset="0"/>
                                </a:rPr>
                              </m:ctrlPr>
                            </m:accPr>
                            <m:e>
                              <m:r>
                                <a:rPr lang="en-CA" sz="1100" i="1">
                                  <a:latin typeface="Cambria Math" panose="02040503050406030204" pitchFamily="18" charset="0"/>
                                </a:rPr>
                                <m:t>𝑚</m:t>
                              </m:r>
                            </m:e>
                          </m:acc>
                        </m:e>
                        <m:sub>
                          <m:r>
                            <a:rPr lang="en-CA" sz="1100" i="1">
                              <a:latin typeface="Cambria Math" panose="02040503050406030204" pitchFamily="18" charset="0"/>
                            </a:rPr>
                            <m:t>𝑎</m:t>
                          </m:r>
                        </m:sub>
                      </m:sSub>
                      <m:r>
                        <a:rPr lang="en-CA" sz="1100" i="1">
                          <a:latin typeface="Cambria Math" panose="02040503050406030204" pitchFamily="18" charset="0"/>
                          <a:ea typeface="Cambria Math" panose="02040503050406030204" pitchFamily="18" charset="0"/>
                        </a:rPr>
                        <m:t>∙</m:t>
                      </m:r>
                      <m:sSub>
                        <m:sSubPr>
                          <m:ctrlPr>
                            <a:rPr lang="en-CA" sz="1100" i="1">
                              <a:latin typeface="Cambria Math" panose="02040503050406030204" pitchFamily="18" charset="0"/>
                            </a:rPr>
                          </m:ctrlPr>
                        </m:sSubPr>
                        <m:e>
                          <m:r>
                            <a:rPr lang="en-CA" sz="1100" i="1">
                              <a:latin typeface="Cambria Math" panose="02040503050406030204" pitchFamily="18" charset="0"/>
                            </a:rPr>
                            <m:t>h</m:t>
                          </m:r>
                        </m:e>
                        <m:sub>
                          <m:r>
                            <a:rPr lang="en-CA" sz="1100" i="1">
                              <a:latin typeface="Cambria Math" panose="02040503050406030204" pitchFamily="18" charset="0"/>
                            </a:rPr>
                            <m:t>2</m:t>
                          </m:r>
                        </m:sub>
                      </m:sSub>
                      <m:r>
                        <a:rPr lang="en-CA" sz="1100" b="0" i="1" smtClean="0">
                          <a:latin typeface="Cambria Math" panose="02040503050406030204" pitchFamily="18" charset="0"/>
                        </a:rPr>
                        <m:t>+</m:t>
                      </m:r>
                      <m:acc>
                        <m:accPr>
                          <m:chr m:val="̇"/>
                          <m:ctrlPr>
                            <a:rPr lang="en-CA" sz="1100" i="1">
                              <a:latin typeface="Cambria Math" panose="02040503050406030204" pitchFamily="18" charset="0"/>
                            </a:rPr>
                          </m:ctrlPr>
                        </m:accPr>
                        <m:e>
                          <m:r>
                            <a:rPr lang="en-CA" sz="1100" i="1">
                              <a:latin typeface="Cambria Math" panose="02040503050406030204" pitchFamily="18" charset="0"/>
                            </a:rPr>
                            <m:t>𝑄</m:t>
                          </m:r>
                        </m:e>
                      </m:acc>
                      <m:r>
                        <a:rPr lang="en-CA" sz="1100" b="0" i="1" smtClean="0">
                          <a:latin typeface="Cambria Math" panose="02040503050406030204" pitchFamily="18" charset="0"/>
                        </a:rPr>
                        <m:t>+</m:t>
                      </m:r>
                      <m:sSub>
                        <m:sSubPr>
                          <m:ctrlPr>
                            <a:rPr lang="en-CA" sz="1100" i="1">
                              <a:latin typeface="Cambria Math" panose="02040503050406030204" pitchFamily="18" charset="0"/>
                            </a:rPr>
                          </m:ctrlPr>
                        </m:sSubPr>
                        <m:e>
                          <m:acc>
                            <m:accPr>
                              <m:chr m:val="̇"/>
                              <m:ctrlPr>
                                <a:rPr lang="en-CA" sz="1100" i="1">
                                  <a:latin typeface="Cambria Math" panose="02040503050406030204" pitchFamily="18" charset="0"/>
                                </a:rPr>
                              </m:ctrlPr>
                            </m:accPr>
                            <m:e>
                              <m:r>
                                <a:rPr lang="en-CA" sz="1100" i="1">
                                  <a:latin typeface="Cambria Math" panose="02040503050406030204" pitchFamily="18" charset="0"/>
                                </a:rPr>
                                <m:t>𝑚</m:t>
                              </m:r>
                            </m:e>
                          </m:acc>
                        </m:e>
                        <m:sub>
                          <m:r>
                            <a:rPr lang="en-CA" sz="1100" i="1">
                              <a:latin typeface="Cambria Math" panose="02040503050406030204" pitchFamily="18" charset="0"/>
                            </a:rPr>
                            <m:t>𝑤</m:t>
                          </m:r>
                        </m:sub>
                      </m:sSub>
                      <m:sSub>
                        <m:sSubPr>
                          <m:ctrlPr>
                            <a:rPr lang="en-CA" sz="1100" i="1">
                              <a:latin typeface="Cambria Math" panose="02040503050406030204" pitchFamily="18" charset="0"/>
                            </a:rPr>
                          </m:ctrlPr>
                        </m:sSubPr>
                        <m:e>
                          <m:r>
                            <a:rPr lang="en-CA" sz="1100" i="1">
                              <a:latin typeface="Cambria Math" panose="02040503050406030204" pitchFamily="18" charset="0"/>
                            </a:rPr>
                            <m:t>h</m:t>
                          </m:r>
                        </m:e>
                        <m:sub>
                          <m:r>
                            <a:rPr lang="en-CA" sz="1100" i="1">
                              <a:latin typeface="Cambria Math" panose="02040503050406030204" pitchFamily="18" charset="0"/>
                            </a:rPr>
                            <m:t>𝑤</m:t>
                          </m:r>
                        </m:sub>
                      </m:sSub>
                    </m:oMath>
                  </m:oMathPara>
                </a14:m>
                <a:endParaRPr lang="en-CA" sz="1100" dirty="0"/>
              </a:p>
            </p:txBody>
          </p:sp>
        </mc:Choice>
        <mc:Fallback xmlns="">
          <p:sp>
            <p:nvSpPr>
              <p:cNvPr id="99" name="Rectangle 98">
                <a:extLst>
                  <a:ext uri="{FF2B5EF4-FFF2-40B4-BE49-F238E27FC236}">
                    <a16:creationId xmlns:a16="http://schemas.microsoft.com/office/drawing/2014/main" id="{2830AB0F-68AC-4723-92B2-C457610B55A5}"/>
                  </a:ext>
                </a:extLst>
              </p:cNvPr>
              <p:cNvSpPr>
                <a:spLocks noRot="1" noChangeAspect="1" noMove="1" noResize="1" noEditPoints="1" noAdjustHandles="1" noChangeArrowheads="1" noChangeShapeType="1" noTextEdit="1"/>
              </p:cNvSpPr>
              <p:nvPr/>
            </p:nvSpPr>
            <p:spPr>
              <a:xfrm>
                <a:off x="620812" y="6608358"/>
                <a:ext cx="2094035" cy="268022"/>
              </a:xfrm>
              <a:prstGeom prst="rect">
                <a:avLst/>
              </a:prstGeom>
              <a:blipFill>
                <a:blip r:embed="rId10"/>
                <a:stretch>
                  <a:fillRect b="-227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42BAA83D-A75C-4548-9A89-4E548CB1701C}"/>
                  </a:ext>
                </a:extLst>
              </p:cNvPr>
              <p:cNvSpPr/>
              <p:nvPr/>
            </p:nvSpPr>
            <p:spPr>
              <a:xfrm>
                <a:off x="3573140" y="6608358"/>
                <a:ext cx="1971181"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CA" sz="1100" b="1" i="1" smtClean="0">
                              <a:latin typeface="Cambria Math" panose="02040503050406030204" pitchFamily="18" charset="0"/>
                            </a:rPr>
                          </m:ctrlPr>
                        </m:accPr>
                        <m:e>
                          <m:r>
                            <a:rPr lang="en-CA" sz="1100" b="1" i="1">
                              <a:latin typeface="Cambria Math" panose="02040503050406030204" pitchFamily="18" charset="0"/>
                            </a:rPr>
                            <m:t>𝑸</m:t>
                          </m:r>
                        </m:e>
                      </m:acc>
                      <m:r>
                        <a:rPr lang="en-CA" sz="1100" b="1" i="1" smtClean="0">
                          <a:solidFill>
                            <a:schemeClr val="tx1"/>
                          </a:solidFill>
                          <a:latin typeface="Cambria Math" panose="02040503050406030204" pitchFamily="18" charset="0"/>
                        </a:rPr>
                        <m:t>=</m:t>
                      </m:r>
                      <m:sSub>
                        <m:sSubPr>
                          <m:ctrlPr>
                            <a:rPr lang="en-CA" sz="1100" b="1" i="1">
                              <a:latin typeface="Cambria Math" panose="02040503050406030204" pitchFamily="18" charset="0"/>
                            </a:rPr>
                          </m:ctrlPr>
                        </m:sSubPr>
                        <m:e>
                          <m:acc>
                            <m:accPr>
                              <m:chr m:val="̇"/>
                              <m:ctrlPr>
                                <a:rPr lang="en-CA" sz="1100" b="1" i="1">
                                  <a:latin typeface="Cambria Math" panose="02040503050406030204" pitchFamily="18" charset="0"/>
                                </a:rPr>
                              </m:ctrlPr>
                            </m:accPr>
                            <m:e>
                              <m:r>
                                <a:rPr lang="en-CA" sz="1100" b="1" i="1">
                                  <a:latin typeface="Cambria Math" panose="02040503050406030204" pitchFamily="18" charset="0"/>
                                </a:rPr>
                                <m:t>𝒎</m:t>
                              </m:r>
                            </m:e>
                          </m:acc>
                        </m:e>
                        <m:sub>
                          <m:r>
                            <a:rPr lang="en-CA" sz="1100" b="1" i="1">
                              <a:latin typeface="Cambria Math" panose="02040503050406030204" pitchFamily="18" charset="0"/>
                            </a:rPr>
                            <m:t>𝒂</m:t>
                          </m:r>
                        </m:sub>
                      </m:sSub>
                      <m:r>
                        <a:rPr lang="en-CA" sz="1100" b="1" i="1">
                          <a:latin typeface="Cambria Math" panose="02040503050406030204" pitchFamily="18" charset="0"/>
                          <a:ea typeface="Cambria Math" panose="02040503050406030204" pitchFamily="18" charset="0"/>
                        </a:rPr>
                        <m:t>∙</m:t>
                      </m:r>
                      <m:d>
                        <m:dPr>
                          <m:ctrlPr>
                            <a:rPr lang="en-CA" sz="1100" b="1" i="1" smtClean="0">
                              <a:latin typeface="Cambria Math" panose="02040503050406030204" pitchFamily="18" charset="0"/>
                            </a:rPr>
                          </m:ctrlPr>
                        </m:dPr>
                        <m:e>
                          <m:sSub>
                            <m:sSubPr>
                              <m:ctrlPr>
                                <a:rPr lang="en-CA" sz="1100" b="1" i="1">
                                  <a:latin typeface="Cambria Math" panose="02040503050406030204" pitchFamily="18" charset="0"/>
                                </a:rPr>
                              </m:ctrlPr>
                            </m:sSubPr>
                            <m:e>
                              <m:r>
                                <a:rPr lang="en-CA" sz="1100" b="1" i="1">
                                  <a:latin typeface="Cambria Math" panose="02040503050406030204" pitchFamily="18" charset="0"/>
                                </a:rPr>
                                <m:t>𝒉</m:t>
                              </m:r>
                            </m:e>
                            <m:sub>
                              <m:r>
                                <a:rPr lang="en-CA" sz="1100" b="1" i="1">
                                  <a:latin typeface="Cambria Math" panose="02040503050406030204" pitchFamily="18" charset="0"/>
                                </a:rPr>
                                <m:t>𝟏</m:t>
                              </m:r>
                            </m:sub>
                          </m:sSub>
                          <m:r>
                            <a:rPr lang="en-CA" sz="1100" b="1" i="1" smtClean="0">
                              <a:latin typeface="Cambria Math" panose="02040503050406030204" pitchFamily="18" charset="0"/>
                            </a:rPr>
                            <m:t>−</m:t>
                          </m:r>
                          <m:sSub>
                            <m:sSubPr>
                              <m:ctrlPr>
                                <a:rPr lang="en-CA" sz="1100" b="1" i="1">
                                  <a:latin typeface="Cambria Math" panose="02040503050406030204" pitchFamily="18" charset="0"/>
                                </a:rPr>
                              </m:ctrlPr>
                            </m:sSubPr>
                            <m:e>
                              <m:r>
                                <a:rPr lang="en-CA" sz="1100" b="1" i="1">
                                  <a:latin typeface="Cambria Math" panose="02040503050406030204" pitchFamily="18" charset="0"/>
                                </a:rPr>
                                <m:t>𝒉</m:t>
                              </m:r>
                            </m:e>
                            <m:sub>
                              <m:r>
                                <a:rPr lang="en-CA" sz="1100" b="1" i="1">
                                  <a:latin typeface="Cambria Math" panose="02040503050406030204" pitchFamily="18" charset="0"/>
                                </a:rPr>
                                <m:t>𝟐</m:t>
                              </m:r>
                            </m:sub>
                          </m:sSub>
                        </m:e>
                      </m:d>
                      <m:r>
                        <a:rPr lang="en-CA" sz="1100" b="1" i="1" smtClean="0">
                          <a:latin typeface="Cambria Math" panose="02040503050406030204" pitchFamily="18" charset="0"/>
                        </a:rPr>
                        <m:t>−</m:t>
                      </m:r>
                      <m:sSub>
                        <m:sSubPr>
                          <m:ctrlPr>
                            <a:rPr lang="en-CA" sz="1100" b="1" i="1">
                              <a:latin typeface="Cambria Math" panose="02040503050406030204" pitchFamily="18" charset="0"/>
                            </a:rPr>
                          </m:ctrlPr>
                        </m:sSubPr>
                        <m:e>
                          <m:acc>
                            <m:accPr>
                              <m:chr m:val="̇"/>
                              <m:ctrlPr>
                                <a:rPr lang="en-CA" sz="1100" b="1" i="1">
                                  <a:latin typeface="Cambria Math" panose="02040503050406030204" pitchFamily="18" charset="0"/>
                                </a:rPr>
                              </m:ctrlPr>
                            </m:accPr>
                            <m:e>
                              <m:r>
                                <a:rPr lang="en-CA" sz="1100" b="1" i="1">
                                  <a:latin typeface="Cambria Math" panose="02040503050406030204" pitchFamily="18" charset="0"/>
                                </a:rPr>
                                <m:t>𝒎</m:t>
                              </m:r>
                            </m:e>
                          </m:acc>
                        </m:e>
                        <m:sub>
                          <m:r>
                            <a:rPr lang="en-CA" sz="1100" b="1" i="1">
                              <a:latin typeface="Cambria Math" panose="02040503050406030204" pitchFamily="18" charset="0"/>
                            </a:rPr>
                            <m:t>𝒘</m:t>
                          </m:r>
                        </m:sub>
                      </m:sSub>
                      <m:sSub>
                        <m:sSubPr>
                          <m:ctrlPr>
                            <a:rPr lang="en-CA" sz="1100" b="1" i="1">
                              <a:latin typeface="Cambria Math" panose="02040503050406030204" pitchFamily="18" charset="0"/>
                            </a:rPr>
                          </m:ctrlPr>
                        </m:sSubPr>
                        <m:e>
                          <m:r>
                            <a:rPr lang="en-CA" sz="1100" b="1" i="1">
                              <a:latin typeface="Cambria Math" panose="02040503050406030204" pitchFamily="18" charset="0"/>
                            </a:rPr>
                            <m:t>𝒉</m:t>
                          </m:r>
                        </m:e>
                        <m:sub>
                          <m:r>
                            <a:rPr lang="en-CA" sz="1100" b="1" i="1">
                              <a:latin typeface="Cambria Math" panose="02040503050406030204" pitchFamily="18" charset="0"/>
                            </a:rPr>
                            <m:t>𝒘</m:t>
                          </m:r>
                        </m:sub>
                      </m:sSub>
                    </m:oMath>
                  </m:oMathPara>
                </a14:m>
                <a:endParaRPr lang="en-CA" sz="1100" b="1" dirty="0">
                  <a:solidFill>
                    <a:schemeClr val="tx1"/>
                  </a:solidFill>
                </a:endParaRPr>
              </a:p>
            </p:txBody>
          </p:sp>
        </mc:Choice>
        <mc:Fallback xmlns="">
          <p:sp>
            <p:nvSpPr>
              <p:cNvPr id="100" name="Rectangle 99">
                <a:extLst>
                  <a:ext uri="{FF2B5EF4-FFF2-40B4-BE49-F238E27FC236}">
                    <a16:creationId xmlns:a16="http://schemas.microsoft.com/office/drawing/2014/main" id="{42BAA83D-A75C-4548-9A89-4E548CB1701C}"/>
                  </a:ext>
                </a:extLst>
              </p:cNvPr>
              <p:cNvSpPr>
                <a:spLocks noRot="1" noChangeAspect="1" noMove="1" noResize="1" noEditPoints="1" noAdjustHandles="1" noChangeArrowheads="1" noChangeShapeType="1" noTextEdit="1"/>
              </p:cNvSpPr>
              <p:nvPr/>
            </p:nvSpPr>
            <p:spPr>
              <a:xfrm>
                <a:off x="3573140" y="6608358"/>
                <a:ext cx="1971181" cy="268022"/>
              </a:xfrm>
              <a:prstGeom prst="rect">
                <a:avLst/>
              </a:prstGeom>
              <a:blipFill>
                <a:blip r:embed="rId11"/>
                <a:stretch>
                  <a:fillRect b="-2273"/>
                </a:stretch>
              </a:blipFill>
            </p:spPr>
            <p:txBody>
              <a:bodyPr/>
              <a:lstStyle/>
              <a:p>
                <a:r>
                  <a:rPr lang="en-CA">
                    <a:noFill/>
                  </a:rPr>
                  <a:t> </a:t>
                </a:r>
              </a:p>
            </p:txBody>
          </p:sp>
        </mc:Fallback>
      </mc:AlternateContent>
      <p:cxnSp>
        <p:nvCxnSpPr>
          <p:cNvPr id="102" name="Straight Arrow Connector 101">
            <a:extLst>
              <a:ext uri="{FF2B5EF4-FFF2-40B4-BE49-F238E27FC236}">
                <a16:creationId xmlns:a16="http://schemas.microsoft.com/office/drawing/2014/main" id="{DEE401EC-2B85-4144-854C-C714B357D068}"/>
              </a:ext>
            </a:extLst>
          </p:cNvPr>
          <p:cNvCxnSpPr>
            <a:cxnSpLocks/>
          </p:cNvCxnSpPr>
          <p:nvPr/>
        </p:nvCxnSpPr>
        <p:spPr>
          <a:xfrm>
            <a:off x="2925068" y="6752374"/>
            <a:ext cx="2880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id="{218C1428-0457-440D-AF69-9FA7ED149AB4}"/>
              </a:ext>
            </a:extLst>
          </p:cNvPr>
          <p:cNvGrpSpPr/>
          <p:nvPr/>
        </p:nvGrpSpPr>
        <p:grpSpPr>
          <a:xfrm>
            <a:off x="1133403" y="1187748"/>
            <a:ext cx="3951905" cy="2128302"/>
            <a:chOff x="1111267" y="1547788"/>
            <a:chExt cx="3951905" cy="2128302"/>
          </a:xfrm>
        </p:grpSpPr>
        <p:grpSp>
          <p:nvGrpSpPr>
            <p:cNvPr id="7" name="Group 6">
              <a:extLst>
                <a:ext uri="{FF2B5EF4-FFF2-40B4-BE49-F238E27FC236}">
                  <a16:creationId xmlns:a16="http://schemas.microsoft.com/office/drawing/2014/main" id="{B57D1235-9196-444D-850B-FCB0080937DC}"/>
                </a:ext>
              </a:extLst>
            </p:cNvPr>
            <p:cNvGrpSpPr/>
            <p:nvPr/>
          </p:nvGrpSpPr>
          <p:grpSpPr>
            <a:xfrm>
              <a:off x="2908172" y="1755883"/>
              <a:ext cx="337371" cy="1187261"/>
              <a:chOff x="2590800" y="2538808"/>
              <a:chExt cx="381000" cy="1385493"/>
            </a:xfrm>
          </p:grpSpPr>
          <p:cxnSp>
            <p:nvCxnSpPr>
              <p:cNvPr id="8" name="Straight Connector 7">
                <a:extLst>
                  <a:ext uri="{FF2B5EF4-FFF2-40B4-BE49-F238E27FC236}">
                    <a16:creationId xmlns:a16="http://schemas.microsoft.com/office/drawing/2014/main" id="{E02D526A-8CC9-4973-9332-1510F2E486E8}"/>
                  </a:ext>
                </a:extLst>
              </p:cNvPr>
              <p:cNvCxnSpPr/>
              <p:nvPr/>
            </p:nvCxnSpPr>
            <p:spPr>
              <a:xfrm>
                <a:off x="2590800" y="38100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757654-ABCF-478C-A677-363E6ECCC02F}"/>
                  </a:ext>
                </a:extLst>
              </p:cNvPr>
              <p:cNvCxnSpPr/>
              <p:nvPr/>
            </p:nvCxnSpPr>
            <p:spPr>
              <a:xfrm>
                <a:off x="2590800" y="37338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40A1BC-8BA3-40A5-A888-C555D1BECBE5}"/>
                  </a:ext>
                </a:extLst>
              </p:cNvPr>
              <p:cNvCxnSpPr/>
              <p:nvPr/>
            </p:nvCxnSpPr>
            <p:spPr>
              <a:xfrm>
                <a:off x="2590800" y="36576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E27B00C-9C03-43C3-A75D-0751DC33BE3E}"/>
                  </a:ext>
                </a:extLst>
              </p:cNvPr>
              <p:cNvCxnSpPr/>
              <p:nvPr/>
            </p:nvCxnSpPr>
            <p:spPr>
              <a:xfrm>
                <a:off x="2590800" y="35814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83BC8B8-F1E2-4D98-8CA9-8F7E8A5CC594}"/>
                  </a:ext>
                </a:extLst>
              </p:cNvPr>
              <p:cNvCxnSpPr/>
              <p:nvPr/>
            </p:nvCxnSpPr>
            <p:spPr>
              <a:xfrm>
                <a:off x="2590800" y="35052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9651C1-F5C5-46D5-B4FC-E11531911C6A}"/>
                  </a:ext>
                </a:extLst>
              </p:cNvPr>
              <p:cNvCxnSpPr/>
              <p:nvPr/>
            </p:nvCxnSpPr>
            <p:spPr>
              <a:xfrm>
                <a:off x="2590800" y="34290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339A6F-C2ED-4B1C-95B7-29C6BF2F624C}"/>
                  </a:ext>
                </a:extLst>
              </p:cNvPr>
              <p:cNvCxnSpPr/>
              <p:nvPr/>
            </p:nvCxnSpPr>
            <p:spPr>
              <a:xfrm>
                <a:off x="2590800" y="33528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764CBF1-27F2-4273-BA7D-1E878343722A}"/>
                  </a:ext>
                </a:extLst>
              </p:cNvPr>
              <p:cNvCxnSpPr/>
              <p:nvPr/>
            </p:nvCxnSpPr>
            <p:spPr>
              <a:xfrm>
                <a:off x="2590800" y="32766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4A0367-F51C-4FE2-AE7A-B35AC4074149}"/>
                  </a:ext>
                </a:extLst>
              </p:cNvPr>
              <p:cNvCxnSpPr/>
              <p:nvPr/>
            </p:nvCxnSpPr>
            <p:spPr>
              <a:xfrm>
                <a:off x="2590800" y="32004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716C172-C303-440C-B7CD-9388EAF6EF75}"/>
                  </a:ext>
                </a:extLst>
              </p:cNvPr>
              <p:cNvCxnSpPr/>
              <p:nvPr/>
            </p:nvCxnSpPr>
            <p:spPr>
              <a:xfrm>
                <a:off x="2590800" y="31242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ight Bracket 17">
                <a:extLst>
                  <a:ext uri="{FF2B5EF4-FFF2-40B4-BE49-F238E27FC236}">
                    <a16:creationId xmlns:a16="http://schemas.microsoft.com/office/drawing/2014/main" id="{322F8C8A-D9BA-4286-BE4F-8FE46E25B05E}"/>
                  </a:ext>
                </a:extLst>
              </p:cNvPr>
              <p:cNvSpPr/>
              <p:nvPr/>
            </p:nvSpPr>
            <p:spPr>
              <a:xfrm rot="5400000">
                <a:off x="2108334" y="3097474"/>
                <a:ext cx="1385493" cy="268161"/>
              </a:xfrm>
              <a:prstGeom prst="rightBracket">
                <a:avLst>
                  <a:gd name="adj"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100">
                  <a:latin typeface="Cambria" panose="02040503050406030204" pitchFamily="18" charset="0"/>
                  <a:ea typeface="Cambria" panose="02040503050406030204" pitchFamily="18" charset="0"/>
                </a:endParaRPr>
              </a:p>
            </p:txBody>
          </p:sp>
          <p:cxnSp>
            <p:nvCxnSpPr>
              <p:cNvPr id="19" name="Straight Connector 18">
                <a:extLst>
                  <a:ext uri="{FF2B5EF4-FFF2-40B4-BE49-F238E27FC236}">
                    <a16:creationId xmlns:a16="http://schemas.microsoft.com/office/drawing/2014/main" id="{6EEDDEB1-5F26-4F39-8A73-56F9A6A05B11}"/>
                  </a:ext>
                </a:extLst>
              </p:cNvPr>
              <p:cNvCxnSpPr/>
              <p:nvPr/>
            </p:nvCxnSpPr>
            <p:spPr>
              <a:xfrm>
                <a:off x="2819400" y="38100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D6B0DD2-B974-4B68-95D6-CF356D0D15F5}"/>
                  </a:ext>
                </a:extLst>
              </p:cNvPr>
              <p:cNvCxnSpPr/>
              <p:nvPr/>
            </p:nvCxnSpPr>
            <p:spPr>
              <a:xfrm>
                <a:off x="2819400" y="37338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679A0B2-2131-4887-9702-F9A03380F482}"/>
                  </a:ext>
                </a:extLst>
              </p:cNvPr>
              <p:cNvCxnSpPr/>
              <p:nvPr/>
            </p:nvCxnSpPr>
            <p:spPr>
              <a:xfrm>
                <a:off x="2819400" y="36576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12AAEE9-EFF8-4A4D-9C58-D459396FDF50}"/>
                  </a:ext>
                </a:extLst>
              </p:cNvPr>
              <p:cNvCxnSpPr/>
              <p:nvPr/>
            </p:nvCxnSpPr>
            <p:spPr>
              <a:xfrm>
                <a:off x="2819400" y="35814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86B2B60-D275-42EF-894B-5B9F55C9A6AF}"/>
                  </a:ext>
                </a:extLst>
              </p:cNvPr>
              <p:cNvCxnSpPr/>
              <p:nvPr/>
            </p:nvCxnSpPr>
            <p:spPr>
              <a:xfrm>
                <a:off x="2819400" y="35052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1356EC-E8CC-48FA-8E17-2C4696831AD4}"/>
                  </a:ext>
                </a:extLst>
              </p:cNvPr>
              <p:cNvCxnSpPr/>
              <p:nvPr/>
            </p:nvCxnSpPr>
            <p:spPr>
              <a:xfrm>
                <a:off x="2819400" y="34290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48AAB4-FFB2-405A-B221-E1D0D5250C86}"/>
                  </a:ext>
                </a:extLst>
              </p:cNvPr>
              <p:cNvCxnSpPr/>
              <p:nvPr/>
            </p:nvCxnSpPr>
            <p:spPr>
              <a:xfrm>
                <a:off x="2819400" y="33528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57CA00D-3421-4E90-BA3E-D6C3E69A2DD4}"/>
                  </a:ext>
                </a:extLst>
              </p:cNvPr>
              <p:cNvCxnSpPr/>
              <p:nvPr/>
            </p:nvCxnSpPr>
            <p:spPr>
              <a:xfrm>
                <a:off x="2819400" y="32766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7B569D-86E6-42F0-8F9C-67ED827D53E6}"/>
                  </a:ext>
                </a:extLst>
              </p:cNvPr>
              <p:cNvCxnSpPr/>
              <p:nvPr/>
            </p:nvCxnSpPr>
            <p:spPr>
              <a:xfrm>
                <a:off x="2819400" y="32004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6DF5D6-A6BF-4E6F-A5AA-F285905E3723}"/>
                  </a:ext>
                </a:extLst>
              </p:cNvPr>
              <p:cNvCxnSpPr/>
              <p:nvPr/>
            </p:nvCxnSpPr>
            <p:spPr>
              <a:xfrm>
                <a:off x="2819400" y="31242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E7A8F8E-CCE2-4C9B-932F-D3A9069B7AA5}"/>
                  </a:ext>
                </a:extLst>
              </p:cNvPr>
              <p:cNvCxnSpPr/>
              <p:nvPr/>
            </p:nvCxnSpPr>
            <p:spPr>
              <a:xfrm>
                <a:off x="2590800" y="30480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773FC28-EEEB-4300-8743-65E0BCD936ED}"/>
                  </a:ext>
                </a:extLst>
              </p:cNvPr>
              <p:cNvCxnSpPr/>
              <p:nvPr/>
            </p:nvCxnSpPr>
            <p:spPr>
              <a:xfrm>
                <a:off x="2590800" y="29718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58B2BF0-AB52-4418-9037-1527582EEC8B}"/>
                  </a:ext>
                </a:extLst>
              </p:cNvPr>
              <p:cNvCxnSpPr/>
              <p:nvPr/>
            </p:nvCxnSpPr>
            <p:spPr>
              <a:xfrm>
                <a:off x="2819400" y="30480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4E2A2D1-2155-4FF2-BDEE-61EB3EF74B48}"/>
                  </a:ext>
                </a:extLst>
              </p:cNvPr>
              <p:cNvCxnSpPr/>
              <p:nvPr/>
            </p:nvCxnSpPr>
            <p:spPr>
              <a:xfrm>
                <a:off x="2819400" y="2971800"/>
                <a:ext cx="15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E5E3D875-7F4D-4942-878A-54F7A8BB58ED}"/>
                </a:ext>
              </a:extLst>
            </p:cNvPr>
            <p:cNvCxnSpPr>
              <a:cxnSpLocks/>
            </p:cNvCxnSpPr>
            <p:nvPr/>
          </p:nvCxnSpPr>
          <p:spPr>
            <a:xfrm>
              <a:off x="2060972" y="2065979"/>
              <a:ext cx="20156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07AFFB8-0377-4CE3-9842-13F20A6E7BB4}"/>
                </a:ext>
              </a:extLst>
            </p:cNvPr>
            <p:cNvCxnSpPr>
              <a:cxnSpLocks/>
            </p:cNvCxnSpPr>
            <p:nvPr/>
          </p:nvCxnSpPr>
          <p:spPr>
            <a:xfrm>
              <a:off x="1268884" y="2555900"/>
              <a:ext cx="83112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00AE9D6-F736-4FB7-ABD8-2F2F2A87B75E}"/>
                </a:ext>
              </a:extLst>
            </p:cNvPr>
            <p:cNvCxnSpPr>
              <a:cxnSpLocks/>
            </p:cNvCxnSpPr>
            <p:nvPr/>
          </p:nvCxnSpPr>
          <p:spPr>
            <a:xfrm>
              <a:off x="4077196" y="2555900"/>
              <a:ext cx="94463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4B0B021-2575-4D4E-B439-640ECD6BEE17}"/>
                </a:ext>
              </a:extLst>
            </p:cNvPr>
            <p:cNvSpPr/>
            <p:nvPr/>
          </p:nvSpPr>
          <p:spPr>
            <a:xfrm>
              <a:off x="3645148" y="1547788"/>
              <a:ext cx="936104" cy="246221"/>
            </a:xfrm>
            <a:prstGeom prst="rect">
              <a:avLst/>
            </a:prstGeom>
          </p:spPr>
          <p:txBody>
            <a:bodyPr wrap="square">
              <a:spAutoFit/>
            </a:bodyPr>
            <a:lstStyle/>
            <a:p>
              <a:pPr algn="ctr"/>
              <a:r>
                <a:rPr lang="en-CA" sz="1000" dirty="0">
                  <a:latin typeface="Cambria" panose="02040503050406030204" pitchFamily="18" charset="0"/>
                  <a:ea typeface="Cambria" panose="02040503050406030204" pitchFamily="18" charset="0"/>
                </a:rPr>
                <a:t>cooling coil</a:t>
              </a:r>
            </a:p>
          </p:txBody>
        </p:sp>
        <p:sp>
          <p:nvSpPr>
            <p:cNvPr id="39" name="Rectangle 38">
              <a:extLst>
                <a:ext uri="{FF2B5EF4-FFF2-40B4-BE49-F238E27FC236}">
                  <a16:creationId xmlns:a16="http://schemas.microsoft.com/office/drawing/2014/main" id="{AAF21FBF-E892-4B44-9E4A-C465C25F797A}"/>
                </a:ext>
              </a:extLst>
            </p:cNvPr>
            <p:cNvSpPr/>
            <p:nvPr/>
          </p:nvSpPr>
          <p:spPr>
            <a:xfrm>
              <a:off x="1111267" y="2200928"/>
              <a:ext cx="1017715" cy="246221"/>
            </a:xfrm>
            <a:prstGeom prst="rect">
              <a:avLst/>
            </a:prstGeom>
          </p:spPr>
          <p:txBody>
            <a:bodyPr wrap="square">
              <a:spAutoFit/>
            </a:bodyPr>
            <a:lstStyle/>
            <a:p>
              <a:pPr algn="ctr"/>
              <a:r>
                <a:rPr lang="en-CA" sz="1000" dirty="0">
                  <a:latin typeface="Cambria" panose="02040503050406030204" pitchFamily="18" charset="0"/>
                  <a:ea typeface="Cambria" panose="02040503050406030204" pitchFamily="18" charset="0"/>
                </a:rPr>
                <a:t>air in</a:t>
              </a:r>
            </a:p>
          </p:txBody>
        </p:sp>
        <p:sp>
          <p:nvSpPr>
            <p:cNvPr id="40" name="Rectangle 39">
              <a:extLst>
                <a:ext uri="{FF2B5EF4-FFF2-40B4-BE49-F238E27FC236}">
                  <a16:creationId xmlns:a16="http://schemas.microsoft.com/office/drawing/2014/main" id="{BCC520EA-683E-4D60-9C5B-F4021BB6075E}"/>
                </a:ext>
              </a:extLst>
            </p:cNvPr>
            <p:cNvSpPr/>
            <p:nvPr/>
          </p:nvSpPr>
          <p:spPr>
            <a:xfrm>
              <a:off x="3919579" y="2200928"/>
              <a:ext cx="1143593" cy="246221"/>
            </a:xfrm>
            <a:prstGeom prst="rect">
              <a:avLst/>
            </a:prstGeom>
          </p:spPr>
          <p:txBody>
            <a:bodyPr wrap="square">
              <a:spAutoFit/>
            </a:bodyPr>
            <a:lstStyle/>
            <a:p>
              <a:pPr algn="ctr"/>
              <a:r>
                <a:rPr lang="en-CA" sz="1000" dirty="0">
                  <a:latin typeface="Cambria" panose="02040503050406030204" pitchFamily="18" charset="0"/>
                  <a:ea typeface="Cambria" panose="02040503050406030204" pitchFamily="18" charset="0"/>
                </a:rPr>
                <a:t>air out</a:t>
              </a: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6421AF3C-5B37-4D57-BB78-DE09E3B084EE}"/>
                    </a:ext>
                  </a:extLst>
                </p:cNvPr>
                <p:cNvSpPr/>
                <p:nvPr/>
              </p:nvSpPr>
              <p:spPr>
                <a:xfrm>
                  <a:off x="1377697" y="2605773"/>
                  <a:ext cx="540148" cy="261610"/>
                </a:xfrm>
                <a:prstGeom prst="rect">
                  <a:avLst/>
                </a:prstGeom>
              </p:spPr>
              <p:txBody>
                <a:bodyPr wrap="none">
                  <a:spAutoFit/>
                </a:bodyPr>
                <a:lstStyle/>
                <a:p>
                  <a14:m>
                    <m:oMath xmlns:m="http://schemas.openxmlformats.org/officeDocument/2006/math">
                      <m:sSub>
                        <m:sSubPr>
                          <m:ctrlPr>
                            <a:rPr lang="en-CA" sz="1100" i="1">
                              <a:latin typeface="Cambria Math" panose="02040503050406030204" pitchFamily="18" charset="0"/>
                            </a:rPr>
                          </m:ctrlPr>
                        </m:sSubPr>
                        <m:e>
                          <m:r>
                            <a:rPr lang="en-CA" sz="1100" i="1">
                              <a:latin typeface="Cambria Math" panose="02040503050406030204" pitchFamily="18" charset="0"/>
                            </a:rPr>
                            <m:t>𝑇</m:t>
                          </m:r>
                        </m:e>
                        <m:sub>
                          <m:r>
                            <a:rPr lang="en-CA" sz="1100" i="1">
                              <a:latin typeface="Cambria Math" panose="02040503050406030204" pitchFamily="18" charset="0"/>
                            </a:rPr>
                            <m:t>1</m:t>
                          </m:r>
                        </m:sub>
                      </m:sSub>
                      <m:r>
                        <a:rPr lang="en-CA" sz="1100" i="1">
                          <a:latin typeface="Cambria Math" panose="02040503050406030204" pitchFamily="18" charset="0"/>
                        </a:rPr>
                        <m:t>,</m:t>
                      </m:r>
                    </m:oMath>
                  </a14:m>
                  <a:r>
                    <a:rPr lang="en-CA" sz="1100" dirty="0">
                      <a:latin typeface="Cambria" panose="02040503050406030204" pitchFamily="18" charset="0"/>
                      <a:ea typeface="Cambria" panose="02040503050406030204" pitchFamily="18" charset="0"/>
                    </a:rPr>
                    <a:t> </a:t>
                  </a:r>
                  <a14:m>
                    <m:oMath xmlns:m="http://schemas.openxmlformats.org/officeDocument/2006/math">
                      <m:sSub>
                        <m:sSubPr>
                          <m:ctrlPr>
                            <a:rPr lang="en-CA" sz="1100" i="1">
                              <a:latin typeface="Cambria Math" panose="02040503050406030204" pitchFamily="18" charset="0"/>
                            </a:rPr>
                          </m:ctrlPr>
                        </m:sSubPr>
                        <m:e>
                          <m:r>
                            <a:rPr lang="en-CA" sz="1100" i="1">
                              <a:latin typeface="Cambria Math" panose="02040503050406030204" pitchFamily="18" charset="0"/>
                              <a:ea typeface="Cambria Math" panose="02040503050406030204" pitchFamily="18" charset="0"/>
                            </a:rPr>
                            <m:t>𝜔</m:t>
                          </m:r>
                        </m:e>
                        <m:sub>
                          <m:r>
                            <a:rPr lang="en-CA" sz="1100" i="1">
                              <a:latin typeface="Cambria Math" panose="02040503050406030204" pitchFamily="18" charset="0"/>
                            </a:rPr>
                            <m:t>1</m:t>
                          </m:r>
                        </m:sub>
                      </m:sSub>
                    </m:oMath>
                  </a14:m>
                  <a:endParaRPr lang="en-CA" sz="1100" dirty="0">
                    <a:latin typeface="Cambria" panose="02040503050406030204" pitchFamily="18" charset="0"/>
                    <a:ea typeface="Cambria" panose="02040503050406030204" pitchFamily="18" charset="0"/>
                  </a:endParaRPr>
                </a:p>
              </p:txBody>
            </p:sp>
          </mc:Choice>
          <mc:Fallback xmlns="">
            <p:sp>
              <p:nvSpPr>
                <p:cNvPr id="41" name="Rectangle 40">
                  <a:extLst>
                    <a:ext uri="{FF2B5EF4-FFF2-40B4-BE49-F238E27FC236}">
                      <a16:creationId xmlns:a16="http://schemas.microsoft.com/office/drawing/2014/main" id="{6421AF3C-5B37-4D57-BB78-DE09E3B084EE}"/>
                    </a:ext>
                  </a:extLst>
                </p:cNvPr>
                <p:cNvSpPr>
                  <a:spLocks noRot="1" noChangeAspect="1" noMove="1" noResize="1" noEditPoints="1" noAdjustHandles="1" noChangeArrowheads="1" noChangeShapeType="1" noTextEdit="1"/>
                </p:cNvSpPr>
                <p:nvPr/>
              </p:nvSpPr>
              <p:spPr>
                <a:xfrm>
                  <a:off x="1377697" y="2605773"/>
                  <a:ext cx="540148" cy="261610"/>
                </a:xfrm>
                <a:prstGeom prst="rect">
                  <a:avLst/>
                </a:prstGeom>
                <a:blipFill>
                  <a:blip r:embed="rId1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526735AE-A41F-462D-82D5-C0B7FE160A33}"/>
                    </a:ext>
                  </a:extLst>
                </p:cNvPr>
                <p:cNvSpPr/>
                <p:nvPr/>
              </p:nvSpPr>
              <p:spPr>
                <a:xfrm>
                  <a:off x="4211612" y="2605773"/>
                  <a:ext cx="546688" cy="261610"/>
                </a:xfrm>
                <a:prstGeom prst="rect">
                  <a:avLst/>
                </a:prstGeom>
              </p:spPr>
              <p:txBody>
                <a:bodyPr wrap="none">
                  <a:spAutoFit/>
                </a:bodyPr>
                <a:lstStyle/>
                <a:p>
                  <a14:m>
                    <m:oMath xmlns:m="http://schemas.openxmlformats.org/officeDocument/2006/math">
                      <m:sSub>
                        <m:sSubPr>
                          <m:ctrlPr>
                            <a:rPr lang="en-CA" sz="1100" i="1">
                              <a:latin typeface="Cambria Math" panose="02040503050406030204" pitchFamily="18" charset="0"/>
                            </a:rPr>
                          </m:ctrlPr>
                        </m:sSubPr>
                        <m:e>
                          <m:r>
                            <a:rPr lang="en-CA" sz="1100" i="1">
                              <a:latin typeface="Cambria Math" panose="02040503050406030204" pitchFamily="18" charset="0"/>
                            </a:rPr>
                            <m:t>𝑇</m:t>
                          </m:r>
                        </m:e>
                        <m:sub>
                          <m:r>
                            <a:rPr lang="en-CA" sz="1100" i="1">
                              <a:latin typeface="Cambria Math" panose="02040503050406030204" pitchFamily="18" charset="0"/>
                            </a:rPr>
                            <m:t>2</m:t>
                          </m:r>
                        </m:sub>
                      </m:sSub>
                      <m:r>
                        <a:rPr lang="en-CA" sz="1100" i="1">
                          <a:latin typeface="Cambria Math" panose="02040503050406030204" pitchFamily="18" charset="0"/>
                        </a:rPr>
                        <m:t>,</m:t>
                      </m:r>
                    </m:oMath>
                  </a14:m>
                  <a:r>
                    <a:rPr lang="en-CA" sz="1100" dirty="0">
                      <a:latin typeface="Cambria" panose="02040503050406030204" pitchFamily="18" charset="0"/>
                      <a:ea typeface="Cambria" panose="02040503050406030204" pitchFamily="18" charset="0"/>
                    </a:rPr>
                    <a:t> </a:t>
                  </a:r>
                  <a14:m>
                    <m:oMath xmlns:m="http://schemas.openxmlformats.org/officeDocument/2006/math">
                      <m:sSub>
                        <m:sSubPr>
                          <m:ctrlPr>
                            <a:rPr lang="en-CA" sz="1100" i="1">
                              <a:latin typeface="Cambria Math" panose="02040503050406030204" pitchFamily="18" charset="0"/>
                            </a:rPr>
                          </m:ctrlPr>
                        </m:sSubPr>
                        <m:e>
                          <m:r>
                            <a:rPr lang="en-CA" sz="1100" i="1">
                              <a:latin typeface="Cambria Math" panose="02040503050406030204" pitchFamily="18" charset="0"/>
                              <a:ea typeface="Cambria Math" panose="02040503050406030204" pitchFamily="18" charset="0"/>
                            </a:rPr>
                            <m:t>𝜔</m:t>
                          </m:r>
                        </m:e>
                        <m:sub>
                          <m:r>
                            <a:rPr lang="en-CA" sz="1100" i="1">
                              <a:latin typeface="Cambria Math" panose="02040503050406030204" pitchFamily="18" charset="0"/>
                            </a:rPr>
                            <m:t>2</m:t>
                          </m:r>
                        </m:sub>
                      </m:sSub>
                    </m:oMath>
                  </a14:m>
                  <a:endParaRPr lang="en-CA" sz="1100" dirty="0">
                    <a:latin typeface="Cambria" panose="02040503050406030204" pitchFamily="18" charset="0"/>
                    <a:ea typeface="Cambria" panose="02040503050406030204" pitchFamily="18" charset="0"/>
                  </a:endParaRPr>
                </a:p>
              </p:txBody>
            </p:sp>
          </mc:Choice>
          <mc:Fallback xmlns="">
            <p:sp>
              <p:nvSpPr>
                <p:cNvPr id="42" name="Rectangle 41">
                  <a:extLst>
                    <a:ext uri="{FF2B5EF4-FFF2-40B4-BE49-F238E27FC236}">
                      <a16:creationId xmlns:a16="http://schemas.microsoft.com/office/drawing/2014/main" id="{526735AE-A41F-462D-82D5-C0B7FE160A33}"/>
                    </a:ext>
                  </a:extLst>
                </p:cNvPr>
                <p:cNvSpPr>
                  <a:spLocks noRot="1" noChangeAspect="1" noMove="1" noResize="1" noEditPoints="1" noAdjustHandles="1" noChangeArrowheads="1" noChangeShapeType="1" noTextEdit="1"/>
                </p:cNvSpPr>
                <p:nvPr/>
              </p:nvSpPr>
              <p:spPr>
                <a:xfrm>
                  <a:off x="4211612" y="2605773"/>
                  <a:ext cx="546688" cy="261610"/>
                </a:xfrm>
                <a:prstGeom prst="rect">
                  <a:avLst/>
                </a:prstGeom>
                <a:blipFill>
                  <a:blip r:embed="rId13"/>
                  <a:stretch>
                    <a:fillRect/>
                  </a:stretch>
                </a:blipFill>
              </p:spPr>
              <p:txBody>
                <a:bodyPr/>
                <a:lstStyle/>
                <a:p>
                  <a:r>
                    <a:rPr lang="en-CA">
                      <a:noFill/>
                    </a:rPr>
                    <a:t> </a:t>
                  </a:r>
                </a:p>
              </p:txBody>
            </p:sp>
          </mc:Fallback>
        </mc:AlternateContent>
        <p:grpSp>
          <p:nvGrpSpPr>
            <p:cNvPr id="43" name="Group 42">
              <a:extLst>
                <a:ext uri="{FF2B5EF4-FFF2-40B4-BE49-F238E27FC236}">
                  <a16:creationId xmlns:a16="http://schemas.microsoft.com/office/drawing/2014/main" id="{6DAECA42-E778-4090-9C1D-1A7EC1505790}"/>
                </a:ext>
              </a:extLst>
            </p:cNvPr>
            <p:cNvGrpSpPr/>
            <p:nvPr/>
          </p:nvGrpSpPr>
          <p:grpSpPr>
            <a:xfrm>
              <a:off x="3124517" y="2687169"/>
              <a:ext cx="53552" cy="107103"/>
              <a:chOff x="2907792" y="4191000"/>
              <a:chExt cx="521208" cy="972097"/>
            </a:xfrm>
          </p:grpSpPr>
          <p:sp>
            <p:nvSpPr>
              <p:cNvPr id="44" name="Freeform 49">
                <a:extLst>
                  <a:ext uri="{FF2B5EF4-FFF2-40B4-BE49-F238E27FC236}">
                    <a16:creationId xmlns:a16="http://schemas.microsoft.com/office/drawing/2014/main" id="{4259B676-4DCA-4E79-8319-EAEBB4F918A8}"/>
                  </a:ext>
                </a:extLst>
              </p:cNvPr>
              <p:cNvSpPr/>
              <p:nvPr/>
            </p:nvSpPr>
            <p:spPr>
              <a:xfrm>
                <a:off x="2907792" y="4212336"/>
                <a:ext cx="341376" cy="950761"/>
              </a:xfrm>
              <a:custGeom>
                <a:avLst/>
                <a:gdLst>
                  <a:gd name="connsiteX0" fmla="*/ 243840 w 341376"/>
                  <a:gd name="connsiteY0" fmla="*/ 0 h 950761"/>
                  <a:gd name="connsiteX1" fmla="*/ 152400 w 341376"/>
                  <a:gd name="connsiteY1" fmla="*/ 396240 h 950761"/>
                  <a:gd name="connsiteX2" fmla="*/ 0 w 341376"/>
                  <a:gd name="connsiteY2" fmla="*/ 707136 h 950761"/>
                  <a:gd name="connsiteX3" fmla="*/ 152400 w 341376"/>
                  <a:gd name="connsiteY3" fmla="*/ 932688 h 950761"/>
                  <a:gd name="connsiteX4" fmla="*/ 341376 w 341376"/>
                  <a:gd name="connsiteY4" fmla="*/ 920496 h 950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 h="950761">
                    <a:moveTo>
                      <a:pt x="243840" y="0"/>
                    </a:moveTo>
                    <a:cubicBezTo>
                      <a:pt x="218440" y="139192"/>
                      <a:pt x="193040" y="278384"/>
                      <a:pt x="152400" y="396240"/>
                    </a:cubicBezTo>
                    <a:cubicBezTo>
                      <a:pt x="111760" y="514096"/>
                      <a:pt x="0" y="617728"/>
                      <a:pt x="0" y="707136"/>
                    </a:cubicBezTo>
                    <a:cubicBezTo>
                      <a:pt x="0" y="796544"/>
                      <a:pt x="95504" y="897128"/>
                      <a:pt x="152400" y="932688"/>
                    </a:cubicBezTo>
                    <a:cubicBezTo>
                      <a:pt x="209296" y="968248"/>
                      <a:pt x="275336" y="944372"/>
                      <a:pt x="341376" y="920496"/>
                    </a:cubicBezTo>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latin typeface="Cambria" panose="02040503050406030204" pitchFamily="18" charset="0"/>
                  <a:ea typeface="Cambria" panose="02040503050406030204" pitchFamily="18" charset="0"/>
                </a:endParaRPr>
              </a:p>
            </p:txBody>
          </p:sp>
          <p:sp>
            <p:nvSpPr>
              <p:cNvPr id="45" name="Freeform 50">
                <a:extLst>
                  <a:ext uri="{FF2B5EF4-FFF2-40B4-BE49-F238E27FC236}">
                    <a16:creationId xmlns:a16="http://schemas.microsoft.com/office/drawing/2014/main" id="{149F3CC8-6D44-403E-99EA-3CFAA38D90EA}"/>
                  </a:ext>
                </a:extLst>
              </p:cNvPr>
              <p:cNvSpPr/>
              <p:nvPr/>
            </p:nvSpPr>
            <p:spPr>
              <a:xfrm flipH="1">
                <a:off x="3048000" y="4191000"/>
                <a:ext cx="381000" cy="950761"/>
              </a:xfrm>
              <a:custGeom>
                <a:avLst/>
                <a:gdLst>
                  <a:gd name="connsiteX0" fmla="*/ 243840 w 341376"/>
                  <a:gd name="connsiteY0" fmla="*/ 0 h 950761"/>
                  <a:gd name="connsiteX1" fmla="*/ 152400 w 341376"/>
                  <a:gd name="connsiteY1" fmla="*/ 396240 h 950761"/>
                  <a:gd name="connsiteX2" fmla="*/ 0 w 341376"/>
                  <a:gd name="connsiteY2" fmla="*/ 707136 h 950761"/>
                  <a:gd name="connsiteX3" fmla="*/ 152400 w 341376"/>
                  <a:gd name="connsiteY3" fmla="*/ 932688 h 950761"/>
                  <a:gd name="connsiteX4" fmla="*/ 341376 w 341376"/>
                  <a:gd name="connsiteY4" fmla="*/ 920496 h 950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 h="950761">
                    <a:moveTo>
                      <a:pt x="243840" y="0"/>
                    </a:moveTo>
                    <a:cubicBezTo>
                      <a:pt x="218440" y="139192"/>
                      <a:pt x="193040" y="278384"/>
                      <a:pt x="152400" y="396240"/>
                    </a:cubicBezTo>
                    <a:cubicBezTo>
                      <a:pt x="111760" y="514096"/>
                      <a:pt x="0" y="617728"/>
                      <a:pt x="0" y="707136"/>
                    </a:cubicBezTo>
                    <a:cubicBezTo>
                      <a:pt x="0" y="796544"/>
                      <a:pt x="95504" y="897128"/>
                      <a:pt x="152400" y="932688"/>
                    </a:cubicBezTo>
                    <a:cubicBezTo>
                      <a:pt x="209296" y="968248"/>
                      <a:pt x="275336" y="944372"/>
                      <a:pt x="341376" y="920496"/>
                    </a:cubicBezTo>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latin typeface="Cambria" panose="02040503050406030204" pitchFamily="18" charset="0"/>
                  <a:ea typeface="Cambria" panose="02040503050406030204" pitchFamily="18" charset="0"/>
                </a:endParaRPr>
              </a:p>
            </p:txBody>
          </p:sp>
        </p:grpSp>
        <p:grpSp>
          <p:nvGrpSpPr>
            <p:cNvPr id="46" name="Group 45">
              <a:extLst>
                <a:ext uri="{FF2B5EF4-FFF2-40B4-BE49-F238E27FC236}">
                  <a16:creationId xmlns:a16="http://schemas.microsoft.com/office/drawing/2014/main" id="{A4453E1C-2FDB-4F7E-91FF-29E18CC91955}"/>
                </a:ext>
              </a:extLst>
            </p:cNvPr>
            <p:cNvGrpSpPr/>
            <p:nvPr/>
          </p:nvGrpSpPr>
          <p:grpSpPr>
            <a:xfrm>
              <a:off x="3178069" y="2740721"/>
              <a:ext cx="53552" cy="107103"/>
              <a:chOff x="2907792" y="4191000"/>
              <a:chExt cx="521208" cy="972097"/>
            </a:xfrm>
          </p:grpSpPr>
          <p:sp>
            <p:nvSpPr>
              <p:cNvPr id="47" name="Freeform 52">
                <a:extLst>
                  <a:ext uri="{FF2B5EF4-FFF2-40B4-BE49-F238E27FC236}">
                    <a16:creationId xmlns:a16="http://schemas.microsoft.com/office/drawing/2014/main" id="{53760741-1F0C-4F39-83E3-9A7B60D63442}"/>
                  </a:ext>
                </a:extLst>
              </p:cNvPr>
              <p:cNvSpPr/>
              <p:nvPr/>
            </p:nvSpPr>
            <p:spPr>
              <a:xfrm>
                <a:off x="2907792" y="4212336"/>
                <a:ext cx="341376" cy="950761"/>
              </a:xfrm>
              <a:custGeom>
                <a:avLst/>
                <a:gdLst>
                  <a:gd name="connsiteX0" fmla="*/ 243840 w 341376"/>
                  <a:gd name="connsiteY0" fmla="*/ 0 h 950761"/>
                  <a:gd name="connsiteX1" fmla="*/ 152400 w 341376"/>
                  <a:gd name="connsiteY1" fmla="*/ 396240 h 950761"/>
                  <a:gd name="connsiteX2" fmla="*/ 0 w 341376"/>
                  <a:gd name="connsiteY2" fmla="*/ 707136 h 950761"/>
                  <a:gd name="connsiteX3" fmla="*/ 152400 w 341376"/>
                  <a:gd name="connsiteY3" fmla="*/ 932688 h 950761"/>
                  <a:gd name="connsiteX4" fmla="*/ 341376 w 341376"/>
                  <a:gd name="connsiteY4" fmla="*/ 920496 h 950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 h="950761">
                    <a:moveTo>
                      <a:pt x="243840" y="0"/>
                    </a:moveTo>
                    <a:cubicBezTo>
                      <a:pt x="218440" y="139192"/>
                      <a:pt x="193040" y="278384"/>
                      <a:pt x="152400" y="396240"/>
                    </a:cubicBezTo>
                    <a:cubicBezTo>
                      <a:pt x="111760" y="514096"/>
                      <a:pt x="0" y="617728"/>
                      <a:pt x="0" y="707136"/>
                    </a:cubicBezTo>
                    <a:cubicBezTo>
                      <a:pt x="0" y="796544"/>
                      <a:pt x="95504" y="897128"/>
                      <a:pt x="152400" y="932688"/>
                    </a:cubicBezTo>
                    <a:cubicBezTo>
                      <a:pt x="209296" y="968248"/>
                      <a:pt x="275336" y="944372"/>
                      <a:pt x="341376" y="920496"/>
                    </a:cubicBezTo>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latin typeface="Cambria" panose="02040503050406030204" pitchFamily="18" charset="0"/>
                  <a:ea typeface="Cambria" panose="02040503050406030204" pitchFamily="18" charset="0"/>
                </a:endParaRPr>
              </a:p>
            </p:txBody>
          </p:sp>
          <p:sp>
            <p:nvSpPr>
              <p:cNvPr id="48" name="Freeform 53">
                <a:extLst>
                  <a:ext uri="{FF2B5EF4-FFF2-40B4-BE49-F238E27FC236}">
                    <a16:creationId xmlns:a16="http://schemas.microsoft.com/office/drawing/2014/main" id="{49418E7E-71AD-4EF7-919B-6E6792F85154}"/>
                  </a:ext>
                </a:extLst>
              </p:cNvPr>
              <p:cNvSpPr/>
              <p:nvPr/>
            </p:nvSpPr>
            <p:spPr>
              <a:xfrm flipH="1">
                <a:off x="3048000" y="4191000"/>
                <a:ext cx="381000" cy="950761"/>
              </a:xfrm>
              <a:custGeom>
                <a:avLst/>
                <a:gdLst>
                  <a:gd name="connsiteX0" fmla="*/ 243840 w 341376"/>
                  <a:gd name="connsiteY0" fmla="*/ 0 h 950761"/>
                  <a:gd name="connsiteX1" fmla="*/ 152400 w 341376"/>
                  <a:gd name="connsiteY1" fmla="*/ 396240 h 950761"/>
                  <a:gd name="connsiteX2" fmla="*/ 0 w 341376"/>
                  <a:gd name="connsiteY2" fmla="*/ 707136 h 950761"/>
                  <a:gd name="connsiteX3" fmla="*/ 152400 w 341376"/>
                  <a:gd name="connsiteY3" fmla="*/ 932688 h 950761"/>
                  <a:gd name="connsiteX4" fmla="*/ 341376 w 341376"/>
                  <a:gd name="connsiteY4" fmla="*/ 920496 h 950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 h="950761">
                    <a:moveTo>
                      <a:pt x="243840" y="0"/>
                    </a:moveTo>
                    <a:cubicBezTo>
                      <a:pt x="218440" y="139192"/>
                      <a:pt x="193040" y="278384"/>
                      <a:pt x="152400" y="396240"/>
                    </a:cubicBezTo>
                    <a:cubicBezTo>
                      <a:pt x="111760" y="514096"/>
                      <a:pt x="0" y="617728"/>
                      <a:pt x="0" y="707136"/>
                    </a:cubicBezTo>
                    <a:cubicBezTo>
                      <a:pt x="0" y="796544"/>
                      <a:pt x="95504" y="897128"/>
                      <a:pt x="152400" y="932688"/>
                    </a:cubicBezTo>
                    <a:cubicBezTo>
                      <a:pt x="209296" y="968248"/>
                      <a:pt x="275336" y="944372"/>
                      <a:pt x="341376" y="920496"/>
                    </a:cubicBezTo>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latin typeface="Cambria" panose="02040503050406030204" pitchFamily="18" charset="0"/>
                  <a:ea typeface="Cambria" panose="02040503050406030204" pitchFamily="18" charset="0"/>
                </a:endParaRPr>
              </a:p>
            </p:txBody>
          </p:sp>
        </p:grpSp>
        <p:grpSp>
          <p:nvGrpSpPr>
            <p:cNvPr id="49" name="Group 48">
              <a:extLst>
                <a:ext uri="{FF2B5EF4-FFF2-40B4-BE49-F238E27FC236}">
                  <a16:creationId xmlns:a16="http://schemas.microsoft.com/office/drawing/2014/main" id="{DA9B5070-A607-4BDB-B362-DE32D12D89FF}"/>
                </a:ext>
              </a:extLst>
            </p:cNvPr>
            <p:cNvGrpSpPr/>
            <p:nvPr/>
          </p:nvGrpSpPr>
          <p:grpSpPr>
            <a:xfrm>
              <a:off x="2868543" y="2973127"/>
              <a:ext cx="428413" cy="107103"/>
              <a:chOff x="5562600" y="5562600"/>
              <a:chExt cx="609600" cy="152400"/>
            </a:xfrm>
          </p:grpSpPr>
          <p:sp>
            <p:nvSpPr>
              <p:cNvPr id="50" name="Right Bracket 49">
                <a:extLst>
                  <a:ext uri="{FF2B5EF4-FFF2-40B4-BE49-F238E27FC236}">
                    <a16:creationId xmlns:a16="http://schemas.microsoft.com/office/drawing/2014/main" id="{55C6FA33-6FF5-4C5E-879B-E30CB28ED3EF}"/>
                  </a:ext>
                </a:extLst>
              </p:cNvPr>
              <p:cNvSpPr/>
              <p:nvPr/>
            </p:nvSpPr>
            <p:spPr>
              <a:xfrm rot="5400000">
                <a:off x="5829300" y="5372100"/>
                <a:ext cx="76200" cy="609600"/>
              </a:xfrm>
              <a:prstGeom prst="rightBracket">
                <a:avLst>
                  <a:gd name="adj" fmla="val 23888"/>
                </a:avLst>
              </a:prstGeom>
              <a:solidFill>
                <a:schemeClr val="accent1">
                  <a:lumMod val="75000"/>
                </a:schemeClr>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100">
                  <a:latin typeface="Cambria" panose="02040503050406030204" pitchFamily="18" charset="0"/>
                  <a:ea typeface="Cambria" panose="02040503050406030204" pitchFamily="18" charset="0"/>
                </a:endParaRPr>
              </a:p>
            </p:txBody>
          </p:sp>
          <p:sp>
            <p:nvSpPr>
              <p:cNvPr id="51" name="Right Bracket 50">
                <a:extLst>
                  <a:ext uri="{FF2B5EF4-FFF2-40B4-BE49-F238E27FC236}">
                    <a16:creationId xmlns:a16="http://schemas.microsoft.com/office/drawing/2014/main" id="{50FBD069-6EAD-414C-8CEF-FF4649CF3D0E}"/>
                  </a:ext>
                </a:extLst>
              </p:cNvPr>
              <p:cNvSpPr/>
              <p:nvPr/>
            </p:nvSpPr>
            <p:spPr>
              <a:xfrm rot="5400000">
                <a:off x="5791200" y="5334000"/>
                <a:ext cx="152400" cy="609600"/>
              </a:xfrm>
              <a:prstGeom prst="rightBracket">
                <a:avLst>
                  <a:gd name="adj" fmla="val 888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100">
                  <a:latin typeface="Cambria" panose="02040503050406030204" pitchFamily="18" charset="0"/>
                  <a:ea typeface="Cambria" panose="02040503050406030204" pitchFamily="18" charset="0"/>
                </a:endParaRPr>
              </a:p>
            </p:txBody>
          </p:sp>
        </p:grpSp>
        <p:grpSp>
          <p:nvGrpSpPr>
            <p:cNvPr id="52" name="Group 51">
              <a:extLst>
                <a:ext uri="{FF2B5EF4-FFF2-40B4-BE49-F238E27FC236}">
                  <a16:creationId xmlns:a16="http://schemas.microsoft.com/office/drawing/2014/main" id="{65921299-30AE-4623-AC07-7AE306D61729}"/>
                </a:ext>
              </a:extLst>
            </p:cNvPr>
            <p:cNvGrpSpPr/>
            <p:nvPr/>
          </p:nvGrpSpPr>
          <p:grpSpPr>
            <a:xfrm>
              <a:off x="3178069" y="2472963"/>
              <a:ext cx="53552" cy="107103"/>
              <a:chOff x="2907792" y="4191000"/>
              <a:chExt cx="521208" cy="972097"/>
            </a:xfrm>
          </p:grpSpPr>
          <p:sp>
            <p:nvSpPr>
              <p:cNvPr id="53" name="Freeform 57">
                <a:extLst>
                  <a:ext uri="{FF2B5EF4-FFF2-40B4-BE49-F238E27FC236}">
                    <a16:creationId xmlns:a16="http://schemas.microsoft.com/office/drawing/2014/main" id="{BCAC917F-47BD-49B9-95E3-8DC7B4327C9E}"/>
                  </a:ext>
                </a:extLst>
              </p:cNvPr>
              <p:cNvSpPr/>
              <p:nvPr/>
            </p:nvSpPr>
            <p:spPr>
              <a:xfrm>
                <a:off x="2907792" y="4212336"/>
                <a:ext cx="341376" cy="950761"/>
              </a:xfrm>
              <a:custGeom>
                <a:avLst/>
                <a:gdLst>
                  <a:gd name="connsiteX0" fmla="*/ 243840 w 341376"/>
                  <a:gd name="connsiteY0" fmla="*/ 0 h 950761"/>
                  <a:gd name="connsiteX1" fmla="*/ 152400 w 341376"/>
                  <a:gd name="connsiteY1" fmla="*/ 396240 h 950761"/>
                  <a:gd name="connsiteX2" fmla="*/ 0 w 341376"/>
                  <a:gd name="connsiteY2" fmla="*/ 707136 h 950761"/>
                  <a:gd name="connsiteX3" fmla="*/ 152400 w 341376"/>
                  <a:gd name="connsiteY3" fmla="*/ 932688 h 950761"/>
                  <a:gd name="connsiteX4" fmla="*/ 341376 w 341376"/>
                  <a:gd name="connsiteY4" fmla="*/ 920496 h 950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 h="950761">
                    <a:moveTo>
                      <a:pt x="243840" y="0"/>
                    </a:moveTo>
                    <a:cubicBezTo>
                      <a:pt x="218440" y="139192"/>
                      <a:pt x="193040" y="278384"/>
                      <a:pt x="152400" y="396240"/>
                    </a:cubicBezTo>
                    <a:cubicBezTo>
                      <a:pt x="111760" y="514096"/>
                      <a:pt x="0" y="617728"/>
                      <a:pt x="0" y="707136"/>
                    </a:cubicBezTo>
                    <a:cubicBezTo>
                      <a:pt x="0" y="796544"/>
                      <a:pt x="95504" y="897128"/>
                      <a:pt x="152400" y="932688"/>
                    </a:cubicBezTo>
                    <a:cubicBezTo>
                      <a:pt x="209296" y="968248"/>
                      <a:pt x="275336" y="944372"/>
                      <a:pt x="341376" y="920496"/>
                    </a:cubicBezTo>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latin typeface="Cambria" panose="02040503050406030204" pitchFamily="18" charset="0"/>
                  <a:ea typeface="Cambria" panose="02040503050406030204" pitchFamily="18" charset="0"/>
                </a:endParaRPr>
              </a:p>
            </p:txBody>
          </p:sp>
          <p:sp>
            <p:nvSpPr>
              <p:cNvPr id="54" name="Freeform 58">
                <a:extLst>
                  <a:ext uri="{FF2B5EF4-FFF2-40B4-BE49-F238E27FC236}">
                    <a16:creationId xmlns:a16="http://schemas.microsoft.com/office/drawing/2014/main" id="{FA5B91E7-B399-4054-BA37-FDDB2F25A973}"/>
                  </a:ext>
                </a:extLst>
              </p:cNvPr>
              <p:cNvSpPr/>
              <p:nvPr/>
            </p:nvSpPr>
            <p:spPr>
              <a:xfrm flipH="1">
                <a:off x="3048000" y="4191000"/>
                <a:ext cx="381000" cy="950761"/>
              </a:xfrm>
              <a:custGeom>
                <a:avLst/>
                <a:gdLst>
                  <a:gd name="connsiteX0" fmla="*/ 243840 w 341376"/>
                  <a:gd name="connsiteY0" fmla="*/ 0 h 950761"/>
                  <a:gd name="connsiteX1" fmla="*/ 152400 w 341376"/>
                  <a:gd name="connsiteY1" fmla="*/ 396240 h 950761"/>
                  <a:gd name="connsiteX2" fmla="*/ 0 w 341376"/>
                  <a:gd name="connsiteY2" fmla="*/ 707136 h 950761"/>
                  <a:gd name="connsiteX3" fmla="*/ 152400 w 341376"/>
                  <a:gd name="connsiteY3" fmla="*/ 932688 h 950761"/>
                  <a:gd name="connsiteX4" fmla="*/ 341376 w 341376"/>
                  <a:gd name="connsiteY4" fmla="*/ 920496 h 950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 h="950761">
                    <a:moveTo>
                      <a:pt x="243840" y="0"/>
                    </a:moveTo>
                    <a:cubicBezTo>
                      <a:pt x="218440" y="139192"/>
                      <a:pt x="193040" y="278384"/>
                      <a:pt x="152400" y="396240"/>
                    </a:cubicBezTo>
                    <a:cubicBezTo>
                      <a:pt x="111760" y="514096"/>
                      <a:pt x="0" y="617728"/>
                      <a:pt x="0" y="707136"/>
                    </a:cubicBezTo>
                    <a:cubicBezTo>
                      <a:pt x="0" y="796544"/>
                      <a:pt x="95504" y="897128"/>
                      <a:pt x="152400" y="932688"/>
                    </a:cubicBezTo>
                    <a:cubicBezTo>
                      <a:pt x="209296" y="968248"/>
                      <a:pt x="275336" y="944372"/>
                      <a:pt x="341376" y="920496"/>
                    </a:cubicBezTo>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latin typeface="Cambria" panose="02040503050406030204" pitchFamily="18" charset="0"/>
                  <a:ea typeface="Cambria" panose="02040503050406030204" pitchFamily="18" charset="0"/>
                </a:endParaRPr>
              </a:p>
            </p:txBody>
          </p:sp>
        </p:grpSp>
        <p:grpSp>
          <p:nvGrpSpPr>
            <p:cNvPr id="55" name="Group 54">
              <a:extLst>
                <a:ext uri="{FF2B5EF4-FFF2-40B4-BE49-F238E27FC236}">
                  <a16:creationId xmlns:a16="http://schemas.microsoft.com/office/drawing/2014/main" id="{5250FD51-80E1-4198-BB12-64865ED6702A}"/>
                </a:ext>
              </a:extLst>
            </p:cNvPr>
            <p:cNvGrpSpPr/>
            <p:nvPr/>
          </p:nvGrpSpPr>
          <p:grpSpPr>
            <a:xfrm>
              <a:off x="3124517" y="2365859"/>
              <a:ext cx="53552" cy="107103"/>
              <a:chOff x="2907792" y="4191000"/>
              <a:chExt cx="521208" cy="972097"/>
            </a:xfrm>
          </p:grpSpPr>
          <p:sp>
            <p:nvSpPr>
              <p:cNvPr id="56" name="Freeform 60">
                <a:extLst>
                  <a:ext uri="{FF2B5EF4-FFF2-40B4-BE49-F238E27FC236}">
                    <a16:creationId xmlns:a16="http://schemas.microsoft.com/office/drawing/2014/main" id="{50084135-C487-4CD2-A573-029DFC2E0B5C}"/>
                  </a:ext>
                </a:extLst>
              </p:cNvPr>
              <p:cNvSpPr/>
              <p:nvPr/>
            </p:nvSpPr>
            <p:spPr>
              <a:xfrm>
                <a:off x="2907792" y="4212336"/>
                <a:ext cx="341376" cy="950761"/>
              </a:xfrm>
              <a:custGeom>
                <a:avLst/>
                <a:gdLst>
                  <a:gd name="connsiteX0" fmla="*/ 243840 w 341376"/>
                  <a:gd name="connsiteY0" fmla="*/ 0 h 950761"/>
                  <a:gd name="connsiteX1" fmla="*/ 152400 w 341376"/>
                  <a:gd name="connsiteY1" fmla="*/ 396240 h 950761"/>
                  <a:gd name="connsiteX2" fmla="*/ 0 w 341376"/>
                  <a:gd name="connsiteY2" fmla="*/ 707136 h 950761"/>
                  <a:gd name="connsiteX3" fmla="*/ 152400 w 341376"/>
                  <a:gd name="connsiteY3" fmla="*/ 932688 h 950761"/>
                  <a:gd name="connsiteX4" fmla="*/ 341376 w 341376"/>
                  <a:gd name="connsiteY4" fmla="*/ 920496 h 950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 h="950761">
                    <a:moveTo>
                      <a:pt x="243840" y="0"/>
                    </a:moveTo>
                    <a:cubicBezTo>
                      <a:pt x="218440" y="139192"/>
                      <a:pt x="193040" y="278384"/>
                      <a:pt x="152400" y="396240"/>
                    </a:cubicBezTo>
                    <a:cubicBezTo>
                      <a:pt x="111760" y="514096"/>
                      <a:pt x="0" y="617728"/>
                      <a:pt x="0" y="707136"/>
                    </a:cubicBezTo>
                    <a:cubicBezTo>
                      <a:pt x="0" y="796544"/>
                      <a:pt x="95504" y="897128"/>
                      <a:pt x="152400" y="932688"/>
                    </a:cubicBezTo>
                    <a:cubicBezTo>
                      <a:pt x="209296" y="968248"/>
                      <a:pt x="275336" y="944372"/>
                      <a:pt x="341376" y="920496"/>
                    </a:cubicBezTo>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latin typeface="Cambria" panose="02040503050406030204" pitchFamily="18" charset="0"/>
                  <a:ea typeface="Cambria" panose="02040503050406030204" pitchFamily="18" charset="0"/>
                </a:endParaRPr>
              </a:p>
            </p:txBody>
          </p:sp>
          <p:sp>
            <p:nvSpPr>
              <p:cNvPr id="57" name="Freeform 61">
                <a:extLst>
                  <a:ext uri="{FF2B5EF4-FFF2-40B4-BE49-F238E27FC236}">
                    <a16:creationId xmlns:a16="http://schemas.microsoft.com/office/drawing/2014/main" id="{88E83735-AB42-48A1-9B56-C2548981ACAC}"/>
                  </a:ext>
                </a:extLst>
              </p:cNvPr>
              <p:cNvSpPr/>
              <p:nvPr/>
            </p:nvSpPr>
            <p:spPr>
              <a:xfrm flipH="1">
                <a:off x="3048000" y="4191000"/>
                <a:ext cx="381000" cy="950761"/>
              </a:xfrm>
              <a:custGeom>
                <a:avLst/>
                <a:gdLst>
                  <a:gd name="connsiteX0" fmla="*/ 243840 w 341376"/>
                  <a:gd name="connsiteY0" fmla="*/ 0 h 950761"/>
                  <a:gd name="connsiteX1" fmla="*/ 152400 w 341376"/>
                  <a:gd name="connsiteY1" fmla="*/ 396240 h 950761"/>
                  <a:gd name="connsiteX2" fmla="*/ 0 w 341376"/>
                  <a:gd name="connsiteY2" fmla="*/ 707136 h 950761"/>
                  <a:gd name="connsiteX3" fmla="*/ 152400 w 341376"/>
                  <a:gd name="connsiteY3" fmla="*/ 932688 h 950761"/>
                  <a:gd name="connsiteX4" fmla="*/ 341376 w 341376"/>
                  <a:gd name="connsiteY4" fmla="*/ 920496 h 950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 h="950761">
                    <a:moveTo>
                      <a:pt x="243840" y="0"/>
                    </a:moveTo>
                    <a:cubicBezTo>
                      <a:pt x="218440" y="139192"/>
                      <a:pt x="193040" y="278384"/>
                      <a:pt x="152400" y="396240"/>
                    </a:cubicBezTo>
                    <a:cubicBezTo>
                      <a:pt x="111760" y="514096"/>
                      <a:pt x="0" y="617728"/>
                      <a:pt x="0" y="707136"/>
                    </a:cubicBezTo>
                    <a:cubicBezTo>
                      <a:pt x="0" y="796544"/>
                      <a:pt x="95504" y="897128"/>
                      <a:pt x="152400" y="932688"/>
                    </a:cubicBezTo>
                    <a:cubicBezTo>
                      <a:pt x="209296" y="968248"/>
                      <a:pt x="275336" y="944372"/>
                      <a:pt x="341376" y="920496"/>
                    </a:cubicBezTo>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latin typeface="Cambria" panose="02040503050406030204" pitchFamily="18" charset="0"/>
                  <a:ea typeface="Cambria" panose="02040503050406030204" pitchFamily="18" charset="0"/>
                </a:endParaRPr>
              </a:p>
            </p:txBody>
          </p:sp>
        </p:grpSp>
        <p:cxnSp>
          <p:nvCxnSpPr>
            <p:cNvPr id="58" name="Straight Connector 57">
              <a:extLst>
                <a:ext uri="{FF2B5EF4-FFF2-40B4-BE49-F238E27FC236}">
                  <a16:creationId xmlns:a16="http://schemas.microsoft.com/office/drawing/2014/main" id="{435B657D-D8F3-47EF-90D7-4B336078AB99}"/>
                </a:ext>
              </a:extLst>
            </p:cNvPr>
            <p:cNvCxnSpPr/>
            <p:nvPr/>
          </p:nvCxnSpPr>
          <p:spPr>
            <a:xfrm>
              <a:off x="3136301" y="3080230"/>
              <a:ext cx="0" cy="1606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C971AED9-403F-4921-B201-40F18D33B6BA}"/>
                </a:ext>
              </a:extLst>
            </p:cNvPr>
            <p:cNvSpPr/>
            <p:nvPr/>
          </p:nvSpPr>
          <p:spPr>
            <a:xfrm>
              <a:off x="3357116" y="3347988"/>
              <a:ext cx="1440160" cy="246221"/>
            </a:xfrm>
            <a:prstGeom prst="rect">
              <a:avLst/>
            </a:prstGeom>
          </p:spPr>
          <p:txBody>
            <a:bodyPr wrap="square">
              <a:spAutoFit/>
            </a:bodyPr>
            <a:lstStyle/>
            <a:p>
              <a:pPr algn="ctr"/>
              <a:r>
                <a:rPr lang="en-CA" sz="1000" dirty="0">
                  <a:latin typeface="Cambria" panose="02040503050406030204" pitchFamily="18" charset="0"/>
                  <a:ea typeface="Cambria" panose="02040503050406030204" pitchFamily="18" charset="0"/>
                </a:rPr>
                <a:t>condensate pan</a:t>
              </a:r>
            </a:p>
          </p:txBody>
        </p:sp>
        <p:cxnSp>
          <p:nvCxnSpPr>
            <p:cNvPr id="64" name="Straight Connector 63">
              <a:extLst>
                <a:ext uri="{FF2B5EF4-FFF2-40B4-BE49-F238E27FC236}">
                  <a16:creationId xmlns:a16="http://schemas.microsoft.com/office/drawing/2014/main" id="{7C0101DD-FDE9-42AE-8D87-9B02142CEEE7}"/>
                </a:ext>
              </a:extLst>
            </p:cNvPr>
            <p:cNvCxnSpPr>
              <a:cxnSpLocks/>
            </p:cNvCxnSpPr>
            <p:nvPr/>
          </p:nvCxnSpPr>
          <p:spPr>
            <a:xfrm>
              <a:off x="2052438" y="3078092"/>
              <a:ext cx="20242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B34BF0A-A81D-49C9-916B-354DCD988E95}"/>
                </a:ext>
              </a:extLst>
            </p:cNvPr>
            <p:cNvCxnSpPr>
              <a:cxnSpLocks/>
            </p:cNvCxnSpPr>
            <p:nvPr/>
          </p:nvCxnSpPr>
          <p:spPr>
            <a:xfrm>
              <a:off x="3141092" y="3275980"/>
              <a:ext cx="0" cy="3600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E0BEDA5C-85CD-4028-AA3A-0E874EC84593}"/>
                </a:ext>
              </a:extLst>
            </p:cNvPr>
            <p:cNvSpPr/>
            <p:nvPr/>
          </p:nvSpPr>
          <p:spPr>
            <a:xfrm>
              <a:off x="2276996" y="3275980"/>
              <a:ext cx="871842" cy="400110"/>
            </a:xfrm>
            <a:prstGeom prst="rect">
              <a:avLst/>
            </a:prstGeom>
          </p:spPr>
          <p:txBody>
            <a:bodyPr wrap="square">
              <a:spAutoFit/>
            </a:bodyPr>
            <a:lstStyle/>
            <a:p>
              <a:pPr algn="ctr"/>
              <a:r>
                <a:rPr lang="en-CA" sz="1000" dirty="0">
                  <a:latin typeface="Cambria" panose="02040503050406030204" pitchFamily="18" charset="0"/>
                  <a:ea typeface="Cambria" panose="02040503050406030204" pitchFamily="18" charset="0"/>
                </a:rPr>
                <a:t>condensate</a:t>
              </a:r>
            </a:p>
            <a:p>
              <a:pPr algn="ctr"/>
              <a:r>
                <a:rPr lang="en-CA" sz="1000" dirty="0">
                  <a:latin typeface="Cambria" panose="02040503050406030204" pitchFamily="18" charset="0"/>
                  <a:ea typeface="Cambria" panose="02040503050406030204" pitchFamily="18" charset="0"/>
                </a:rPr>
                <a:t>out</a:t>
              </a:r>
            </a:p>
          </p:txBody>
        </p:sp>
        <p:sp>
          <p:nvSpPr>
            <p:cNvPr id="75" name="Freeform: Shape 74">
              <a:extLst>
                <a:ext uri="{FF2B5EF4-FFF2-40B4-BE49-F238E27FC236}">
                  <a16:creationId xmlns:a16="http://schemas.microsoft.com/office/drawing/2014/main" id="{56360CCA-08DB-4101-B35C-4BED67AF02B2}"/>
                </a:ext>
              </a:extLst>
            </p:cNvPr>
            <p:cNvSpPr/>
            <p:nvPr/>
          </p:nvSpPr>
          <p:spPr>
            <a:xfrm>
              <a:off x="3285108" y="3131964"/>
              <a:ext cx="432048" cy="288032"/>
            </a:xfrm>
            <a:custGeom>
              <a:avLst/>
              <a:gdLst>
                <a:gd name="connsiteX0" fmla="*/ 377190 w 377190"/>
                <a:gd name="connsiteY0" fmla="*/ 388620 h 388620"/>
                <a:gd name="connsiteX1" fmla="*/ 281940 w 377190"/>
                <a:gd name="connsiteY1" fmla="*/ 251460 h 388620"/>
                <a:gd name="connsiteX2" fmla="*/ 247650 w 377190"/>
                <a:gd name="connsiteY2" fmla="*/ 300990 h 388620"/>
                <a:gd name="connsiteX3" fmla="*/ 0 w 377190"/>
                <a:gd name="connsiteY3" fmla="*/ 0 h 388620"/>
              </a:gdLst>
              <a:ahLst/>
              <a:cxnLst>
                <a:cxn ang="0">
                  <a:pos x="connsiteX0" y="connsiteY0"/>
                </a:cxn>
                <a:cxn ang="0">
                  <a:pos x="connsiteX1" y="connsiteY1"/>
                </a:cxn>
                <a:cxn ang="0">
                  <a:pos x="connsiteX2" y="connsiteY2"/>
                </a:cxn>
                <a:cxn ang="0">
                  <a:pos x="connsiteX3" y="connsiteY3"/>
                </a:cxn>
              </a:cxnLst>
              <a:rect l="l" t="t" r="r" b="b"/>
              <a:pathLst>
                <a:path w="377190" h="388620">
                  <a:moveTo>
                    <a:pt x="377190" y="388620"/>
                  </a:moveTo>
                  <a:cubicBezTo>
                    <a:pt x="340360" y="327342"/>
                    <a:pt x="303530" y="266065"/>
                    <a:pt x="281940" y="251460"/>
                  </a:cubicBezTo>
                  <a:cubicBezTo>
                    <a:pt x="260350" y="236855"/>
                    <a:pt x="294640" y="342900"/>
                    <a:pt x="247650" y="300990"/>
                  </a:cubicBezTo>
                  <a:cubicBezTo>
                    <a:pt x="200660" y="259080"/>
                    <a:pt x="100330" y="129540"/>
                    <a:pt x="0"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5" name="Freeform: Shape 104">
              <a:extLst>
                <a:ext uri="{FF2B5EF4-FFF2-40B4-BE49-F238E27FC236}">
                  <a16:creationId xmlns:a16="http://schemas.microsoft.com/office/drawing/2014/main" id="{399ED26B-5438-4EF5-8D8F-6FCF6D95EDA3}"/>
                </a:ext>
              </a:extLst>
            </p:cNvPr>
            <p:cNvSpPr/>
            <p:nvPr/>
          </p:nvSpPr>
          <p:spPr>
            <a:xfrm flipH="1">
              <a:off x="3224870" y="1678193"/>
              <a:ext cx="492286" cy="311972"/>
            </a:xfrm>
            <a:custGeom>
              <a:avLst/>
              <a:gdLst>
                <a:gd name="connsiteX0" fmla="*/ 0 w 419549"/>
                <a:gd name="connsiteY0" fmla="*/ 0 h 311972"/>
                <a:gd name="connsiteX1" fmla="*/ 145229 w 419549"/>
                <a:gd name="connsiteY1" fmla="*/ 59167 h 311972"/>
                <a:gd name="connsiteX2" fmla="*/ 69925 w 419549"/>
                <a:gd name="connsiteY2" fmla="*/ 112955 h 311972"/>
                <a:gd name="connsiteX3" fmla="*/ 419549 w 419549"/>
                <a:gd name="connsiteY3" fmla="*/ 311972 h 311972"/>
              </a:gdLst>
              <a:ahLst/>
              <a:cxnLst>
                <a:cxn ang="0">
                  <a:pos x="connsiteX0" y="connsiteY0"/>
                </a:cxn>
                <a:cxn ang="0">
                  <a:pos x="connsiteX1" y="connsiteY1"/>
                </a:cxn>
                <a:cxn ang="0">
                  <a:pos x="connsiteX2" y="connsiteY2"/>
                </a:cxn>
                <a:cxn ang="0">
                  <a:pos x="connsiteX3" y="connsiteY3"/>
                </a:cxn>
              </a:cxnLst>
              <a:rect l="l" t="t" r="r" b="b"/>
              <a:pathLst>
                <a:path w="419549" h="311972">
                  <a:moveTo>
                    <a:pt x="0" y="0"/>
                  </a:moveTo>
                  <a:cubicBezTo>
                    <a:pt x="66787" y="20170"/>
                    <a:pt x="133575" y="40341"/>
                    <a:pt x="145229" y="59167"/>
                  </a:cubicBezTo>
                  <a:cubicBezTo>
                    <a:pt x="156883" y="77993"/>
                    <a:pt x="24205" y="70821"/>
                    <a:pt x="69925" y="112955"/>
                  </a:cubicBezTo>
                  <a:cubicBezTo>
                    <a:pt x="115645" y="155089"/>
                    <a:pt x="267597" y="233530"/>
                    <a:pt x="419549" y="31197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109" name="Straight Arrow Connector 108">
            <a:extLst>
              <a:ext uri="{FF2B5EF4-FFF2-40B4-BE49-F238E27FC236}">
                <a16:creationId xmlns:a16="http://schemas.microsoft.com/office/drawing/2014/main" id="{25E433DB-B39A-44B4-952A-208C0DD72AD1}"/>
              </a:ext>
            </a:extLst>
          </p:cNvPr>
          <p:cNvCxnSpPr>
            <a:cxnSpLocks/>
          </p:cNvCxnSpPr>
          <p:nvPr/>
        </p:nvCxnSpPr>
        <p:spPr>
          <a:xfrm>
            <a:off x="2709044" y="7380436"/>
            <a:ext cx="9361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38AB56B7-C3B5-4580-A982-1112BC97B1C0}"/>
              </a:ext>
            </a:extLst>
          </p:cNvPr>
          <p:cNvSpPr/>
          <p:nvPr/>
        </p:nvSpPr>
        <p:spPr>
          <a:xfrm>
            <a:off x="260772" y="107628"/>
            <a:ext cx="5677824" cy="51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2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rPr>
              <a:t>Cooling with Dehumidification</a:t>
            </a:r>
            <a:endParaRPr lang="en-CA" sz="11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98352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09B62E-B31B-4534-B8CF-1E69041EABBC}"/>
              </a:ext>
            </a:extLst>
          </p:cNvPr>
          <p:cNvSpPr>
            <a:spLocks noGrp="1"/>
          </p:cNvSpPr>
          <p:nvPr>
            <p:ph type="sldNum" sz="quarter" idx="12"/>
          </p:nvPr>
        </p:nvSpPr>
        <p:spPr/>
        <p:txBody>
          <a:bodyPr/>
          <a:lstStyle/>
          <a:p>
            <a:fld id="{2812F1FA-390A-41C6-A5B6-DA577902550D}" type="slidenum">
              <a:rPr lang="en-CA" smtClean="0"/>
              <a:pPr/>
              <a:t>24</a:t>
            </a:fld>
            <a:endParaRPr lang="en-CA"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CC3F6FE-A289-4FCC-B915-1E3F87FC3CAF}"/>
                  </a:ext>
                </a:extLst>
              </p:cNvPr>
              <p:cNvSpPr/>
              <p:nvPr/>
            </p:nvSpPr>
            <p:spPr>
              <a:xfrm>
                <a:off x="476796" y="611684"/>
                <a:ext cx="5256584" cy="7445243"/>
              </a:xfrm>
              <a:prstGeom prst="rect">
                <a:avLst/>
              </a:prstGeom>
            </p:spPr>
            <p:txBody>
              <a:bodyPr wrap="square">
                <a:spAutoFit/>
              </a:bodyPr>
              <a:lstStyle/>
              <a:p>
                <a:pPr algn="just">
                  <a:spcBef>
                    <a:spcPts val="1687"/>
                  </a:spcBef>
                </a:pPr>
                <a:r>
                  <a:rPr lang="en-CA" sz="1100" dirty="0">
                    <a:latin typeface="Cambria" panose="02040503050406030204" pitchFamily="18" charset="0"/>
                    <a:ea typeface="Cambria" panose="02040503050406030204" pitchFamily="18" charset="0"/>
                    <a:cs typeface="Times New Roman" panose="02020603050405020304" pitchFamily="18" charset="0"/>
                  </a:rPr>
                  <a:t>Adiabatic mixing occurs when two air streams are mixed and there is negligible heat transfer between the CV and its surroundings. Consider only conditions where the mixing causes no condensate production (i.e. all moisture contained by the entering air streams is carried out by the leaving air stream).</a:t>
                </a: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Mass balance (dry air):</a:t>
                </a:r>
              </a:p>
              <a:p>
                <a:pPr algn="just">
                  <a:spcBef>
                    <a:spcPts val="1687"/>
                  </a:spcBef>
                </a:pPr>
                <a14:m>
                  <m:oMathPara xmlns:m="http://schemas.openxmlformats.org/officeDocument/2006/math">
                    <m:oMathParaPr>
                      <m:jc m:val="centerGroup"/>
                    </m:oMathParaPr>
                    <m:oMath xmlns:m="http://schemas.openxmlformats.org/officeDocument/2006/math">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r>
                            <a:rPr lang="en-CA" sz="1100" i="1">
                              <a:solidFill>
                                <a:schemeClr val="tx1"/>
                              </a:solidFill>
                              <a:latin typeface="Cambria Math" panose="02040503050406030204" pitchFamily="18" charset="0"/>
                            </a:rPr>
                            <m:t>1</m:t>
                          </m:r>
                        </m:sub>
                      </m:sSub>
                      <m:r>
                        <a:rPr lang="en-CA" sz="1100" b="0" i="1" smtClean="0">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r>
                            <a:rPr lang="en-CA" sz="1100" b="0" i="1" smtClean="0">
                              <a:solidFill>
                                <a:schemeClr val="tx1"/>
                              </a:solidFill>
                              <a:latin typeface="Cambria Math" panose="02040503050406030204" pitchFamily="18" charset="0"/>
                            </a:rPr>
                            <m:t>2</m:t>
                          </m:r>
                        </m:sub>
                      </m:sSub>
                      <m:r>
                        <a:rPr lang="en-CA" sz="1100" b="0" i="1" smtClean="0">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r>
                            <a:rPr lang="en-CA" sz="1100" b="0" i="1" smtClean="0">
                              <a:solidFill>
                                <a:schemeClr val="tx1"/>
                              </a:solidFill>
                              <a:latin typeface="Cambria Math" panose="02040503050406030204" pitchFamily="18" charset="0"/>
                            </a:rPr>
                            <m:t>3</m:t>
                          </m:r>
                        </m:sub>
                      </m:sSub>
                    </m:oMath>
                  </m:oMathPara>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Mass balance (H</a:t>
                </a:r>
                <a:r>
                  <a:rPr lang="en-CA" sz="1100" baseline="-25000" dirty="0">
                    <a:solidFill>
                      <a:schemeClr val="tx1"/>
                    </a:solidFill>
                    <a:latin typeface="Cambria" panose="02040503050406030204" pitchFamily="18" charset="0"/>
                    <a:ea typeface="Cambria" panose="02040503050406030204" pitchFamily="18" charset="0"/>
                    <a:cs typeface="Times New Roman" panose="02020603050405020304" pitchFamily="18" charset="0"/>
                  </a:rPr>
                  <a:t>2</a:t>
                </a:r>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O):</a:t>
                </a:r>
              </a:p>
              <a:p>
                <a:pPr algn="just">
                  <a:spcBef>
                    <a:spcPts val="1687"/>
                  </a:spcBef>
                </a:pPr>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14:m>
                  <m:oMathPara xmlns:m="http://schemas.openxmlformats.org/officeDocument/2006/math">
                    <m:oMathParaPr>
                      <m:jc m:val="centerGroup"/>
                    </m:oMathParaPr>
                    <m:oMath xmlns:m="http://schemas.openxmlformats.org/officeDocument/2006/math">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𝜔</m:t>
                          </m:r>
                        </m:e>
                        <m:sub>
                          <m:r>
                            <a:rPr lang="en-CA" sz="1100" i="1">
                              <a:solidFill>
                                <a:schemeClr val="tx1"/>
                              </a:solidFill>
                              <a:latin typeface="Cambria Math" panose="02040503050406030204" pitchFamily="18" charset="0"/>
                            </a:rPr>
                            <m:t>1</m:t>
                          </m:r>
                        </m:sub>
                      </m:sSub>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r>
                            <a:rPr lang="en-CA" sz="1100" i="1">
                              <a:solidFill>
                                <a:schemeClr val="tx1"/>
                              </a:solidFill>
                              <a:latin typeface="Cambria Math" panose="02040503050406030204" pitchFamily="18" charset="0"/>
                            </a:rPr>
                            <m:t>1</m:t>
                          </m:r>
                        </m:sub>
                      </m:sSub>
                      <m:r>
                        <a:rPr lang="en-CA" sz="1100" i="1">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𝜔</m:t>
                          </m:r>
                        </m:e>
                        <m:sub>
                          <m:r>
                            <a:rPr lang="en-CA" sz="1100" i="1">
                              <a:solidFill>
                                <a:schemeClr val="tx1"/>
                              </a:solidFill>
                              <a:latin typeface="Cambria Math" panose="02040503050406030204" pitchFamily="18" charset="0"/>
                            </a:rPr>
                            <m:t>2</m:t>
                          </m:r>
                        </m:sub>
                      </m:sSub>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r>
                            <a:rPr lang="en-CA" sz="1100" i="1">
                              <a:solidFill>
                                <a:schemeClr val="tx1"/>
                              </a:solidFill>
                              <a:latin typeface="Cambria Math" panose="02040503050406030204" pitchFamily="18" charset="0"/>
                            </a:rPr>
                            <m:t>2</m:t>
                          </m:r>
                        </m:sub>
                      </m:sSub>
                      <m:r>
                        <a:rPr lang="en-CA" sz="1100" i="1">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𝜔</m:t>
                          </m:r>
                        </m:e>
                        <m:sub>
                          <m:r>
                            <a:rPr lang="en-CA" sz="1100" i="1">
                              <a:solidFill>
                                <a:schemeClr val="tx1"/>
                              </a:solidFill>
                              <a:latin typeface="Cambria Math" panose="02040503050406030204" pitchFamily="18" charset="0"/>
                            </a:rPr>
                            <m:t>3</m:t>
                          </m:r>
                        </m:sub>
                      </m:sSub>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r>
                            <a:rPr lang="en-CA" sz="1100" i="1">
                              <a:solidFill>
                                <a:schemeClr val="tx1"/>
                              </a:solidFill>
                              <a:latin typeface="Cambria Math" panose="02040503050406030204" pitchFamily="18" charset="0"/>
                            </a:rPr>
                            <m:t>3</m:t>
                          </m:r>
                        </m:sub>
                      </m:sSub>
                      <m:r>
                        <a:rPr lang="en-CA" sz="1100" b="0" i="1" smtClean="0">
                          <a:solidFill>
                            <a:schemeClr val="tx1"/>
                          </a:solidFill>
                          <a:latin typeface="Cambria Math" panose="02040503050406030204" pitchFamily="18" charset="0"/>
                        </a:rPr>
                        <m:t>      </m:t>
                      </m:r>
                      <m:r>
                        <a:rPr lang="en-CA" sz="1100" i="1">
                          <a:solidFill>
                            <a:schemeClr val="tx1"/>
                          </a:solidFill>
                          <a:latin typeface="Cambria Math" panose="02040503050406030204" pitchFamily="18" charset="0"/>
                          <a:ea typeface="Cambria Math" panose="02040503050406030204" pitchFamily="18" charset="0"/>
                        </a:rPr>
                        <m:t>→</m:t>
                      </m:r>
                      <m:r>
                        <a:rPr lang="en-CA" sz="1100" b="0" i="1" smtClean="0">
                          <a:solidFill>
                            <a:schemeClr val="tx1"/>
                          </a:solidFill>
                          <a:latin typeface="Cambria Math" panose="02040503050406030204" pitchFamily="18" charset="0"/>
                          <a:ea typeface="Cambria Math" panose="02040503050406030204" pitchFamily="18" charset="0"/>
                        </a:rPr>
                        <m:t>      </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𝜔</m:t>
                          </m:r>
                        </m:e>
                        <m:sub>
                          <m:r>
                            <a:rPr lang="en-CA" sz="1100" i="1">
                              <a:solidFill>
                                <a:schemeClr val="tx1"/>
                              </a:solidFill>
                              <a:latin typeface="Cambria Math" panose="02040503050406030204" pitchFamily="18" charset="0"/>
                            </a:rPr>
                            <m:t>3</m:t>
                          </m:r>
                        </m:sub>
                      </m:sSub>
                      <m:r>
                        <a:rPr lang="en-US" sz="1100" i="1">
                          <a:solidFill>
                            <a:schemeClr val="tx1"/>
                          </a:solidFill>
                          <a:latin typeface="Cambria Math" panose="02040503050406030204" pitchFamily="18" charset="0"/>
                        </a:rPr>
                        <m:t>=</m:t>
                      </m:r>
                      <m:r>
                        <a:rPr lang="en-CA" sz="1100" i="1">
                          <a:solidFill>
                            <a:schemeClr val="tx1"/>
                          </a:solidFill>
                          <a:latin typeface="Cambria Math" panose="02040503050406030204" pitchFamily="18" charset="0"/>
                          <a:ea typeface="Cambria Math" panose="02040503050406030204" pitchFamily="18" charset="0"/>
                        </a:rPr>
                        <m:t> </m:t>
                      </m:r>
                      <m:f>
                        <m:fPr>
                          <m:ctrlPr>
                            <a:rPr lang="en-CA" sz="1100" i="1">
                              <a:solidFill>
                                <a:schemeClr val="tx1"/>
                              </a:solidFill>
                              <a:latin typeface="Cambria Math" panose="02040503050406030204" pitchFamily="18" charset="0"/>
                            </a:rPr>
                          </m:ctrlPr>
                        </m:fPr>
                        <m:num>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𝜔</m:t>
                              </m:r>
                            </m:e>
                            <m:sub>
                              <m:r>
                                <a:rPr lang="en-CA" sz="1100" i="1">
                                  <a:solidFill>
                                    <a:schemeClr val="tx1"/>
                                  </a:solidFill>
                                  <a:latin typeface="Cambria Math" panose="02040503050406030204" pitchFamily="18" charset="0"/>
                                </a:rPr>
                                <m:t>1</m:t>
                              </m:r>
                            </m:sub>
                          </m:sSub>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r>
                                <a:rPr lang="en-CA" sz="1100" i="1">
                                  <a:solidFill>
                                    <a:schemeClr val="tx1"/>
                                  </a:solidFill>
                                  <a:latin typeface="Cambria Math" panose="02040503050406030204" pitchFamily="18" charset="0"/>
                                </a:rPr>
                                <m:t>1</m:t>
                              </m:r>
                            </m:sub>
                          </m:sSub>
                          <m:r>
                            <a:rPr lang="en-CA" sz="1100" i="1">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𝜔</m:t>
                              </m:r>
                            </m:e>
                            <m:sub>
                              <m:r>
                                <a:rPr lang="en-CA" sz="1100" i="1">
                                  <a:solidFill>
                                    <a:schemeClr val="tx1"/>
                                  </a:solidFill>
                                  <a:latin typeface="Cambria Math" panose="02040503050406030204" pitchFamily="18" charset="0"/>
                                </a:rPr>
                                <m:t>2</m:t>
                              </m:r>
                            </m:sub>
                          </m:sSub>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r>
                                <a:rPr lang="en-CA" sz="1100" i="1">
                                  <a:solidFill>
                                    <a:schemeClr val="tx1"/>
                                  </a:solidFill>
                                  <a:latin typeface="Cambria Math" panose="02040503050406030204" pitchFamily="18" charset="0"/>
                                </a:rPr>
                                <m:t>2</m:t>
                              </m:r>
                            </m:sub>
                          </m:sSub>
                        </m:num>
                        <m:den>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r>
                                <a:rPr lang="en-CA" sz="1100" i="1">
                                  <a:solidFill>
                                    <a:schemeClr val="tx1"/>
                                  </a:solidFill>
                                  <a:latin typeface="Cambria Math" panose="02040503050406030204" pitchFamily="18" charset="0"/>
                                </a:rPr>
                                <m:t>1</m:t>
                              </m:r>
                            </m:sub>
                          </m:sSub>
                          <m:r>
                            <a:rPr lang="en-CA" sz="1100" i="1">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r>
                                <a:rPr lang="en-CA" sz="1100" i="1">
                                  <a:solidFill>
                                    <a:schemeClr val="tx1"/>
                                  </a:solidFill>
                                  <a:latin typeface="Cambria Math" panose="02040503050406030204" pitchFamily="18" charset="0"/>
                                </a:rPr>
                                <m:t>2</m:t>
                              </m:r>
                            </m:sub>
                          </m:sSub>
                        </m:den>
                      </m:f>
                    </m:oMath>
                  </m:oMathPara>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Energy balance (H</a:t>
                </a:r>
                <a:r>
                  <a:rPr lang="en-CA" sz="1100" baseline="-25000" dirty="0">
                    <a:solidFill>
                      <a:schemeClr val="tx1"/>
                    </a:solidFill>
                    <a:latin typeface="Cambria" panose="02040503050406030204" pitchFamily="18" charset="0"/>
                    <a:ea typeface="Cambria" panose="02040503050406030204" pitchFamily="18" charset="0"/>
                    <a:cs typeface="Times New Roman" panose="02020603050405020304" pitchFamily="18" charset="0"/>
                  </a:rPr>
                  <a:t>2</a:t>
                </a:r>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O):</a:t>
                </a:r>
              </a:p>
              <a:p>
                <a:pPr algn="just">
                  <a:spcBef>
                    <a:spcPts val="1687"/>
                  </a:spcBef>
                </a:pPr>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14:m>
                  <m:oMathPara xmlns:m="http://schemas.openxmlformats.org/officeDocument/2006/math">
                    <m:oMathParaPr>
                      <m:jc m:val="centerGroup"/>
                    </m:oMathParaPr>
                    <m:oMath xmlns:m="http://schemas.openxmlformats.org/officeDocument/2006/math">
                      <m:sSub>
                        <m:sSubPr>
                          <m:ctrlPr>
                            <a:rPr lang="en-CA" sz="110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r>
                            <a:rPr lang="en-CA" sz="1100" i="1">
                              <a:solidFill>
                                <a:schemeClr val="tx1"/>
                              </a:solidFill>
                              <a:latin typeface="Cambria Math" panose="02040503050406030204" pitchFamily="18" charset="0"/>
                            </a:rPr>
                            <m:t>1</m:t>
                          </m:r>
                        </m:sub>
                      </m:sSub>
                      <m:r>
                        <a:rPr lang="en-CA" sz="1100" i="1">
                          <a:solidFill>
                            <a:schemeClr val="tx1"/>
                          </a:solidFill>
                          <a:latin typeface="Cambria Math" panose="02040503050406030204" pitchFamily="18" charset="0"/>
                          <a:ea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h</m:t>
                          </m:r>
                        </m:e>
                        <m:sub>
                          <m:r>
                            <a:rPr lang="en-CA" sz="1100" i="1">
                              <a:solidFill>
                                <a:schemeClr val="tx1"/>
                              </a:solidFill>
                              <a:latin typeface="Cambria Math" panose="02040503050406030204" pitchFamily="18" charset="0"/>
                            </a:rPr>
                            <m:t>1</m:t>
                          </m:r>
                        </m:sub>
                      </m:sSub>
                      <m:r>
                        <a:rPr lang="en-CA" sz="1100" i="1">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r>
                            <a:rPr lang="en-CA" sz="1100" i="1">
                              <a:solidFill>
                                <a:schemeClr val="tx1"/>
                              </a:solidFill>
                              <a:latin typeface="Cambria Math" panose="02040503050406030204" pitchFamily="18" charset="0"/>
                            </a:rPr>
                            <m:t>2</m:t>
                          </m:r>
                        </m:sub>
                      </m:sSub>
                      <m:r>
                        <a:rPr lang="en-CA" sz="1100" i="1">
                          <a:solidFill>
                            <a:schemeClr val="tx1"/>
                          </a:solidFill>
                          <a:latin typeface="Cambria Math" panose="02040503050406030204" pitchFamily="18" charset="0"/>
                          <a:ea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h</m:t>
                          </m:r>
                        </m:e>
                        <m:sub>
                          <m:r>
                            <a:rPr lang="en-CA" sz="1100" i="1">
                              <a:solidFill>
                                <a:schemeClr val="tx1"/>
                              </a:solidFill>
                              <a:latin typeface="Cambria Math" panose="02040503050406030204" pitchFamily="18" charset="0"/>
                            </a:rPr>
                            <m:t>2</m:t>
                          </m:r>
                        </m:sub>
                      </m:sSub>
                      <m:r>
                        <a:rPr lang="en-CA" sz="1100" i="1">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r>
                            <a:rPr lang="en-CA" sz="1100" b="0" i="1" smtClean="0">
                              <a:solidFill>
                                <a:schemeClr val="tx1"/>
                              </a:solidFill>
                              <a:latin typeface="Cambria Math" panose="02040503050406030204" pitchFamily="18" charset="0"/>
                            </a:rPr>
                            <m:t>3</m:t>
                          </m:r>
                        </m:sub>
                      </m:sSub>
                      <m:r>
                        <a:rPr lang="en-CA" sz="1100" i="1">
                          <a:solidFill>
                            <a:schemeClr val="tx1"/>
                          </a:solidFill>
                          <a:latin typeface="Cambria Math" panose="02040503050406030204" pitchFamily="18" charset="0"/>
                          <a:ea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h</m:t>
                          </m:r>
                        </m:e>
                        <m:sub>
                          <m:r>
                            <a:rPr lang="en-CA" sz="1100" b="0" i="1" smtClean="0">
                              <a:solidFill>
                                <a:schemeClr val="tx1"/>
                              </a:solidFill>
                              <a:latin typeface="Cambria Math" panose="02040503050406030204" pitchFamily="18" charset="0"/>
                            </a:rPr>
                            <m:t>3</m:t>
                          </m:r>
                        </m:sub>
                      </m:sSub>
                      <m:r>
                        <a:rPr lang="en-CA" sz="1100" b="0" i="1" smtClean="0">
                          <a:solidFill>
                            <a:schemeClr val="tx1"/>
                          </a:solidFill>
                          <a:latin typeface="Cambria Math" panose="02040503050406030204" pitchFamily="18" charset="0"/>
                        </a:rPr>
                        <m:t>      </m:t>
                      </m:r>
                      <m:r>
                        <a:rPr lang="en-CA" sz="1100" i="1">
                          <a:solidFill>
                            <a:schemeClr val="tx1"/>
                          </a:solidFill>
                          <a:latin typeface="Cambria Math" panose="02040503050406030204" pitchFamily="18" charset="0"/>
                          <a:ea typeface="Cambria Math" panose="02040503050406030204" pitchFamily="18" charset="0"/>
                        </a:rPr>
                        <m:t>→</m:t>
                      </m:r>
                      <m:r>
                        <a:rPr lang="en-CA" sz="1100" b="0" i="1" smtClean="0">
                          <a:solidFill>
                            <a:schemeClr val="tx1"/>
                          </a:solidFill>
                          <a:latin typeface="Cambria Math" panose="02040503050406030204" pitchFamily="18" charset="0"/>
                          <a:ea typeface="Cambria Math" panose="02040503050406030204" pitchFamily="18" charset="0"/>
                        </a:rPr>
                        <m:t>        </m:t>
                      </m:r>
                      <m:sSub>
                        <m:sSubPr>
                          <m:ctrlPr>
                            <a:rPr lang="en-CA"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ea typeface="Cambria Math" panose="02040503050406030204" pitchFamily="18" charset="0"/>
                            </a:rPr>
                            <m:t>h</m:t>
                          </m:r>
                        </m:e>
                        <m:sub>
                          <m:r>
                            <a:rPr lang="en-CA" sz="1100" i="1">
                              <a:solidFill>
                                <a:schemeClr val="tx1"/>
                              </a:solidFill>
                              <a:latin typeface="Cambria Math" panose="02040503050406030204" pitchFamily="18" charset="0"/>
                            </a:rPr>
                            <m:t>3</m:t>
                          </m:r>
                        </m:sub>
                      </m:sSub>
                      <m:r>
                        <a:rPr lang="en-US" sz="1100" i="1">
                          <a:solidFill>
                            <a:schemeClr val="tx1"/>
                          </a:solidFill>
                          <a:latin typeface="Cambria Math" panose="02040503050406030204" pitchFamily="18" charset="0"/>
                        </a:rPr>
                        <m:t>=</m:t>
                      </m:r>
                      <m:r>
                        <a:rPr lang="en-CA" sz="1100" i="1">
                          <a:solidFill>
                            <a:schemeClr val="tx1"/>
                          </a:solidFill>
                          <a:latin typeface="Cambria Math" panose="02040503050406030204" pitchFamily="18" charset="0"/>
                          <a:ea typeface="Cambria Math" panose="02040503050406030204" pitchFamily="18" charset="0"/>
                        </a:rPr>
                        <m:t> </m:t>
                      </m:r>
                      <m:f>
                        <m:fPr>
                          <m:ctrlPr>
                            <a:rPr lang="en-CA" sz="1100" i="1">
                              <a:solidFill>
                                <a:schemeClr val="tx1"/>
                              </a:solidFill>
                              <a:latin typeface="Cambria Math" panose="02040503050406030204" pitchFamily="18" charset="0"/>
                            </a:rPr>
                          </m:ctrlPr>
                        </m:fPr>
                        <m:num>
                          <m:sSub>
                            <m:sSubPr>
                              <m:ctrlPr>
                                <a:rPr lang="en-CA"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ea typeface="Cambria Math" panose="02040503050406030204" pitchFamily="18" charset="0"/>
                                </a:rPr>
                                <m:t>h</m:t>
                              </m:r>
                            </m:e>
                            <m:sub>
                              <m:r>
                                <a:rPr lang="en-CA" sz="1100" i="1">
                                  <a:solidFill>
                                    <a:schemeClr val="tx1"/>
                                  </a:solidFill>
                                  <a:latin typeface="Cambria Math" panose="02040503050406030204" pitchFamily="18" charset="0"/>
                                </a:rPr>
                                <m:t>1</m:t>
                              </m:r>
                            </m:sub>
                          </m:sSub>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r>
                                <a:rPr lang="en-CA" sz="1100" i="1">
                                  <a:solidFill>
                                    <a:schemeClr val="tx1"/>
                                  </a:solidFill>
                                  <a:latin typeface="Cambria Math" panose="02040503050406030204" pitchFamily="18" charset="0"/>
                                </a:rPr>
                                <m:t>1</m:t>
                              </m:r>
                            </m:sub>
                          </m:sSub>
                          <m:r>
                            <a:rPr lang="en-CA" sz="1100" i="1">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ea typeface="Cambria Math" panose="02040503050406030204" pitchFamily="18" charset="0"/>
                                </a:rPr>
                                <m:t>h</m:t>
                              </m:r>
                            </m:e>
                            <m:sub>
                              <m:r>
                                <a:rPr lang="en-CA" sz="1100" i="1">
                                  <a:solidFill>
                                    <a:schemeClr val="tx1"/>
                                  </a:solidFill>
                                  <a:latin typeface="Cambria Math" panose="02040503050406030204" pitchFamily="18" charset="0"/>
                                </a:rPr>
                                <m:t>2</m:t>
                              </m:r>
                            </m:sub>
                          </m:sSub>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r>
                                <a:rPr lang="en-CA" sz="1100" i="1">
                                  <a:solidFill>
                                    <a:schemeClr val="tx1"/>
                                  </a:solidFill>
                                  <a:latin typeface="Cambria Math" panose="02040503050406030204" pitchFamily="18" charset="0"/>
                                </a:rPr>
                                <m:t>2</m:t>
                              </m:r>
                            </m:sub>
                          </m:sSub>
                        </m:num>
                        <m:den>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r>
                                <a:rPr lang="en-CA" sz="1100" i="1">
                                  <a:solidFill>
                                    <a:schemeClr val="tx1"/>
                                  </a:solidFill>
                                  <a:latin typeface="Cambria Math" panose="02040503050406030204" pitchFamily="18" charset="0"/>
                                </a:rPr>
                                <m:t>1</m:t>
                              </m:r>
                            </m:sub>
                          </m:sSub>
                          <m:r>
                            <a:rPr lang="en-CA" sz="1100" i="1">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i="1">
                                      <a:solidFill>
                                        <a:schemeClr val="tx1"/>
                                      </a:solidFill>
                                      <a:latin typeface="Cambria Math" panose="02040503050406030204" pitchFamily="18" charset="0"/>
                                    </a:rPr>
                                    <m:t>𝑚</m:t>
                                  </m:r>
                                </m:e>
                              </m:acc>
                            </m:e>
                            <m:sub>
                              <m:r>
                                <a:rPr lang="en-CA" sz="1100" i="1">
                                  <a:solidFill>
                                    <a:schemeClr val="tx1"/>
                                  </a:solidFill>
                                  <a:latin typeface="Cambria Math" panose="02040503050406030204" pitchFamily="18" charset="0"/>
                                </a:rPr>
                                <m:t>𝑎</m:t>
                              </m:r>
                              <m:r>
                                <a:rPr lang="en-CA" sz="1100" i="1">
                                  <a:solidFill>
                                    <a:schemeClr val="tx1"/>
                                  </a:solidFill>
                                  <a:latin typeface="Cambria Math" panose="02040503050406030204" pitchFamily="18" charset="0"/>
                                </a:rPr>
                                <m:t>2</m:t>
                              </m:r>
                            </m:sub>
                          </m:sSub>
                        </m:den>
                      </m:f>
                    </m:oMath>
                  </m:oMathPara>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spcBef>
                    <a:spcPts val="1687"/>
                  </a:spcBef>
                </a:pPr>
                <a:endParaRPr lang="en-CA" sz="1100"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7CC3F6FE-A289-4FCC-B915-1E3F87FC3CAF}"/>
                  </a:ext>
                </a:extLst>
              </p:cNvPr>
              <p:cNvSpPr>
                <a:spLocks noRot="1" noChangeAspect="1" noMove="1" noResize="1" noEditPoints="1" noAdjustHandles="1" noChangeArrowheads="1" noChangeShapeType="1" noTextEdit="1"/>
              </p:cNvSpPr>
              <p:nvPr/>
            </p:nvSpPr>
            <p:spPr>
              <a:xfrm>
                <a:off x="476796" y="611684"/>
                <a:ext cx="5256584" cy="7445243"/>
              </a:xfrm>
              <a:prstGeom prst="rect">
                <a:avLst/>
              </a:prstGeom>
              <a:blipFill>
                <a:blip r:embed="rId2"/>
                <a:stretch>
                  <a:fillRect t="-82"/>
                </a:stretch>
              </a:blipFill>
            </p:spPr>
            <p:txBody>
              <a:bodyPr/>
              <a:lstStyle/>
              <a:p>
                <a:r>
                  <a:rPr lang="en-CA">
                    <a:noFill/>
                  </a:rPr>
                  <a:t> </a:t>
                </a:r>
              </a:p>
            </p:txBody>
          </p:sp>
        </mc:Fallback>
      </mc:AlternateContent>
      <p:sp>
        <p:nvSpPr>
          <p:cNvPr id="89" name="Rectangle 88">
            <a:extLst>
              <a:ext uri="{FF2B5EF4-FFF2-40B4-BE49-F238E27FC236}">
                <a16:creationId xmlns:a16="http://schemas.microsoft.com/office/drawing/2014/main" id="{BB45AF1D-32C3-42B2-AE4F-14F0E2E5BBE7}"/>
              </a:ext>
            </a:extLst>
          </p:cNvPr>
          <p:cNvSpPr/>
          <p:nvPr/>
        </p:nvSpPr>
        <p:spPr>
          <a:xfrm>
            <a:off x="2073230" y="1835820"/>
            <a:ext cx="648072" cy="108012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latin typeface="Cambria" panose="02040503050406030204" pitchFamily="18" charset="0"/>
              <a:ea typeface="Cambria" panose="02040503050406030204" pitchFamily="18" charset="0"/>
            </a:endParaRPr>
          </a:p>
        </p:txBody>
      </p:sp>
      <p:cxnSp>
        <p:nvCxnSpPr>
          <p:cNvPr id="91" name="Straight Arrow Connector 90">
            <a:extLst>
              <a:ext uri="{FF2B5EF4-FFF2-40B4-BE49-F238E27FC236}">
                <a16:creationId xmlns:a16="http://schemas.microsoft.com/office/drawing/2014/main" id="{B9A2C7F6-297B-4A18-9C63-8B215520F86D}"/>
              </a:ext>
            </a:extLst>
          </p:cNvPr>
          <p:cNvCxnSpPr>
            <a:cxnSpLocks/>
          </p:cNvCxnSpPr>
          <p:nvPr/>
        </p:nvCxnSpPr>
        <p:spPr>
          <a:xfrm>
            <a:off x="1353150" y="2699916"/>
            <a:ext cx="75071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DA80C9B7-1808-4CC2-94F1-57427FE03228}"/>
              </a:ext>
            </a:extLst>
          </p:cNvPr>
          <p:cNvSpPr/>
          <p:nvPr/>
        </p:nvSpPr>
        <p:spPr>
          <a:xfrm>
            <a:off x="1569174" y="1691804"/>
            <a:ext cx="160655" cy="16065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chemeClr val="tx1"/>
                </a:solidFill>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5A2D1EC5-8701-4829-ADC1-F774A2CCA0AD}"/>
                  </a:ext>
                </a:extLst>
              </p:cNvPr>
              <p:cNvSpPr/>
              <p:nvPr/>
            </p:nvSpPr>
            <p:spPr>
              <a:xfrm>
                <a:off x="633070" y="1835820"/>
                <a:ext cx="707822"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b="0" i="1">
                                  <a:solidFill>
                                    <a:schemeClr val="tx1"/>
                                  </a:solidFill>
                                  <a:latin typeface="Cambria Math" panose="02040503050406030204" pitchFamily="18" charset="0"/>
                                </a:rPr>
                                <m:t>𝑚</m:t>
                              </m:r>
                            </m:e>
                          </m:acc>
                        </m:e>
                        <m:sub>
                          <m:r>
                            <a:rPr lang="en-CA" sz="1100" b="0" i="1" smtClean="0">
                              <a:solidFill>
                                <a:schemeClr val="tx1"/>
                              </a:solidFill>
                              <a:latin typeface="Cambria Math" panose="02040503050406030204" pitchFamily="18" charset="0"/>
                            </a:rPr>
                            <m:t>𝑎</m:t>
                          </m:r>
                          <m:r>
                            <a:rPr lang="en-CA" sz="1100" b="0" i="1" smtClean="0">
                              <a:solidFill>
                                <a:schemeClr val="tx1"/>
                              </a:solidFill>
                              <a:latin typeface="Cambria Math" panose="02040503050406030204" pitchFamily="18" charset="0"/>
                            </a:rPr>
                            <m:t>1</m:t>
                          </m:r>
                        </m:sub>
                      </m:sSub>
                      <m:r>
                        <a:rPr lang="en-CA" sz="1100" i="1" smtClean="0">
                          <a:solidFill>
                            <a:schemeClr val="tx1"/>
                          </a:solidFill>
                          <a:latin typeface="Cambria Math" panose="02040503050406030204" pitchFamily="18" charset="0"/>
                          <a:ea typeface="Cambria Math" panose="02040503050406030204" pitchFamily="18" charset="0"/>
                        </a:rPr>
                        <m:t>∙</m:t>
                      </m:r>
                      <m:sSub>
                        <m:sSubPr>
                          <m:ctrlPr>
                            <a:rPr lang="en-CA" sz="1100" b="0" i="1" smtClean="0">
                              <a:solidFill>
                                <a:schemeClr val="tx1"/>
                              </a:solidFill>
                              <a:latin typeface="Cambria Math" panose="02040503050406030204" pitchFamily="18" charset="0"/>
                            </a:rPr>
                          </m:ctrlPr>
                        </m:sSubPr>
                        <m:e>
                          <m:r>
                            <a:rPr lang="en-CA" sz="1100" b="0" i="1" smtClean="0">
                              <a:solidFill>
                                <a:schemeClr val="tx1"/>
                              </a:solidFill>
                              <a:latin typeface="Cambria Math" panose="02040503050406030204" pitchFamily="18" charset="0"/>
                            </a:rPr>
                            <m:t>h</m:t>
                          </m:r>
                        </m:e>
                        <m:sub>
                          <m:r>
                            <a:rPr lang="en-CA" sz="1100" b="0" i="1" smtClean="0">
                              <a:solidFill>
                                <a:schemeClr val="tx1"/>
                              </a:solidFill>
                              <a:latin typeface="Cambria Math" panose="02040503050406030204" pitchFamily="18" charset="0"/>
                            </a:rPr>
                            <m:t>1</m:t>
                          </m:r>
                        </m:sub>
                      </m:sSub>
                    </m:oMath>
                  </m:oMathPara>
                </a14:m>
                <a:endParaRPr lang="en-CA" sz="1100" dirty="0">
                  <a:solidFill>
                    <a:schemeClr val="tx1"/>
                  </a:solidFill>
                </a:endParaRPr>
              </a:p>
            </p:txBody>
          </p:sp>
        </mc:Choice>
        <mc:Fallback xmlns="">
          <p:sp>
            <p:nvSpPr>
              <p:cNvPr id="97" name="Rectangle 96">
                <a:extLst>
                  <a:ext uri="{FF2B5EF4-FFF2-40B4-BE49-F238E27FC236}">
                    <a16:creationId xmlns:a16="http://schemas.microsoft.com/office/drawing/2014/main" id="{5A2D1EC5-8701-4829-ADC1-F774A2CCA0AD}"/>
                  </a:ext>
                </a:extLst>
              </p:cNvPr>
              <p:cNvSpPr>
                <a:spLocks noRot="1" noChangeAspect="1" noMove="1" noResize="1" noEditPoints="1" noAdjustHandles="1" noChangeArrowheads="1" noChangeShapeType="1" noTextEdit="1"/>
              </p:cNvSpPr>
              <p:nvPr/>
            </p:nvSpPr>
            <p:spPr>
              <a:xfrm>
                <a:off x="633070" y="1835820"/>
                <a:ext cx="707822" cy="261610"/>
              </a:xfrm>
              <a:prstGeom prst="rect">
                <a:avLst/>
              </a:prstGeom>
              <a:blipFill>
                <a:blip r:embed="rId3"/>
                <a:stretch>
                  <a:fillRect/>
                </a:stretch>
              </a:blipFill>
            </p:spPr>
            <p:txBody>
              <a:bodyPr/>
              <a:lstStyle/>
              <a:p>
                <a:r>
                  <a:rPr lang="en-CA">
                    <a:noFill/>
                  </a:rPr>
                  <a:t> </a:t>
                </a:r>
              </a:p>
            </p:txBody>
          </p:sp>
        </mc:Fallback>
      </mc:AlternateContent>
      <p:cxnSp>
        <p:nvCxnSpPr>
          <p:cNvPr id="98" name="Straight Arrow Connector 97">
            <a:extLst>
              <a:ext uri="{FF2B5EF4-FFF2-40B4-BE49-F238E27FC236}">
                <a16:creationId xmlns:a16="http://schemas.microsoft.com/office/drawing/2014/main" id="{AEA3C3F2-1616-42FE-9E56-CF8E8D032E78}"/>
              </a:ext>
            </a:extLst>
          </p:cNvPr>
          <p:cNvCxnSpPr>
            <a:cxnSpLocks/>
          </p:cNvCxnSpPr>
          <p:nvPr/>
        </p:nvCxnSpPr>
        <p:spPr>
          <a:xfrm>
            <a:off x="1353150" y="1979836"/>
            <a:ext cx="7200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9CA7BF96-5546-47C0-8A7A-BE18EECE6DC7}"/>
              </a:ext>
            </a:extLst>
          </p:cNvPr>
          <p:cNvCxnSpPr>
            <a:cxnSpLocks/>
          </p:cNvCxnSpPr>
          <p:nvPr/>
        </p:nvCxnSpPr>
        <p:spPr>
          <a:xfrm>
            <a:off x="2709044" y="2339876"/>
            <a:ext cx="73233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32A93A50-71B2-49F8-8A96-4412012A4131}"/>
                  </a:ext>
                </a:extLst>
              </p:cNvPr>
              <p:cNvSpPr/>
              <p:nvPr/>
            </p:nvSpPr>
            <p:spPr>
              <a:xfrm>
                <a:off x="3933180" y="1619796"/>
                <a:ext cx="1459694" cy="261610"/>
              </a:xfrm>
              <a:prstGeom prst="rect">
                <a:avLst/>
              </a:prstGeom>
            </p:spPr>
            <p:txBody>
              <a:bodyPr wrap="none">
                <a:spAutoFit/>
              </a:bodyPr>
              <a:lstStyle/>
              <a:p>
                <a:pPr algn="r">
                  <a:spcBef>
                    <a:spcPts val="1687"/>
                  </a:spcBef>
                </a:pPr>
                <a:r>
                  <a:rPr lang="en-CA" sz="11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SS-SF,  </a:t>
                </a:r>
                <a14:m>
                  <m:oMath xmlns:m="http://schemas.openxmlformats.org/officeDocument/2006/math">
                    <m:r>
                      <a:rPr lang="en-CA" sz="1100" i="1" dirty="0">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m:t>
                    </m:r>
                    <m:r>
                      <a:rPr lang="en-CA" sz="1100" i="1" dirty="0" err="1">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𝑘𝑒</m:t>
                    </m:r>
                    <m:r>
                      <a:rPr lang="en-CA" sz="1100" i="1" dirty="0">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 </m:t>
                    </m:r>
                    <m:r>
                      <a:rPr lang="en-CA" sz="1100" i="1" dirty="0">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𝑝𝑒</m:t>
                    </m:r>
                    <m:r>
                      <a:rPr lang="en-CA" sz="1100" i="1" dirty="0">
                        <a:latin typeface="Cambria Math" panose="02040503050406030204" pitchFamily="18" charset="0"/>
                        <a:ea typeface="Cambria" panose="02040503050406030204" pitchFamily="18" charset="0"/>
                        <a:cs typeface="Times New Roman" panose="02020603050405020304" pitchFamily="18" charset="0"/>
                        <a:sym typeface="Symbol" panose="05050102010706020507" pitchFamily="18" charset="2"/>
                      </a:rPr>
                      <m:t> ≈ 0</m:t>
                    </m:r>
                  </m:oMath>
                </a14:m>
                <a:endParaRPr lang="en-CA" sz="1100"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36" name="Rectangle 35">
                <a:extLst>
                  <a:ext uri="{FF2B5EF4-FFF2-40B4-BE49-F238E27FC236}">
                    <a16:creationId xmlns:a16="http://schemas.microsoft.com/office/drawing/2014/main" id="{32A93A50-71B2-49F8-8A96-4412012A4131}"/>
                  </a:ext>
                </a:extLst>
              </p:cNvPr>
              <p:cNvSpPr>
                <a:spLocks noRot="1" noChangeAspect="1" noMove="1" noResize="1" noEditPoints="1" noAdjustHandles="1" noChangeArrowheads="1" noChangeShapeType="1" noTextEdit="1"/>
              </p:cNvSpPr>
              <p:nvPr/>
            </p:nvSpPr>
            <p:spPr>
              <a:xfrm>
                <a:off x="3933180" y="1619796"/>
                <a:ext cx="1459694" cy="261610"/>
              </a:xfrm>
              <a:prstGeom prst="rect">
                <a:avLst/>
              </a:prstGeom>
              <a:blipFill>
                <a:blip r:embed="rId4"/>
                <a:stretch>
                  <a:fillRect t="-2326" b="-13953"/>
                </a:stretch>
              </a:blipFill>
            </p:spPr>
            <p:txBody>
              <a:bodyPr/>
              <a:lstStyle/>
              <a:p>
                <a:r>
                  <a:rPr lang="en-CA">
                    <a:noFill/>
                  </a:rPr>
                  <a:t> </a:t>
                </a:r>
              </a:p>
            </p:txBody>
          </p:sp>
        </mc:Fallback>
      </mc:AlternateContent>
      <p:sp>
        <p:nvSpPr>
          <p:cNvPr id="112" name="Oval 111">
            <a:extLst>
              <a:ext uri="{FF2B5EF4-FFF2-40B4-BE49-F238E27FC236}">
                <a16:creationId xmlns:a16="http://schemas.microsoft.com/office/drawing/2014/main" id="{88BE4CE2-0B61-4D55-8CEB-552A769A2458}"/>
              </a:ext>
            </a:extLst>
          </p:cNvPr>
          <p:cNvSpPr/>
          <p:nvPr/>
        </p:nvSpPr>
        <p:spPr>
          <a:xfrm>
            <a:off x="1569174" y="2483892"/>
            <a:ext cx="160655" cy="16065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chemeClr val="tx1"/>
                </a:solidFill>
                <a:latin typeface="Cambria" panose="02040503050406030204" pitchFamily="18" charset="0"/>
                <a:ea typeface="Cambria" panose="02040503050406030204" pitchFamily="18" charset="0"/>
              </a:rPr>
              <a:t>2</a:t>
            </a:r>
          </a:p>
        </p:txBody>
      </p:sp>
      <p:sp>
        <p:nvSpPr>
          <p:cNvPr id="113" name="Oval 112">
            <a:extLst>
              <a:ext uri="{FF2B5EF4-FFF2-40B4-BE49-F238E27FC236}">
                <a16:creationId xmlns:a16="http://schemas.microsoft.com/office/drawing/2014/main" id="{9ADF19CA-88A0-409F-ABF7-490B4C017236}"/>
              </a:ext>
            </a:extLst>
          </p:cNvPr>
          <p:cNvSpPr/>
          <p:nvPr/>
        </p:nvSpPr>
        <p:spPr>
          <a:xfrm>
            <a:off x="3081342" y="2051844"/>
            <a:ext cx="160655" cy="16065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chemeClr val="tx1"/>
                </a:solidFill>
                <a:latin typeface="Cambria" panose="02040503050406030204" pitchFamily="18" charset="0"/>
                <a:ea typeface="Cambria" panose="02040503050406030204" pitchFamily="18" charset="0"/>
              </a:rPr>
              <a:t>3</a:t>
            </a:r>
          </a:p>
        </p:txBody>
      </p:sp>
      <mc:AlternateContent xmlns:mc="http://schemas.openxmlformats.org/markup-compatibility/2006" xmlns:a14="http://schemas.microsoft.com/office/drawing/2010/main">
        <mc:Choice Requires="a14">
          <p:sp>
            <p:nvSpPr>
              <p:cNvPr id="114" name="Rectangle 113">
                <a:extLst>
                  <a:ext uri="{FF2B5EF4-FFF2-40B4-BE49-F238E27FC236}">
                    <a16:creationId xmlns:a16="http://schemas.microsoft.com/office/drawing/2014/main" id="{338FD49D-FD9A-445E-88AF-D7FE4AAF4329}"/>
                  </a:ext>
                </a:extLst>
              </p:cNvPr>
              <p:cNvSpPr/>
              <p:nvPr/>
            </p:nvSpPr>
            <p:spPr>
              <a:xfrm>
                <a:off x="633070" y="2555900"/>
                <a:ext cx="707822"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b="0" i="1">
                                  <a:solidFill>
                                    <a:schemeClr val="tx1"/>
                                  </a:solidFill>
                                  <a:latin typeface="Cambria Math" panose="02040503050406030204" pitchFamily="18" charset="0"/>
                                </a:rPr>
                                <m:t>𝑚</m:t>
                              </m:r>
                            </m:e>
                          </m:acc>
                        </m:e>
                        <m:sub>
                          <m:r>
                            <a:rPr lang="en-CA" sz="1100" b="0" i="1" smtClean="0">
                              <a:solidFill>
                                <a:schemeClr val="tx1"/>
                              </a:solidFill>
                              <a:latin typeface="Cambria Math" panose="02040503050406030204" pitchFamily="18" charset="0"/>
                            </a:rPr>
                            <m:t>𝑎</m:t>
                          </m:r>
                          <m:r>
                            <a:rPr lang="en-CA" sz="1100" b="0" i="1" smtClean="0">
                              <a:solidFill>
                                <a:schemeClr val="tx1"/>
                              </a:solidFill>
                              <a:latin typeface="Cambria Math" panose="02040503050406030204" pitchFamily="18" charset="0"/>
                            </a:rPr>
                            <m:t>2</m:t>
                          </m:r>
                        </m:sub>
                      </m:sSub>
                      <m:r>
                        <a:rPr lang="en-CA" sz="1100" i="1" smtClean="0">
                          <a:solidFill>
                            <a:schemeClr val="tx1"/>
                          </a:solidFill>
                          <a:latin typeface="Cambria Math" panose="02040503050406030204" pitchFamily="18" charset="0"/>
                          <a:ea typeface="Cambria Math" panose="02040503050406030204" pitchFamily="18" charset="0"/>
                        </a:rPr>
                        <m:t>∙</m:t>
                      </m:r>
                      <m:sSub>
                        <m:sSubPr>
                          <m:ctrlPr>
                            <a:rPr lang="en-CA" sz="1100" b="0" i="1" smtClean="0">
                              <a:solidFill>
                                <a:schemeClr val="tx1"/>
                              </a:solidFill>
                              <a:latin typeface="Cambria Math" panose="02040503050406030204" pitchFamily="18" charset="0"/>
                            </a:rPr>
                          </m:ctrlPr>
                        </m:sSubPr>
                        <m:e>
                          <m:r>
                            <a:rPr lang="en-CA" sz="1100" b="0" i="1" smtClean="0">
                              <a:solidFill>
                                <a:schemeClr val="tx1"/>
                              </a:solidFill>
                              <a:latin typeface="Cambria Math" panose="02040503050406030204" pitchFamily="18" charset="0"/>
                            </a:rPr>
                            <m:t>h</m:t>
                          </m:r>
                        </m:e>
                        <m:sub>
                          <m:r>
                            <a:rPr lang="en-CA" sz="1100" b="0" i="1" smtClean="0">
                              <a:solidFill>
                                <a:schemeClr val="tx1"/>
                              </a:solidFill>
                              <a:latin typeface="Cambria Math" panose="02040503050406030204" pitchFamily="18" charset="0"/>
                            </a:rPr>
                            <m:t>2</m:t>
                          </m:r>
                        </m:sub>
                      </m:sSub>
                    </m:oMath>
                  </m:oMathPara>
                </a14:m>
                <a:endParaRPr lang="en-CA" sz="1100" dirty="0">
                  <a:solidFill>
                    <a:schemeClr val="tx1"/>
                  </a:solidFill>
                </a:endParaRPr>
              </a:p>
            </p:txBody>
          </p:sp>
        </mc:Choice>
        <mc:Fallback xmlns="">
          <p:sp>
            <p:nvSpPr>
              <p:cNvPr id="114" name="Rectangle 113">
                <a:extLst>
                  <a:ext uri="{FF2B5EF4-FFF2-40B4-BE49-F238E27FC236}">
                    <a16:creationId xmlns:a16="http://schemas.microsoft.com/office/drawing/2014/main" id="{338FD49D-FD9A-445E-88AF-D7FE4AAF4329}"/>
                  </a:ext>
                </a:extLst>
              </p:cNvPr>
              <p:cNvSpPr>
                <a:spLocks noRot="1" noChangeAspect="1" noMove="1" noResize="1" noEditPoints="1" noAdjustHandles="1" noChangeArrowheads="1" noChangeShapeType="1" noTextEdit="1"/>
              </p:cNvSpPr>
              <p:nvPr/>
            </p:nvSpPr>
            <p:spPr>
              <a:xfrm>
                <a:off x="633070" y="2555900"/>
                <a:ext cx="707822" cy="261610"/>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5" name="Rectangle 114">
                <a:extLst>
                  <a:ext uri="{FF2B5EF4-FFF2-40B4-BE49-F238E27FC236}">
                    <a16:creationId xmlns:a16="http://schemas.microsoft.com/office/drawing/2014/main" id="{DF67005F-1D04-4D6C-80F6-2F2160F84AF6}"/>
                  </a:ext>
                </a:extLst>
              </p:cNvPr>
              <p:cNvSpPr/>
              <p:nvPr/>
            </p:nvSpPr>
            <p:spPr>
              <a:xfrm>
                <a:off x="3429124" y="2195860"/>
                <a:ext cx="707822"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solidFill>
                                <a:schemeClr val="tx1"/>
                              </a:solidFill>
                              <a:latin typeface="Cambria Math" panose="02040503050406030204" pitchFamily="18" charset="0"/>
                            </a:rPr>
                          </m:ctrlPr>
                        </m:sSubPr>
                        <m:e>
                          <m:acc>
                            <m:accPr>
                              <m:chr m:val="̇"/>
                              <m:ctrlPr>
                                <a:rPr lang="en-CA" sz="1100" i="1">
                                  <a:solidFill>
                                    <a:schemeClr val="tx1"/>
                                  </a:solidFill>
                                  <a:latin typeface="Cambria Math" panose="02040503050406030204" pitchFamily="18" charset="0"/>
                                </a:rPr>
                              </m:ctrlPr>
                            </m:accPr>
                            <m:e>
                              <m:r>
                                <a:rPr lang="en-CA" sz="1100" b="0" i="1">
                                  <a:solidFill>
                                    <a:schemeClr val="tx1"/>
                                  </a:solidFill>
                                  <a:latin typeface="Cambria Math" panose="02040503050406030204" pitchFamily="18" charset="0"/>
                                </a:rPr>
                                <m:t>𝑚</m:t>
                              </m:r>
                            </m:e>
                          </m:acc>
                        </m:e>
                        <m:sub>
                          <m:r>
                            <a:rPr lang="en-CA" sz="1100" b="0" i="1" smtClean="0">
                              <a:solidFill>
                                <a:schemeClr val="tx1"/>
                              </a:solidFill>
                              <a:latin typeface="Cambria Math" panose="02040503050406030204" pitchFamily="18" charset="0"/>
                            </a:rPr>
                            <m:t>𝑎</m:t>
                          </m:r>
                          <m:r>
                            <a:rPr lang="en-CA" sz="1100" b="0" i="1" smtClean="0">
                              <a:solidFill>
                                <a:schemeClr val="tx1"/>
                              </a:solidFill>
                              <a:latin typeface="Cambria Math" panose="02040503050406030204" pitchFamily="18" charset="0"/>
                            </a:rPr>
                            <m:t>3</m:t>
                          </m:r>
                        </m:sub>
                      </m:sSub>
                      <m:r>
                        <a:rPr lang="en-CA" sz="1100" i="1" smtClean="0">
                          <a:solidFill>
                            <a:schemeClr val="tx1"/>
                          </a:solidFill>
                          <a:latin typeface="Cambria Math" panose="02040503050406030204" pitchFamily="18" charset="0"/>
                          <a:ea typeface="Cambria Math" panose="02040503050406030204" pitchFamily="18" charset="0"/>
                        </a:rPr>
                        <m:t>∙</m:t>
                      </m:r>
                      <m:sSub>
                        <m:sSubPr>
                          <m:ctrlPr>
                            <a:rPr lang="en-CA" sz="1100" b="0" i="1" smtClean="0">
                              <a:solidFill>
                                <a:schemeClr val="tx1"/>
                              </a:solidFill>
                              <a:latin typeface="Cambria Math" panose="02040503050406030204" pitchFamily="18" charset="0"/>
                            </a:rPr>
                          </m:ctrlPr>
                        </m:sSubPr>
                        <m:e>
                          <m:r>
                            <a:rPr lang="en-CA" sz="1100" b="0" i="1" smtClean="0">
                              <a:solidFill>
                                <a:schemeClr val="tx1"/>
                              </a:solidFill>
                              <a:latin typeface="Cambria Math" panose="02040503050406030204" pitchFamily="18" charset="0"/>
                            </a:rPr>
                            <m:t>h</m:t>
                          </m:r>
                        </m:e>
                        <m:sub>
                          <m:r>
                            <a:rPr lang="en-CA" sz="1100" b="0" i="1" smtClean="0">
                              <a:solidFill>
                                <a:schemeClr val="tx1"/>
                              </a:solidFill>
                              <a:latin typeface="Cambria Math" panose="02040503050406030204" pitchFamily="18" charset="0"/>
                            </a:rPr>
                            <m:t>3</m:t>
                          </m:r>
                        </m:sub>
                      </m:sSub>
                    </m:oMath>
                  </m:oMathPara>
                </a14:m>
                <a:endParaRPr lang="en-CA" sz="1100" dirty="0">
                  <a:solidFill>
                    <a:schemeClr val="tx1"/>
                  </a:solidFill>
                </a:endParaRPr>
              </a:p>
            </p:txBody>
          </p:sp>
        </mc:Choice>
        <mc:Fallback xmlns="">
          <p:sp>
            <p:nvSpPr>
              <p:cNvPr id="115" name="Rectangle 114">
                <a:extLst>
                  <a:ext uri="{FF2B5EF4-FFF2-40B4-BE49-F238E27FC236}">
                    <a16:creationId xmlns:a16="http://schemas.microsoft.com/office/drawing/2014/main" id="{DF67005F-1D04-4D6C-80F6-2F2160F84AF6}"/>
                  </a:ext>
                </a:extLst>
              </p:cNvPr>
              <p:cNvSpPr>
                <a:spLocks noRot="1" noChangeAspect="1" noMove="1" noResize="1" noEditPoints="1" noAdjustHandles="1" noChangeArrowheads="1" noChangeShapeType="1" noTextEdit="1"/>
              </p:cNvSpPr>
              <p:nvPr/>
            </p:nvSpPr>
            <p:spPr>
              <a:xfrm>
                <a:off x="3429124" y="2195860"/>
                <a:ext cx="707822" cy="261610"/>
              </a:xfrm>
              <a:prstGeom prst="rect">
                <a:avLst/>
              </a:prstGeom>
              <a:blipFill>
                <a:blip r:embed="rId6"/>
                <a:stretch>
                  <a:fillRect/>
                </a:stretch>
              </a:blipFill>
            </p:spPr>
            <p:txBody>
              <a:bodyPr/>
              <a:lstStyle/>
              <a:p>
                <a:r>
                  <a:rPr lang="en-CA">
                    <a:noFill/>
                  </a:rPr>
                  <a:t> </a:t>
                </a:r>
              </a:p>
            </p:txBody>
          </p:sp>
        </mc:Fallback>
      </mc:AlternateContent>
      <p:cxnSp>
        <p:nvCxnSpPr>
          <p:cNvPr id="116" name="Straight Arrow Connector 115">
            <a:extLst>
              <a:ext uri="{FF2B5EF4-FFF2-40B4-BE49-F238E27FC236}">
                <a16:creationId xmlns:a16="http://schemas.microsoft.com/office/drawing/2014/main" id="{F8FD0EFC-FC9A-4136-9AC6-3970F1F78AED}"/>
              </a:ext>
            </a:extLst>
          </p:cNvPr>
          <p:cNvCxnSpPr>
            <a:cxnSpLocks/>
          </p:cNvCxnSpPr>
          <p:nvPr/>
        </p:nvCxnSpPr>
        <p:spPr>
          <a:xfrm>
            <a:off x="2421012" y="2915940"/>
            <a:ext cx="0" cy="5040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01554CE7-B660-46B3-AD67-AB0F029F1974}"/>
                  </a:ext>
                </a:extLst>
              </p:cNvPr>
              <p:cNvSpPr/>
              <p:nvPr/>
            </p:nvSpPr>
            <p:spPr>
              <a:xfrm>
                <a:off x="2421012" y="3059956"/>
                <a:ext cx="1236942" cy="268022"/>
              </a:xfrm>
              <a:prstGeom prst="rect">
                <a:avLst/>
              </a:prstGeom>
            </p:spPr>
            <p:txBody>
              <a:bodyPr wrap="none">
                <a:spAutoFit/>
              </a:bodyPr>
              <a:lstStyle/>
              <a:p>
                <a14:m>
                  <m:oMath xmlns:m="http://schemas.openxmlformats.org/officeDocument/2006/math">
                    <m:acc>
                      <m:accPr>
                        <m:chr m:val="̇"/>
                        <m:ctrlPr>
                          <a:rPr lang="en-CA" sz="1100" i="1" smtClean="0">
                            <a:latin typeface="Cambria Math" panose="02040503050406030204" pitchFamily="18" charset="0"/>
                          </a:rPr>
                        </m:ctrlPr>
                      </m:accPr>
                      <m:e>
                        <m:r>
                          <a:rPr lang="en-CA" sz="1100" b="0" i="1" smtClean="0">
                            <a:latin typeface="Cambria Math" panose="02040503050406030204" pitchFamily="18" charset="0"/>
                          </a:rPr>
                          <m:t>𝑄</m:t>
                        </m:r>
                      </m:e>
                    </m:acc>
                    <m:r>
                      <a:rPr lang="en-CA" sz="1100" b="0" i="1" smtClean="0">
                        <a:latin typeface="Cambria Math" panose="02040503050406030204" pitchFamily="18" charset="0"/>
                      </a:rPr>
                      <m:t>=0</m:t>
                    </m:r>
                  </m:oMath>
                </a14:m>
                <a:r>
                  <a:rPr lang="en-CA" sz="1100" dirty="0">
                    <a:solidFill>
                      <a:schemeClr val="tx1"/>
                    </a:solidFill>
                    <a:latin typeface="Cambria" panose="02040503050406030204" pitchFamily="18" charset="0"/>
                    <a:ea typeface="Cambria" panose="02040503050406030204" pitchFamily="18" charset="0"/>
                  </a:rPr>
                  <a:t> (adiabatic)</a:t>
                </a:r>
              </a:p>
            </p:txBody>
          </p:sp>
        </mc:Choice>
        <mc:Fallback xmlns="">
          <p:sp>
            <p:nvSpPr>
              <p:cNvPr id="117" name="Rectangle 116">
                <a:extLst>
                  <a:ext uri="{FF2B5EF4-FFF2-40B4-BE49-F238E27FC236}">
                    <a16:creationId xmlns:a16="http://schemas.microsoft.com/office/drawing/2014/main" id="{01554CE7-B660-46B3-AD67-AB0F029F1974}"/>
                  </a:ext>
                </a:extLst>
              </p:cNvPr>
              <p:cNvSpPr>
                <a:spLocks noRot="1" noChangeAspect="1" noMove="1" noResize="1" noEditPoints="1" noAdjustHandles="1" noChangeArrowheads="1" noChangeShapeType="1" noTextEdit="1"/>
              </p:cNvSpPr>
              <p:nvPr/>
            </p:nvSpPr>
            <p:spPr>
              <a:xfrm>
                <a:off x="2421012" y="3059956"/>
                <a:ext cx="1236942" cy="268022"/>
              </a:xfrm>
              <a:prstGeom prst="rect">
                <a:avLst/>
              </a:prstGeom>
              <a:blipFill>
                <a:blip r:embed="rId7"/>
                <a:stretch>
                  <a:fillRect b="-13636"/>
                </a:stretch>
              </a:blipFill>
            </p:spPr>
            <p:txBody>
              <a:bodyPr/>
              <a:lstStyle/>
              <a:p>
                <a:r>
                  <a:rPr lang="en-CA">
                    <a:noFill/>
                  </a:rPr>
                  <a:t> </a:t>
                </a:r>
              </a:p>
            </p:txBody>
          </p:sp>
        </mc:Fallback>
      </mc:AlternateContent>
      <p:sp>
        <p:nvSpPr>
          <p:cNvPr id="119" name="Rectangle 118">
            <a:extLst>
              <a:ext uri="{FF2B5EF4-FFF2-40B4-BE49-F238E27FC236}">
                <a16:creationId xmlns:a16="http://schemas.microsoft.com/office/drawing/2014/main" id="{2659FED4-C890-42F5-813D-BB0BCEE12D6A}"/>
              </a:ext>
            </a:extLst>
          </p:cNvPr>
          <p:cNvSpPr/>
          <p:nvPr/>
        </p:nvSpPr>
        <p:spPr>
          <a:xfrm>
            <a:off x="476796" y="7956500"/>
            <a:ext cx="5400600" cy="261610"/>
          </a:xfrm>
          <a:prstGeom prst="rect">
            <a:avLst/>
          </a:prstGeom>
        </p:spPr>
        <p:txBody>
          <a:bodyPr wrap="square">
            <a:spAutoFit/>
          </a:bodyPr>
          <a:lstStyle/>
          <a:p>
            <a:pPr algn="just">
              <a:spcBef>
                <a:spcPts val="843"/>
              </a:spcBef>
            </a:pPr>
            <a:r>
              <a:rPr lang="en-CA" sz="1100" dirty="0">
                <a:latin typeface="Cambria" panose="02040503050406030204" pitchFamily="18" charset="0"/>
                <a:ea typeface="Cambria" panose="02040503050406030204" pitchFamily="18" charset="0"/>
                <a:cs typeface="Times New Roman" panose="02020603050405020304" pitchFamily="18" charset="0"/>
              </a:rPr>
              <a:t>Note: On the psychrometric chart, State 3 will lie along a line connecting States 1 and 2. </a:t>
            </a:r>
          </a:p>
        </p:txBody>
      </p:sp>
      <p:sp>
        <p:nvSpPr>
          <p:cNvPr id="121" name="Rectangle 120">
            <a:extLst>
              <a:ext uri="{FF2B5EF4-FFF2-40B4-BE49-F238E27FC236}">
                <a16:creationId xmlns:a16="http://schemas.microsoft.com/office/drawing/2014/main" id="{3A797833-B372-499C-8D15-183D88590BE0}"/>
              </a:ext>
            </a:extLst>
          </p:cNvPr>
          <p:cNvSpPr/>
          <p:nvPr/>
        </p:nvSpPr>
        <p:spPr>
          <a:xfrm>
            <a:off x="260772" y="107628"/>
            <a:ext cx="5677824" cy="51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2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rPr>
              <a:t>Adiabatic Mixing (without Condensate Production)</a:t>
            </a:r>
            <a:endParaRPr lang="en-CA" sz="11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9926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A4D9D4-1B59-42A7-AF1F-3F139F9A3182}"/>
              </a:ext>
            </a:extLst>
          </p:cNvPr>
          <p:cNvSpPr>
            <a:spLocks noGrp="1"/>
          </p:cNvSpPr>
          <p:nvPr>
            <p:ph type="sldNum" sz="quarter" idx="12"/>
          </p:nvPr>
        </p:nvSpPr>
        <p:spPr/>
        <p:txBody>
          <a:bodyPr/>
          <a:lstStyle/>
          <a:p>
            <a:fld id="{2812F1FA-390A-41C6-A5B6-DA577902550D}" type="slidenum">
              <a:rPr lang="en-CA" smtClean="0"/>
              <a:pPr/>
              <a:t>3</a:t>
            </a:fld>
            <a:endParaRPr lang="en-CA" dirty="0"/>
          </a:p>
        </p:txBody>
      </p:sp>
      <p:sp>
        <p:nvSpPr>
          <p:cNvPr id="4" name="Rectangle 3">
            <a:extLst>
              <a:ext uri="{FF2B5EF4-FFF2-40B4-BE49-F238E27FC236}">
                <a16:creationId xmlns:a16="http://schemas.microsoft.com/office/drawing/2014/main" id="{D631BACE-EE5F-48B4-80E8-DB56625D7824}"/>
              </a:ext>
            </a:extLst>
          </p:cNvPr>
          <p:cNvSpPr/>
          <p:nvPr/>
        </p:nvSpPr>
        <p:spPr>
          <a:xfrm>
            <a:off x="0" y="4075786"/>
            <a:ext cx="6426200" cy="51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sz="14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rPr>
              <a:t>Aspects Of Heat Transfer</a:t>
            </a:r>
            <a:endParaRPr lang="en-CA" sz="12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16753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317BC6-2C69-41AC-99AC-047085271A69}"/>
              </a:ext>
            </a:extLst>
          </p:cNvPr>
          <p:cNvSpPr>
            <a:spLocks noGrp="1"/>
          </p:cNvSpPr>
          <p:nvPr>
            <p:ph type="sldNum" sz="quarter" idx="12"/>
          </p:nvPr>
        </p:nvSpPr>
        <p:spPr/>
        <p:txBody>
          <a:bodyPr/>
          <a:lstStyle/>
          <a:p>
            <a:fld id="{2812F1FA-390A-41C6-A5B6-DA577902550D}" type="slidenum">
              <a:rPr lang="en-CA" smtClean="0"/>
              <a:pPr/>
              <a:t>4</a:t>
            </a:fld>
            <a:endParaRPr lang="en-CA" dirty="0"/>
          </a:p>
        </p:txBody>
      </p:sp>
      <p:grpSp>
        <p:nvGrpSpPr>
          <p:cNvPr id="3" name="Group 2">
            <a:extLst>
              <a:ext uri="{FF2B5EF4-FFF2-40B4-BE49-F238E27FC236}">
                <a16:creationId xmlns:a16="http://schemas.microsoft.com/office/drawing/2014/main" id="{89FE60B2-096C-407F-BFDC-EFC3ADEBCE32}"/>
              </a:ext>
            </a:extLst>
          </p:cNvPr>
          <p:cNvGrpSpPr/>
          <p:nvPr/>
        </p:nvGrpSpPr>
        <p:grpSpPr>
          <a:xfrm>
            <a:off x="260772" y="107628"/>
            <a:ext cx="5965856" cy="516486"/>
            <a:chOff x="260772" y="107628"/>
            <a:chExt cx="5965856" cy="516486"/>
          </a:xfrm>
        </p:grpSpPr>
        <p:sp>
          <p:nvSpPr>
            <p:cNvPr id="4" name="Rectangle 3">
              <a:extLst>
                <a:ext uri="{FF2B5EF4-FFF2-40B4-BE49-F238E27FC236}">
                  <a16:creationId xmlns:a16="http://schemas.microsoft.com/office/drawing/2014/main" id="{4FDCC6E4-A241-4215-9800-BCDDC82616FA}"/>
                </a:ext>
              </a:extLst>
            </p:cNvPr>
            <p:cNvSpPr/>
            <p:nvPr/>
          </p:nvSpPr>
          <p:spPr>
            <a:xfrm>
              <a:off x="548804" y="107628"/>
              <a:ext cx="5677824" cy="51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rPr>
                <a:t>Thermal Transmittance and Resistance of an Assembly</a:t>
              </a:r>
              <a:endParaRPr lang="en-CA" sz="12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03B56C96-02E6-4356-8AE1-893B0643824A}"/>
                </a:ext>
              </a:extLst>
            </p:cNvPr>
            <p:cNvSpPr/>
            <p:nvPr/>
          </p:nvSpPr>
          <p:spPr>
            <a:xfrm>
              <a:off x="260772" y="107628"/>
              <a:ext cx="288032" cy="28803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400" b="1" dirty="0">
                  <a:solidFill>
                    <a:schemeClr val="tx1"/>
                  </a:solidFill>
                  <a:latin typeface="Cambria" panose="02040503050406030204" pitchFamily="18" charset="0"/>
                  <a:ea typeface="Cambria" panose="02040503050406030204" pitchFamily="18" charset="0"/>
                  <a:cs typeface="Sabon Next LT" panose="020B0502040204020203" pitchFamily="2" charset="0"/>
                </a:rPr>
                <a:t>1.</a:t>
              </a:r>
            </a:p>
          </p:txBody>
        </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EE24F34-7ABA-4B7D-AF13-FB998217EE43}"/>
                  </a:ext>
                </a:extLst>
              </p:cNvPr>
              <p:cNvSpPr/>
              <p:nvPr/>
            </p:nvSpPr>
            <p:spPr>
              <a:xfrm>
                <a:off x="514133" y="542178"/>
                <a:ext cx="5486617" cy="7979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Consider steady heat transfer between two environments (at temperatures </a:t>
                </a:r>
                <a14:m>
                  <m:oMath xmlns:m="http://schemas.openxmlformats.org/officeDocument/2006/math">
                    <m:r>
                      <a:rPr lang="en-CA" sz="1100" i="1" dirty="0">
                        <a:solidFill>
                          <a:schemeClr val="tx1"/>
                        </a:solidFill>
                        <a:latin typeface="Cambria Math" panose="02040503050406030204" pitchFamily="18" charset="0"/>
                        <a:cs typeface="Times New Roman" panose="02020603050405020304" pitchFamily="18" charset="0"/>
                      </a:rPr>
                      <m:t>𝑇</m:t>
                    </m:r>
                    <m:r>
                      <a:rPr lang="en-CA" sz="1100" b="0" i="1" baseline="-25000" dirty="0" smtClean="0">
                        <a:solidFill>
                          <a:schemeClr val="tx1"/>
                        </a:solidFill>
                        <a:latin typeface="Cambria Math" panose="02040503050406030204" pitchFamily="18" charset="0"/>
                        <a:cs typeface="Times New Roman" panose="02020603050405020304" pitchFamily="18" charset="0"/>
                      </a:rPr>
                      <m:t>𝐻</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and </a:t>
                </a:r>
                <a14:m>
                  <m:oMath xmlns:m="http://schemas.openxmlformats.org/officeDocument/2006/math">
                    <m:r>
                      <a:rPr lang="en-CA" sz="1100" i="1" dirty="0">
                        <a:solidFill>
                          <a:schemeClr val="tx1"/>
                        </a:solidFill>
                        <a:latin typeface="Cambria Math" panose="02040503050406030204" pitchFamily="18" charset="0"/>
                        <a:cs typeface="Times New Roman" panose="02020603050405020304" pitchFamily="18" charset="0"/>
                      </a:rPr>
                      <m:t>𝑇</m:t>
                    </m:r>
                    <m:r>
                      <a:rPr lang="en-CA" sz="1100" b="0" i="1" baseline="-25000" dirty="0" smtClean="0">
                        <a:solidFill>
                          <a:schemeClr val="tx1"/>
                        </a:solidFill>
                        <a:latin typeface="Cambria Math" panose="02040503050406030204" pitchFamily="18" charset="0"/>
                        <a:cs typeface="Times New Roman" panose="02020603050405020304" pitchFamily="18" charset="0"/>
                      </a:rPr>
                      <m:t>𝐶</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through an assembly of layers whose overall size normal to direction of heat transfer can be characterized by </a:t>
                </a:r>
                <a14:m>
                  <m:oMath xmlns:m="http://schemas.openxmlformats.org/officeDocument/2006/math">
                    <m:r>
                      <a:rPr lang="en-CA" sz="1100" i="1" dirty="0">
                        <a:solidFill>
                          <a:schemeClr val="tx1"/>
                        </a:solidFill>
                        <a:latin typeface="Cambria Math" panose="02040503050406030204" pitchFamily="18" charset="0"/>
                        <a:cs typeface="Times New Roman" panose="02020603050405020304" pitchFamily="18" charset="0"/>
                      </a:rPr>
                      <m:t>𝐴</m:t>
                    </m:r>
                    <m:r>
                      <a:rPr lang="en-CA" sz="1100" i="1" dirty="0">
                        <a:solidFill>
                          <a:schemeClr val="tx1"/>
                        </a:solidFill>
                        <a:latin typeface="Cambria Math" panose="02040503050406030204" pitchFamily="18" charset="0"/>
                        <a:cs typeface="Times New Roman" panose="02020603050405020304" pitchFamily="18" charset="0"/>
                      </a:rPr>
                      <m:t> (</m:t>
                    </m:r>
                    <m:r>
                      <a:rPr lang="en-CA" sz="1100" i="1" dirty="0">
                        <a:solidFill>
                          <a:schemeClr val="tx1"/>
                        </a:solidFill>
                        <a:latin typeface="Cambria Math" panose="02040503050406030204" pitchFamily="18" charset="0"/>
                        <a:cs typeface="Times New Roman" panose="02020603050405020304" pitchFamily="18" charset="0"/>
                      </a:rPr>
                      <m:t>𝑚</m:t>
                    </m:r>
                    <m:r>
                      <a:rPr lang="en-CA" sz="1100" i="1" baseline="30000" dirty="0">
                        <a:solidFill>
                          <a:schemeClr val="tx1"/>
                        </a:solidFill>
                        <a:latin typeface="Cambria Math" panose="02040503050406030204" pitchFamily="18" charset="0"/>
                        <a:cs typeface="Times New Roman" panose="02020603050405020304" pitchFamily="18" charset="0"/>
                      </a:rPr>
                      <m:t>2</m:t>
                    </m:r>
                    <m:r>
                      <a:rPr lang="en-CA" sz="1100" i="1" dirty="0">
                        <a:solidFill>
                          <a:schemeClr val="tx1"/>
                        </a:solidFill>
                        <a:latin typeface="Cambria Math" panose="02040503050406030204" pitchFamily="18" charset="0"/>
                        <a:cs typeface="Times New Roman" panose="02020603050405020304" pitchFamily="18" charset="0"/>
                      </a:rPr>
                      <m:t>)</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We will restrict this discussion to situations where the heat transfer can be treated as one-dimensional (1D)—that is, temperatures vary only along dimension x (which point normal to the surface).</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If the steady heat transfer rate is assessed using the thermal resistance method, the system might be represented by a thermal resistor separating two temperature nodes:</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Here </a:t>
                </a:r>
                <a14:m>
                  <m:oMath xmlns:m="http://schemas.openxmlformats.org/officeDocument/2006/math">
                    <m:sSub>
                      <m:sSubPr>
                        <m:ctrlPr>
                          <a:rPr lang="en-CA" sz="1100" b="0" i="1" smtClean="0">
                            <a:solidFill>
                              <a:schemeClr val="tx1"/>
                            </a:solidFill>
                            <a:latin typeface="Cambria Math" panose="02040503050406030204" pitchFamily="18" charset="0"/>
                            <a:cs typeface="Times New Roman" panose="02020603050405020304" pitchFamily="18" charset="0"/>
                          </a:rPr>
                        </m:ctrlPr>
                      </m:sSubPr>
                      <m:e>
                        <m:r>
                          <a:rPr lang="en-CA" sz="1100" b="0" i="1" smtClean="0">
                            <a:solidFill>
                              <a:schemeClr val="tx1"/>
                            </a:solidFill>
                            <a:latin typeface="Cambria Math" panose="02040503050406030204" pitchFamily="18" charset="0"/>
                            <a:cs typeface="Times New Roman" panose="02020603050405020304" pitchFamily="18" charset="0"/>
                          </a:rPr>
                          <m:t>𝑅</m:t>
                        </m:r>
                      </m:e>
                      <m:sub>
                        <m:r>
                          <a:rPr lang="en-CA" sz="1100" b="0" i="1" smtClean="0">
                            <a:solidFill>
                              <a:schemeClr val="tx1"/>
                            </a:solidFill>
                            <a:latin typeface="Cambria Math" panose="02040503050406030204" pitchFamily="18" charset="0"/>
                            <a:cs typeface="Times New Roman" panose="02020603050405020304" pitchFamily="18" charset="0"/>
                          </a:rPr>
                          <m:t>𝑜𝑣</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is the overall planar thermal resistance of the assembly separating </a:t>
                </a:r>
                <a14:m>
                  <m:oMath xmlns:m="http://schemas.openxmlformats.org/officeDocument/2006/math">
                    <m:sSub>
                      <m:sSubPr>
                        <m:ctrlPr>
                          <a:rPr lang="en-CA" sz="1100" b="0" i="1" dirty="0" smtClean="0">
                            <a:solidFill>
                              <a:schemeClr val="tx1"/>
                            </a:solidFill>
                            <a:latin typeface="Cambria Math" panose="02040503050406030204" pitchFamily="18" charset="0"/>
                            <a:cs typeface="Times New Roman" panose="02020603050405020304" pitchFamily="18" charset="0"/>
                          </a:rPr>
                        </m:ctrlPr>
                      </m:sSubPr>
                      <m:e>
                        <m:r>
                          <a:rPr lang="en-CA" sz="1100" b="0" i="1" dirty="0" smtClean="0">
                            <a:solidFill>
                              <a:schemeClr val="tx1"/>
                            </a:solidFill>
                            <a:latin typeface="Cambria Math" panose="02040503050406030204" pitchFamily="18" charset="0"/>
                            <a:cs typeface="Times New Roman" panose="02020603050405020304" pitchFamily="18" charset="0"/>
                          </a:rPr>
                          <m:t>𝑇</m:t>
                        </m:r>
                      </m:e>
                      <m:sub>
                        <m:r>
                          <a:rPr lang="en-CA" sz="1100" b="0" i="1" dirty="0" smtClean="0">
                            <a:solidFill>
                              <a:schemeClr val="tx1"/>
                            </a:solidFill>
                            <a:latin typeface="Cambria Math" panose="02040503050406030204" pitchFamily="18" charset="0"/>
                            <a:cs typeface="Times New Roman" panose="02020603050405020304" pitchFamily="18" charset="0"/>
                          </a:rPr>
                          <m:t>𝐻</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and </a:t>
                </a:r>
                <a14:m>
                  <m:oMath xmlns:m="http://schemas.openxmlformats.org/officeDocument/2006/math">
                    <m:sSub>
                      <m:sSubPr>
                        <m:ctrlPr>
                          <a:rPr lang="en-CA" sz="1100" b="0" i="1" dirty="0" smtClean="0">
                            <a:solidFill>
                              <a:schemeClr val="tx1"/>
                            </a:solidFill>
                            <a:latin typeface="Cambria Math" panose="02040503050406030204" pitchFamily="18" charset="0"/>
                            <a:cs typeface="Times New Roman" panose="02020603050405020304" pitchFamily="18" charset="0"/>
                          </a:rPr>
                        </m:ctrlPr>
                      </m:sSubPr>
                      <m:e>
                        <m:r>
                          <a:rPr lang="en-CA" sz="1100" b="0" i="1" dirty="0" smtClean="0">
                            <a:solidFill>
                              <a:schemeClr val="tx1"/>
                            </a:solidFill>
                            <a:latin typeface="Cambria Math" panose="02040503050406030204" pitchFamily="18" charset="0"/>
                            <a:cs typeface="Times New Roman" panose="02020603050405020304" pitchFamily="18" charset="0"/>
                          </a:rPr>
                          <m:t>𝑇</m:t>
                        </m:r>
                      </m:e>
                      <m:sub>
                        <m:r>
                          <a:rPr lang="en-CA" sz="1100" b="0" i="1" dirty="0" smtClean="0">
                            <a:solidFill>
                              <a:schemeClr val="tx1"/>
                            </a:solidFill>
                            <a:latin typeface="Cambria Math" panose="02040503050406030204" pitchFamily="18" charset="0"/>
                            <a:cs typeface="Times New Roman" panose="02020603050405020304" pitchFamily="18" charset="0"/>
                          </a:rPr>
                          <m:t>𝐶</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along the path crossing through area </a:t>
                </a:r>
                <a14:m>
                  <m:oMath xmlns:m="http://schemas.openxmlformats.org/officeDocument/2006/math">
                    <m:r>
                      <a:rPr lang="en-CA" sz="1100" b="0" i="1" smtClean="0">
                        <a:solidFill>
                          <a:schemeClr val="tx1"/>
                        </a:solidFill>
                        <a:latin typeface="Cambria Math" panose="02040503050406030204" pitchFamily="18" charset="0"/>
                        <a:cs typeface="Times New Roman" panose="02020603050405020304" pitchFamily="18" charset="0"/>
                      </a:rPr>
                      <m:t>𝐴</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acc>
                        <m:accPr>
                          <m:chr m:val="̇"/>
                          <m:ctrlPr>
                            <a:rPr lang="en-CA" sz="1100" i="1" smtClean="0">
                              <a:solidFill>
                                <a:schemeClr val="tx1"/>
                              </a:solidFill>
                              <a:latin typeface="Cambria Math" panose="02040503050406030204" pitchFamily="18" charset="0"/>
                              <a:ea typeface="Cambria Math" panose="02040503050406030204" pitchFamily="18" charset="0"/>
                            </a:rPr>
                          </m:ctrlPr>
                        </m:accPr>
                        <m:e>
                          <m:r>
                            <a:rPr lang="en-CA" sz="1100" i="1">
                              <a:solidFill>
                                <a:schemeClr val="tx1"/>
                              </a:solidFill>
                              <a:latin typeface="Cambria Math" panose="02040503050406030204" pitchFamily="18" charset="0"/>
                              <a:ea typeface="Cambria Math" panose="02040503050406030204" pitchFamily="18" charset="0"/>
                            </a:rPr>
                            <m:t>𝑄</m:t>
                          </m:r>
                        </m:e>
                      </m:acc>
                      <m:r>
                        <a:rPr lang="en-CA" sz="1100" i="1">
                          <a:solidFill>
                            <a:schemeClr val="tx1"/>
                          </a:solidFill>
                          <a:latin typeface="Cambria Math" panose="02040503050406030204" pitchFamily="18" charset="0"/>
                          <a:ea typeface="Cambria Math" panose="02040503050406030204" pitchFamily="18" charset="0"/>
                        </a:rPr>
                        <m:t>=</m:t>
                      </m:r>
                      <m:f>
                        <m:fPr>
                          <m:ctrlPr>
                            <a:rPr lang="en-CA" sz="1100" i="1">
                              <a:solidFill>
                                <a:schemeClr val="tx1"/>
                              </a:solidFill>
                              <a:latin typeface="Cambria Math" panose="02040503050406030204" pitchFamily="18" charset="0"/>
                              <a:ea typeface="Cambria Math" panose="02040503050406030204" pitchFamily="18" charset="0"/>
                            </a:rPr>
                          </m:ctrlPr>
                        </m:fPr>
                        <m:num>
                          <m:r>
                            <a:rPr lang="en-CA" sz="1100" i="1">
                              <a:solidFill>
                                <a:schemeClr val="tx1"/>
                              </a:solidFill>
                              <a:latin typeface="Cambria Math" panose="02040503050406030204" pitchFamily="18" charset="0"/>
                              <a:ea typeface="Cambria Math" panose="02040503050406030204" pitchFamily="18" charset="0"/>
                            </a:rPr>
                            <m:t>𝐴</m:t>
                          </m:r>
                        </m:num>
                        <m:den>
                          <m:sSub>
                            <m:sSubPr>
                              <m:ctrlPr>
                                <a:rPr lang="en-CA" sz="1100" b="0" i="1" smtClean="0">
                                  <a:solidFill>
                                    <a:schemeClr val="tx1"/>
                                  </a:solidFill>
                                  <a:latin typeface="Cambria Math" panose="02040503050406030204" pitchFamily="18" charset="0"/>
                                  <a:ea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𝑅</m:t>
                              </m:r>
                            </m:e>
                            <m:sub>
                              <m:r>
                                <a:rPr lang="en-CA" sz="1100" b="0" i="1" smtClean="0">
                                  <a:solidFill>
                                    <a:schemeClr val="tx1"/>
                                  </a:solidFill>
                                  <a:latin typeface="Cambria Math" panose="02040503050406030204" pitchFamily="18" charset="0"/>
                                  <a:ea typeface="Cambria Math" panose="02040503050406030204" pitchFamily="18" charset="0"/>
                                </a:rPr>
                                <m:t>𝑜𝑣</m:t>
                              </m:r>
                            </m:sub>
                          </m:sSub>
                        </m:den>
                      </m:f>
                      <m:r>
                        <a:rPr lang="en-CA" sz="1100" i="1" smtClean="0">
                          <a:solidFill>
                            <a:schemeClr val="tx1"/>
                          </a:solidFill>
                          <a:latin typeface="Cambria Math" panose="02040503050406030204" pitchFamily="18" charset="0"/>
                          <a:ea typeface="Cambria Math" panose="02040503050406030204" pitchFamily="18" charset="0"/>
                        </a:rPr>
                        <m:t>∙</m:t>
                      </m:r>
                      <m:d>
                        <m:dPr>
                          <m:ctrlPr>
                            <a:rPr lang="en-CA" sz="1100" i="1">
                              <a:solidFill>
                                <a:schemeClr val="tx1"/>
                              </a:solidFill>
                              <a:latin typeface="Cambria Math" panose="02040503050406030204" pitchFamily="18" charset="0"/>
                              <a:ea typeface="Cambria Math" panose="02040503050406030204" pitchFamily="18" charset="0"/>
                            </a:rPr>
                          </m:ctrlPr>
                        </m:dPr>
                        <m:e>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b="0" i="1" smtClean="0">
                                  <a:solidFill>
                                    <a:schemeClr val="tx1"/>
                                  </a:solidFill>
                                  <a:latin typeface="Cambria Math" panose="02040503050406030204" pitchFamily="18" charset="0"/>
                                </a:rPr>
                                <m:t>𝐻</m:t>
                              </m:r>
                            </m:sub>
                          </m:sSub>
                          <m:r>
                            <a:rPr lang="en-CA" sz="1100" i="1">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b="0" i="1" smtClean="0">
                                  <a:solidFill>
                                    <a:schemeClr val="tx1"/>
                                  </a:solidFill>
                                  <a:latin typeface="Cambria Math" panose="02040503050406030204" pitchFamily="18" charset="0"/>
                                  <a:ea typeface="Cambria Math" panose="02040503050406030204" pitchFamily="18" charset="0"/>
                                </a:rPr>
                                <m:t>𝐶</m:t>
                              </m:r>
                            </m:sub>
                          </m:sSub>
                        </m:e>
                      </m:d>
                    </m:oMath>
                  </m:oMathPara>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If expressed as an overall thermal transmittance of the assembly, </a:t>
                </a:r>
                <a14:m>
                  <m:oMath xmlns:m="http://schemas.openxmlformats.org/officeDocument/2006/math">
                    <m:r>
                      <a:rPr lang="en-CA" sz="1100" b="0" i="1" dirty="0" smtClean="0">
                        <a:solidFill>
                          <a:schemeClr val="tx1"/>
                        </a:solidFill>
                        <a:latin typeface="Cambria Math" panose="02040503050406030204" pitchFamily="18" charset="0"/>
                        <a:cs typeface="Times New Roman" panose="02020603050405020304" pitchFamily="18" charset="0"/>
                      </a:rPr>
                      <m:t>𝑈</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then:</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acc>
                        <m:accPr>
                          <m:chr m:val="̇"/>
                          <m:ctrlPr>
                            <a:rPr lang="en-CA" sz="1100" i="1">
                              <a:solidFill>
                                <a:schemeClr val="tx1"/>
                              </a:solidFill>
                              <a:latin typeface="Cambria Math" panose="02040503050406030204" pitchFamily="18" charset="0"/>
                              <a:ea typeface="Cambria Math" panose="02040503050406030204" pitchFamily="18" charset="0"/>
                            </a:rPr>
                          </m:ctrlPr>
                        </m:accPr>
                        <m:e>
                          <m:r>
                            <a:rPr lang="en-CA" sz="1100" i="1">
                              <a:solidFill>
                                <a:schemeClr val="tx1"/>
                              </a:solidFill>
                              <a:latin typeface="Cambria Math" panose="02040503050406030204" pitchFamily="18" charset="0"/>
                              <a:ea typeface="Cambria Math" panose="02040503050406030204" pitchFamily="18" charset="0"/>
                            </a:rPr>
                            <m:t>𝑄</m:t>
                          </m:r>
                        </m:e>
                      </m:acc>
                      <m:r>
                        <a:rPr lang="en-CA" sz="1100" i="1">
                          <a:solidFill>
                            <a:schemeClr val="tx1"/>
                          </a:solidFill>
                          <a:latin typeface="Cambria Math" panose="02040503050406030204" pitchFamily="18" charset="0"/>
                          <a:ea typeface="Cambria Math" panose="02040503050406030204" pitchFamily="18" charset="0"/>
                        </a:rPr>
                        <m:t>=</m:t>
                      </m:r>
                      <m:r>
                        <a:rPr lang="en-CA" sz="1100" b="0" i="1" smtClean="0">
                          <a:solidFill>
                            <a:schemeClr val="tx1"/>
                          </a:solidFill>
                          <a:latin typeface="Cambria Math" panose="02040503050406030204" pitchFamily="18" charset="0"/>
                          <a:ea typeface="Cambria Math" panose="02040503050406030204" pitchFamily="18" charset="0"/>
                        </a:rPr>
                        <m:t>𝑈</m:t>
                      </m:r>
                      <m:r>
                        <a:rPr lang="en-CA" sz="1100" b="0" i="1" smtClean="0">
                          <a:solidFill>
                            <a:schemeClr val="tx1"/>
                          </a:solidFill>
                          <a:latin typeface="Cambria Math" panose="02040503050406030204" pitchFamily="18" charset="0"/>
                          <a:ea typeface="Cambria Math" panose="02040503050406030204" pitchFamily="18" charset="0"/>
                        </a:rPr>
                        <m:t>∙</m:t>
                      </m:r>
                      <m:r>
                        <a:rPr lang="en-CA" sz="1100" b="0" i="1" smtClean="0">
                          <a:solidFill>
                            <a:schemeClr val="tx1"/>
                          </a:solidFill>
                          <a:latin typeface="Cambria Math" panose="02040503050406030204" pitchFamily="18" charset="0"/>
                          <a:ea typeface="Cambria Math" panose="02040503050406030204" pitchFamily="18" charset="0"/>
                        </a:rPr>
                        <m:t>𝐴</m:t>
                      </m:r>
                      <m:r>
                        <a:rPr lang="en-CA" sz="1100" b="0" i="1" smtClean="0">
                          <a:solidFill>
                            <a:schemeClr val="tx1"/>
                          </a:solidFill>
                          <a:latin typeface="Cambria Math" panose="02040503050406030204" pitchFamily="18" charset="0"/>
                          <a:ea typeface="Cambria Math" panose="02040503050406030204" pitchFamily="18" charset="0"/>
                        </a:rPr>
                        <m:t>∙</m:t>
                      </m:r>
                      <m:d>
                        <m:dPr>
                          <m:ctrlPr>
                            <a:rPr lang="en-CA" sz="1100" i="1">
                              <a:solidFill>
                                <a:schemeClr val="tx1"/>
                              </a:solidFill>
                              <a:latin typeface="Cambria Math" panose="02040503050406030204" pitchFamily="18" charset="0"/>
                              <a:ea typeface="Cambria Math" panose="02040503050406030204" pitchFamily="18" charset="0"/>
                            </a:rPr>
                          </m:ctrlPr>
                        </m:dPr>
                        <m:e>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rPr>
                                <m:t>𝐻</m:t>
                              </m:r>
                            </m:sub>
                          </m:sSub>
                          <m:r>
                            <a:rPr lang="en-CA" sz="1100" i="1">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ea typeface="Cambria Math" panose="02040503050406030204" pitchFamily="18" charset="0"/>
                                </a:rPr>
                                <m:t>𝐶</m:t>
                              </m:r>
                            </m:sub>
                          </m:sSub>
                        </m:e>
                      </m:d>
                    </m:oMath>
                  </m:oMathPara>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14:m>
                  <m:oMath xmlns:m="http://schemas.openxmlformats.org/officeDocument/2006/math">
                    <m:r>
                      <a:rPr lang="en-CA" sz="1100" i="1" dirty="0" smtClean="0">
                        <a:solidFill>
                          <a:schemeClr val="tx1"/>
                        </a:solidFill>
                        <a:latin typeface="Cambria Math" panose="02040503050406030204" pitchFamily="18" charset="0"/>
                        <a:cs typeface="Times New Roman" panose="02020603050405020304" pitchFamily="18" charset="0"/>
                      </a:rPr>
                      <m:t>𝑈</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has units </a:t>
                </a:r>
                <a14:m>
                  <m:oMath xmlns:m="http://schemas.openxmlformats.org/officeDocument/2006/math">
                    <m:f>
                      <m:fPr>
                        <m:type m:val="lin"/>
                        <m:ctrlPr>
                          <a:rPr lang="en-CA" sz="1100" b="0" i="1" smtClean="0">
                            <a:solidFill>
                              <a:schemeClr val="tx1"/>
                            </a:solidFill>
                            <a:latin typeface="Cambria Math" panose="02040503050406030204" pitchFamily="18" charset="0"/>
                            <a:cs typeface="Times New Roman" panose="02020603050405020304" pitchFamily="18" charset="0"/>
                          </a:rPr>
                        </m:ctrlPr>
                      </m:fPr>
                      <m:num>
                        <m:r>
                          <a:rPr lang="en-CA" sz="1100" b="0" i="1" smtClean="0">
                            <a:solidFill>
                              <a:schemeClr val="tx1"/>
                            </a:solidFill>
                            <a:latin typeface="Cambria Math" panose="02040503050406030204" pitchFamily="18" charset="0"/>
                            <a:cs typeface="Times New Roman" panose="02020603050405020304" pitchFamily="18" charset="0"/>
                          </a:rPr>
                          <m:t>𝑊</m:t>
                        </m:r>
                      </m:num>
                      <m:den>
                        <m:sSup>
                          <m:sSupPr>
                            <m:ctrlPr>
                              <a:rPr lang="en-CA" sz="1100" b="0" i="1" smtClean="0">
                                <a:solidFill>
                                  <a:schemeClr val="tx1"/>
                                </a:solidFill>
                                <a:latin typeface="Cambria Math" panose="02040503050406030204" pitchFamily="18" charset="0"/>
                                <a:cs typeface="Times New Roman" panose="02020603050405020304" pitchFamily="18" charset="0"/>
                              </a:rPr>
                            </m:ctrlPr>
                          </m:sSupPr>
                          <m:e>
                            <m:r>
                              <a:rPr lang="en-CA" sz="1100" b="0" i="1" smtClean="0">
                                <a:solidFill>
                                  <a:schemeClr val="tx1"/>
                                </a:solidFill>
                                <a:latin typeface="Cambria Math" panose="02040503050406030204" pitchFamily="18" charset="0"/>
                                <a:cs typeface="Times New Roman" panose="02020603050405020304" pitchFamily="18" charset="0"/>
                              </a:rPr>
                              <m:t>𝑚</m:t>
                            </m:r>
                          </m:e>
                          <m:sup>
                            <m:r>
                              <a:rPr lang="en-CA" sz="1100" b="0" i="1" smtClean="0">
                                <a:solidFill>
                                  <a:schemeClr val="tx1"/>
                                </a:solidFill>
                                <a:latin typeface="Cambria Math" panose="02040503050406030204" pitchFamily="18" charset="0"/>
                                <a:cs typeface="Times New Roman" panose="02020603050405020304" pitchFamily="18" charset="0"/>
                              </a:rPr>
                              <m:t>2</m:t>
                            </m:r>
                          </m:sup>
                        </m:sSup>
                        <m:r>
                          <a:rPr lang="en-CA" sz="11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CA" sz="11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𝐾</m:t>
                        </m:r>
                      </m:den>
                    </m:f>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or </a:t>
                </a:r>
                <a14:m>
                  <m:oMath xmlns:m="http://schemas.openxmlformats.org/officeDocument/2006/math">
                    <m:f>
                      <m:fPr>
                        <m:type m:val="lin"/>
                        <m:ctrlPr>
                          <a:rPr lang="en-CA" sz="1100" i="1">
                            <a:solidFill>
                              <a:schemeClr val="tx1"/>
                            </a:solidFill>
                            <a:latin typeface="Cambria Math" panose="02040503050406030204" pitchFamily="18" charset="0"/>
                            <a:cs typeface="Times New Roman" panose="02020603050405020304" pitchFamily="18" charset="0"/>
                          </a:rPr>
                        </m:ctrlPr>
                      </m:fPr>
                      <m:num>
                        <m:r>
                          <a:rPr lang="en-CA" sz="1100" i="1">
                            <a:solidFill>
                              <a:schemeClr val="tx1"/>
                            </a:solidFill>
                            <a:latin typeface="Cambria Math" panose="02040503050406030204" pitchFamily="18" charset="0"/>
                            <a:cs typeface="Times New Roman" panose="02020603050405020304" pitchFamily="18" charset="0"/>
                          </a:rPr>
                          <m:t>𝑊</m:t>
                        </m:r>
                      </m:num>
                      <m:den>
                        <m:sSup>
                          <m:sSupPr>
                            <m:ctrlPr>
                              <a:rPr lang="en-CA" sz="1100" i="1">
                                <a:solidFill>
                                  <a:schemeClr val="tx1"/>
                                </a:solidFill>
                                <a:latin typeface="Cambria Math" panose="02040503050406030204" pitchFamily="18" charset="0"/>
                                <a:cs typeface="Times New Roman" panose="02020603050405020304" pitchFamily="18" charset="0"/>
                              </a:rPr>
                            </m:ctrlPr>
                          </m:sSupPr>
                          <m:e>
                            <m:r>
                              <a:rPr lang="en-CA" sz="1100" i="1">
                                <a:solidFill>
                                  <a:schemeClr val="tx1"/>
                                </a:solidFill>
                                <a:latin typeface="Cambria Math" panose="02040503050406030204" pitchFamily="18" charset="0"/>
                                <a:cs typeface="Times New Roman" panose="02020603050405020304" pitchFamily="18" charset="0"/>
                              </a:rPr>
                              <m:t>𝑚</m:t>
                            </m:r>
                          </m:e>
                          <m:sup>
                            <m:r>
                              <a:rPr lang="en-CA" sz="1100" i="1">
                                <a:solidFill>
                                  <a:schemeClr val="tx1"/>
                                </a:solidFill>
                                <a:latin typeface="Cambria Math" panose="02040503050406030204" pitchFamily="18" charset="0"/>
                                <a:cs typeface="Times New Roman" panose="02020603050405020304" pitchFamily="18" charset="0"/>
                              </a:rPr>
                              <m:t>2</m:t>
                            </m:r>
                          </m:sup>
                        </m:sSup>
                        <m:r>
                          <a:rPr lang="en-CA" sz="11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CA" sz="11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en>
                    </m:f>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with the temperature units (i.e. K or </a:t>
                </a:r>
                <a14:m>
                  <m:oMath xmlns:m="http://schemas.openxmlformats.org/officeDocument/2006/math">
                    <m:r>
                      <a:rPr lang="en-CA" sz="11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referring to the temperature </a:t>
                </a:r>
                <a:r>
                  <a:rPr lang="en-CA" sz="1100" u="sng" dirty="0">
                    <a:solidFill>
                      <a:schemeClr val="tx1"/>
                    </a:solidFill>
                    <a:latin typeface="Cambria" panose="02040503050406030204" pitchFamily="18" charset="0"/>
                    <a:ea typeface="Cambria" panose="02040503050406030204" pitchFamily="18" charset="0"/>
                    <a:cs typeface="Times New Roman" panose="02020603050405020304" pitchFamily="18" charset="0"/>
                  </a:rPr>
                  <a:t>difference</a:t>
                </a:r>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between the two temperatures nodes.  (</a:t>
                </a:r>
                <a14:m>
                  <m:oMath xmlns:m="http://schemas.openxmlformats.org/officeDocument/2006/math">
                    <m:r>
                      <a:rPr lang="en-CA" sz="1100" i="1" dirty="0" smtClean="0">
                        <a:solidFill>
                          <a:schemeClr val="tx1"/>
                        </a:solidFill>
                        <a:latin typeface="Cambria Math" panose="02040503050406030204" pitchFamily="18" charset="0"/>
                        <a:cs typeface="Times New Roman" panose="02020603050405020304" pitchFamily="18" charset="0"/>
                      </a:rPr>
                      <m:t>𝑈</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has the same value whether the units are indicated using K or </a:t>
                </a:r>
                <a14:m>
                  <m:oMath xmlns:m="http://schemas.openxmlformats.org/officeDocument/2006/math">
                    <m:r>
                      <a:rPr lang="en-CA" sz="11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p:txBody>
          </p:sp>
        </mc:Choice>
        <mc:Fallback xmlns="">
          <p:sp>
            <p:nvSpPr>
              <p:cNvPr id="7" name="Rectangle 6">
                <a:extLst>
                  <a:ext uri="{FF2B5EF4-FFF2-40B4-BE49-F238E27FC236}">
                    <a16:creationId xmlns:a16="http://schemas.microsoft.com/office/drawing/2014/main" id="{AEE24F34-7ABA-4B7D-AF13-FB998217EE43}"/>
                  </a:ext>
                </a:extLst>
              </p:cNvPr>
              <p:cNvSpPr>
                <a:spLocks noRot="1" noChangeAspect="1" noMove="1" noResize="1" noEditPoints="1" noAdjustHandles="1" noChangeArrowheads="1" noChangeShapeType="1" noTextEdit="1"/>
              </p:cNvSpPr>
              <p:nvPr/>
            </p:nvSpPr>
            <p:spPr>
              <a:xfrm>
                <a:off x="514133" y="542178"/>
                <a:ext cx="5486617" cy="7979521"/>
              </a:xfrm>
              <a:prstGeom prst="rect">
                <a:avLst/>
              </a:prstGeom>
              <a:blipFill>
                <a:blip r:embed="rId2"/>
                <a:stretch>
                  <a:fillRect t="-76" b="-611"/>
                </a:stretch>
              </a:blipFill>
              <a:ln>
                <a:noFill/>
              </a:ln>
            </p:spPr>
            <p:txBody>
              <a:bodyPr/>
              <a:lstStyle/>
              <a:p>
                <a:r>
                  <a:rPr lang="en-CA">
                    <a:noFill/>
                  </a:rPr>
                  <a:t> </a:t>
                </a:r>
              </a:p>
            </p:txBody>
          </p:sp>
        </mc:Fallback>
      </mc:AlternateContent>
      <p:sp>
        <p:nvSpPr>
          <p:cNvPr id="8" name="Freeform: Shape 7">
            <a:extLst>
              <a:ext uri="{FF2B5EF4-FFF2-40B4-BE49-F238E27FC236}">
                <a16:creationId xmlns:a16="http://schemas.microsoft.com/office/drawing/2014/main" id="{E664345B-137D-44D9-BAE8-C1C783A75F16}"/>
              </a:ext>
            </a:extLst>
          </p:cNvPr>
          <p:cNvSpPr/>
          <p:nvPr/>
        </p:nvSpPr>
        <p:spPr>
          <a:xfrm>
            <a:off x="2188470" y="1691436"/>
            <a:ext cx="72008" cy="1584176"/>
          </a:xfrm>
          <a:custGeom>
            <a:avLst/>
            <a:gdLst>
              <a:gd name="connsiteX0" fmla="*/ 229522 w 305722"/>
              <a:gd name="connsiteY0" fmla="*/ 0 h 3291840"/>
              <a:gd name="connsiteX1" fmla="*/ 922 w 305722"/>
              <a:gd name="connsiteY1" fmla="*/ 1645920 h 3291840"/>
              <a:gd name="connsiteX2" fmla="*/ 305722 w 305722"/>
              <a:gd name="connsiteY2" fmla="*/ 3291840 h 3291840"/>
            </a:gdLst>
            <a:ahLst/>
            <a:cxnLst>
              <a:cxn ang="0">
                <a:pos x="connsiteX0" y="connsiteY0"/>
              </a:cxn>
              <a:cxn ang="0">
                <a:pos x="connsiteX1" y="connsiteY1"/>
              </a:cxn>
              <a:cxn ang="0">
                <a:pos x="connsiteX2" y="connsiteY2"/>
              </a:cxn>
            </a:cxnLst>
            <a:rect l="l" t="t" r="r" b="b"/>
            <a:pathLst>
              <a:path w="305722" h="3291840">
                <a:moveTo>
                  <a:pt x="229522" y="0"/>
                </a:moveTo>
                <a:cubicBezTo>
                  <a:pt x="108872" y="548640"/>
                  <a:pt x="-11778" y="1097280"/>
                  <a:pt x="922" y="1645920"/>
                </a:cubicBezTo>
                <a:cubicBezTo>
                  <a:pt x="13622" y="2194560"/>
                  <a:pt x="159672" y="2743200"/>
                  <a:pt x="305722" y="3291840"/>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1BE72988-258F-4DE5-A6E7-136E470FE4E7}"/>
              </a:ext>
            </a:extLst>
          </p:cNvPr>
          <p:cNvSpPr/>
          <p:nvPr/>
        </p:nvSpPr>
        <p:spPr>
          <a:xfrm rot="5400000">
            <a:off x="2080458" y="2447520"/>
            <a:ext cx="1584176" cy="72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962457D-6B5F-4EC1-9B6E-16E1640E2E7E}"/>
              </a:ext>
            </a:extLst>
          </p:cNvPr>
          <p:cNvSpPr/>
          <p:nvPr/>
        </p:nvSpPr>
        <p:spPr>
          <a:xfrm rot="5400000">
            <a:off x="2296482" y="2447521"/>
            <a:ext cx="1584176" cy="72008"/>
          </a:xfrm>
          <a:prstGeom prst="rect">
            <a:avLst/>
          </a:prstGeom>
          <a:pattFill prst="smConfetti">
            <a:fgClr>
              <a:schemeClr val="tx1">
                <a:lumMod val="75000"/>
                <a:lumOff val="2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CC8A9CDB-E07D-4C55-9835-653096CE1CEB}"/>
              </a:ext>
            </a:extLst>
          </p:cNvPr>
          <p:cNvSpPr/>
          <p:nvPr/>
        </p:nvSpPr>
        <p:spPr>
          <a:xfrm rot="5400000">
            <a:off x="2188470" y="2411516"/>
            <a:ext cx="1584176" cy="144016"/>
          </a:xfrm>
          <a:prstGeom prst="rect">
            <a:avLst/>
          </a:prstGeom>
          <a:pattFill prst="narHorz">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Connector 12">
            <a:extLst>
              <a:ext uri="{FF2B5EF4-FFF2-40B4-BE49-F238E27FC236}">
                <a16:creationId xmlns:a16="http://schemas.microsoft.com/office/drawing/2014/main" id="{48E2024F-2D3D-4892-BF80-27C358BB1C63}"/>
              </a:ext>
            </a:extLst>
          </p:cNvPr>
          <p:cNvCxnSpPr>
            <a:cxnSpLocks/>
          </p:cNvCxnSpPr>
          <p:nvPr/>
        </p:nvCxnSpPr>
        <p:spPr>
          <a:xfrm rot="5400000">
            <a:off x="2332486" y="2483524"/>
            <a:ext cx="15841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1C14E0-70E9-4588-8613-5D193FE32810}"/>
              </a:ext>
            </a:extLst>
          </p:cNvPr>
          <p:cNvCxnSpPr>
            <a:cxnSpLocks/>
          </p:cNvCxnSpPr>
          <p:nvPr/>
        </p:nvCxnSpPr>
        <p:spPr>
          <a:xfrm rot="5400000">
            <a:off x="2260478" y="2483524"/>
            <a:ext cx="15841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9B956B-DD0C-4EB9-B172-E580F87051A7}"/>
              </a:ext>
            </a:extLst>
          </p:cNvPr>
          <p:cNvCxnSpPr>
            <a:cxnSpLocks/>
          </p:cNvCxnSpPr>
          <p:nvPr/>
        </p:nvCxnSpPr>
        <p:spPr>
          <a:xfrm rot="5400000">
            <a:off x="2116462" y="2483524"/>
            <a:ext cx="15841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FC338FA-9321-4E6C-83F8-B06965544D17}"/>
              </a:ext>
            </a:extLst>
          </p:cNvPr>
          <p:cNvCxnSpPr>
            <a:cxnSpLocks/>
          </p:cNvCxnSpPr>
          <p:nvPr/>
        </p:nvCxnSpPr>
        <p:spPr>
          <a:xfrm rot="5400000">
            <a:off x="2044454" y="2483524"/>
            <a:ext cx="15841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560E9BF9-16B2-4FF4-8AFF-CD0A59AEC066}"/>
              </a:ext>
            </a:extLst>
          </p:cNvPr>
          <p:cNvSpPr/>
          <p:nvPr/>
        </p:nvSpPr>
        <p:spPr>
          <a:xfrm rot="10800000">
            <a:off x="3772646" y="1691436"/>
            <a:ext cx="72008" cy="1584176"/>
          </a:xfrm>
          <a:custGeom>
            <a:avLst/>
            <a:gdLst>
              <a:gd name="connsiteX0" fmla="*/ 229522 w 305722"/>
              <a:gd name="connsiteY0" fmla="*/ 0 h 3291840"/>
              <a:gd name="connsiteX1" fmla="*/ 922 w 305722"/>
              <a:gd name="connsiteY1" fmla="*/ 1645920 h 3291840"/>
              <a:gd name="connsiteX2" fmla="*/ 305722 w 305722"/>
              <a:gd name="connsiteY2" fmla="*/ 3291840 h 3291840"/>
            </a:gdLst>
            <a:ahLst/>
            <a:cxnLst>
              <a:cxn ang="0">
                <a:pos x="connsiteX0" y="connsiteY0"/>
              </a:cxn>
              <a:cxn ang="0">
                <a:pos x="connsiteX1" y="connsiteY1"/>
              </a:cxn>
              <a:cxn ang="0">
                <a:pos x="connsiteX2" y="connsiteY2"/>
              </a:cxn>
            </a:cxnLst>
            <a:rect l="l" t="t" r="r" b="b"/>
            <a:pathLst>
              <a:path w="305722" h="3291840">
                <a:moveTo>
                  <a:pt x="229522" y="0"/>
                </a:moveTo>
                <a:cubicBezTo>
                  <a:pt x="108872" y="548640"/>
                  <a:pt x="-11778" y="1097280"/>
                  <a:pt x="922" y="1645920"/>
                </a:cubicBezTo>
                <a:cubicBezTo>
                  <a:pt x="13622" y="2194560"/>
                  <a:pt x="159672" y="2743200"/>
                  <a:pt x="305722" y="3291840"/>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5" name="Straight Arrow Connector 24">
            <a:extLst>
              <a:ext uri="{FF2B5EF4-FFF2-40B4-BE49-F238E27FC236}">
                <a16:creationId xmlns:a16="http://schemas.microsoft.com/office/drawing/2014/main" id="{08A41990-0D73-49DB-B09C-2D463013D380}"/>
              </a:ext>
            </a:extLst>
          </p:cNvPr>
          <p:cNvCxnSpPr>
            <a:cxnSpLocks/>
          </p:cNvCxnSpPr>
          <p:nvPr/>
        </p:nvCxnSpPr>
        <p:spPr>
          <a:xfrm>
            <a:off x="2260478" y="2483524"/>
            <a:ext cx="1512168" cy="0"/>
          </a:xfrm>
          <a:prstGeom prst="straightConnector1">
            <a:avLst/>
          </a:prstGeom>
          <a:ln w="9525">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1FBED99A-9EDE-4FAC-8FAF-56B3E1F181FF}"/>
                  </a:ext>
                </a:extLst>
              </p:cNvPr>
              <p:cNvSpPr/>
              <p:nvPr/>
            </p:nvSpPr>
            <p:spPr>
              <a:xfrm>
                <a:off x="2544913" y="2231682"/>
                <a:ext cx="317010"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CA" sz="1100" i="1">
                              <a:latin typeface="Cambria Math" panose="02040503050406030204" pitchFamily="18" charset="0"/>
                            </a:rPr>
                          </m:ctrlPr>
                        </m:accPr>
                        <m:e>
                          <m:r>
                            <a:rPr lang="en-CA" sz="1100" i="1">
                              <a:latin typeface="Cambria Math" panose="02040503050406030204" pitchFamily="18" charset="0"/>
                            </a:rPr>
                            <m:t>𝑄</m:t>
                          </m:r>
                        </m:e>
                      </m:acc>
                    </m:oMath>
                  </m:oMathPara>
                </a14:m>
                <a:endParaRPr lang="en-CA" sz="1100" dirty="0"/>
              </a:p>
            </p:txBody>
          </p:sp>
        </mc:Choice>
        <mc:Fallback xmlns="">
          <p:sp>
            <p:nvSpPr>
              <p:cNvPr id="26" name="Rectangle 25">
                <a:extLst>
                  <a:ext uri="{FF2B5EF4-FFF2-40B4-BE49-F238E27FC236}">
                    <a16:creationId xmlns:a16="http://schemas.microsoft.com/office/drawing/2014/main" id="{1FBED99A-9EDE-4FAC-8FAF-56B3E1F181FF}"/>
                  </a:ext>
                </a:extLst>
              </p:cNvPr>
              <p:cNvSpPr>
                <a:spLocks noRot="1" noChangeAspect="1" noMove="1" noResize="1" noEditPoints="1" noAdjustHandles="1" noChangeArrowheads="1" noChangeShapeType="1" noTextEdit="1"/>
              </p:cNvSpPr>
              <p:nvPr/>
            </p:nvSpPr>
            <p:spPr>
              <a:xfrm>
                <a:off x="2544913" y="2231682"/>
                <a:ext cx="317010" cy="268022"/>
              </a:xfrm>
              <a:prstGeom prst="rect">
                <a:avLst/>
              </a:prstGeom>
              <a:blipFill>
                <a:blip r:embed="rId3"/>
                <a:stretch>
                  <a:fillRect b="-227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Title 1">
                <a:extLst>
                  <a:ext uri="{FF2B5EF4-FFF2-40B4-BE49-F238E27FC236}">
                    <a16:creationId xmlns:a16="http://schemas.microsoft.com/office/drawing/2014/main" id="{96E8D665-30B6-4A4A-B15B-E088C14F1C29}"/>
                  </a:ext>
                </a:extLst>
              </p:cNvPr>
              <p:cNvSpPr txBox="1">
                <a:spLocks/>
              </p:cNvSpPr>
              <p:nvPr/>
            </p:nvSpPr>
            <p:spPr>
              <a:xfrm>
                <a:off x="1893195" y="2355209"/>
                <a:ext cx="288032" cy="288032"/>
              </a:xfrm>
              <a:prstGeom prst="rect">
                <a:avLst/>
              </a:prstGeom>
            </p:spPr>
            <p:txBody>
              <a:bodyPr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ctrlPr>
                        </m:sSubPr>
                        <m:e>
                          <m:r>
                            <a:rPr kumimoji="0" lang="en-CA" sz="11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t>𝑇</m:t>
                          </m:r>
                        </m:e>
                        <m:sub>
                          <m:r>
                            <a:rPr kumimoji="0" lang="en-CA" sz="11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t>𝐻</m:t>
                          </m:r>
                        </m:sub>
                      </m:sSub>
                    </m:oMath>
                  </m:oMathPara>
                </a14:m>
                <a:endParaRPr lang="en-US" sz="1100" dirty="0">
                  <a:latin typeface="Cambria" panose="02040503050406030204" pitchFamily="18" charset="0"/>
                  <a:ea typeface="+mj-ea"/>
                  <a:cs typeface="+mj-cs"/>
                </a:endParaRPr>
              </a:p>
            </p:txBody>
          </p:sp>
        </mc:Choice>
        <mc:Fallback xmlns="">
          <p:sp>
            <p:nvSpPr>
              <p:cNvPr id="27" name="Title 1">
                <a:extLst>
                  <a:ext uri="{FF2B5EF4-FFF2-40B4-BE49-F238E27FC236}">
                    <a16:creationId xmlns:a16="http://schemas.microsoft.com/office/drawing/2014/main" id="{96E8D665-30B6-4A4A-B15B-E088C14F1C29}"/>
                  </a:ext>
                </a:extLst>
              </p:cNvPr>
              <p:cNvSpPr txBox="1">
                <a:spLocks noRot="1" noChangeAspect="1" noMove="1" noResize="1" noEditPoints="1" noAdjustHandles="1" noChangeArrowheads="1" noChangeShapeType="1" noTextEdit="1"/>
              </p:cNvSpPr>
              <p:nvPr/>
            </p:nvSpPr>
            <p:spPr>
              <a:xfrm>
                <a:off x="1893195" y="2355209"/>
                <a:ext cx="288032" cy="288032"/>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Title 1">
                <a:extLst>
                  <a:ext uri="{FF2B5EF4-FFF2-40B4-BE49-F238E27FC236}">
                    <a16:creationId xmlns:a16="http://schemas.microsoft.com/office/drawing/2014/main" id="{986416BD-9E41-4F14-93EA-36B92C66BCDC}"/>
                  </a:ext>
                </a:extLst>
              </p:cNvPr>
              <p:cNvSpPr txBox="1">
                <a:spLocks/>
              </p:cNvSpPr>
              <p:nvPr/>
            </p:nvSpPr>
            <p:spPr>
              <a:xfrm>
                <a:off x="3839421" y="2343303"/>
                <a:ext cx="288032" cy="288032"/>
              </a:xfrm>
              <a:prstGeom prst="rect">
                <a:avLst/>
              </a:prstGeom>
            </p:spPr>
            <p:txBody>
              <a:bodyPr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ctrlPr>
                        </m:sSubPr>
                        <m:e>
                          <m:r>
                            <a:rPr kumimoji="0" lang="en-CA" sz="11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t>𝑇</m:t>
                          </m:r>
                        </m:e>
                        <m:sub>
                          <m:r>
                            <a:rPr kumimoji="0" lang="en-CA" sz="11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t>𝐶</m:t>
                          </m:r>
                        </m:sub>
                      </m:sSub>
                    </m:oMath>
                  </m:oMathPara>
                </a14:m>
                <a:endParaRPr lang="en-US" sz="1100" dirty="0">
                  <a:latin typeface="Cambria" panose="02040503050406030204" pitchFamily="18" charset="0"/>
                  <a:ea typeface="+mj-ea"/>
                  <a:cs typeface="+mj-cs"/>
                </a:endParaRPr>
              </a:p>
            </p:txBody>
          </p:sp>
        </mc:Choice>
        <mc:Fallback xmlns="">
          <p:sp>
            <p:nvSpPr>
              <p:cNvPr id="28" name="Title 1">
                <a:extLst>
                  <a:ext uri="{FF2B5EF4-FFF2-40B4-BE49-F238E27FC236}">
                    <a16:creationId xmlns:a16="http://schemas.microsoft.com/office/drawing/2014/main" id="{986416BD-9E41-4F14-93EA-36B92C66BCDC}"/>
                  </a:ext>
                </a:extLst>
              </p:cNvPr>
              <p:cNvSpPr txBox="1">
                <a:spLocks noRot="1" noChangeAspect="1" noMove="1" noResize="1" noEditPoints="1" noAdjustHandles="1" noChangeArrowheads="1" noChangeShapeType="1" noTextEdit="1"/>
              </p:cNvSpPr>
              <p:nvPr/>
            </p:nvSpPr>
            <p:spPr>
              <a:xfrm>
                <a:off x="3839421" y="2343303"/>
                <a:ext cx="288032" cy="288032"/>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FB777092-F3F8-4AB8-9FE2-06EC79BE0577}"/>
                  </a:ext>
                </a:extLst>
              </p:cNvPr>
              <p:cNvSpPr/>
              <p:nvPr/>
            </p:nvSpPr>
            <p:spPr>
              <a:xfrm>
                <a:off x="2402113" y="2974433"/>
                <a:ext cx="317010"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1100" b="0" i="1" smtClean="0">
                          <a:latin typeface="Cambria Math" panose="02040503050406030204" pitchFamily="18" charset="0"/>
                        </a:rPr>
                        <m:t>𝐴</m:t>
                      </m:r>
                    </m:oMath>
                  </m:oMathPara>
                </a14:m>
                <a:endParaRPr lang="en-CA" sz="1100" dirty="0"/>
              </a:p>
            </p:txBody>
          </p:sp>
        </mc:Choice>
        <mc:Fallback xmlns="">
          <p:sp>
            <p:nvSpPr>
              <p:cNvPr id="29" name="Rectangle 28">
                <a:extLst>
                  <a:ext uri="{FF2B5EF4-FFF2-40B4-BE49-F238E27FC236}">
                    <a16:creationId xmlns:a16="http://schemas.microsoft.com/office/drawing/2014/main" id="{FB777092-F3F8-4AB8-9FE2-06EC79BE0577}"/>
                  </a:ext>
                </a:extLst>
              </p:cNvPr>
              <p:cNvSpPr>
                <a:spLocks noRot="1" noChangeAspect="1" noMove="1" noResize="1" noEditPoints="1" noAdjustHandles="1" noChangeArrowheads="1" noChangeShapeType="1" noTextEdit="1"/>
              </p:cNvSpPr>
              <p:nvPr/>
            </p:nvSpPr>
            <p:spPr>
              <a:xfrm>
                <a:off x="2402113" y="2974433"/>
                <a:ext cx="317010" cy="268022"/>
              </a:xfrm>
              <a:prstGeom prst="rect">
                <a:avLst/>
              </a:prstGeom>
              <a:blipFill>
                <a:blip r:embed="rId6"/>
                <a:stretch>
                  <a:fillRect/>
                </a:stretch>
              </a:blipFill>
            </p:spPr>
            <p:txBody>
              <a:bodyPr/>
              <a:lstStyle/>
              <a:p>
                <a:r>
                  <a:rPr lang="en-CA">
                    <a:noFill/>
                  </a:rPr>
                  <a:t> </a:t>
                </a:r>
              </a:p>
            </p:txBody>
          </p:sp>
        </mc:Fallback>
      </mc:AlternateContent>
      <p:sp>
        <p:nvSpPr>
          <p:cNvPr id="30" name="Freeform: Shape 29">
            <a:extLst>
              <a:ext uri="{FF2B5EF4-FFF2-40B4-BE49-F238E27FC236}">
                <a16:creationId xmlns:a16="http://schemas.microsoft.com/office/drawing/2014/main" id="{C048E9AA-17D1-42D7-804B-DED401961AF6}"/>
              </a:ext>
            </a:extLst>
          </p:cNvPr>
          <p:cNvSpPr/>
          <p:nvPr/>
        </p:nvSpPr>
        <p:spPr>
          <a:xfrm>
            <a:off x="2561705" y="2787356"/>
            <a:ext cx="246073" cy="220017"/>
          </a:xfrm>
          <a:custGeom>
            <a:avLst/>
            <a:gdLst>
              <a:gd name="connsiteX0" fmla="*/ 0 w 339090"/>
              <a:gd name="connsiteY0" fmla="*/ 175260 h 175260"/>
              <a:gd name="connsiteX1" fmla="*/ 125730 w 339090"/>
              <a:gd name="connsiteY1" fmla="*/ 76200 h 175260"/>
              <a:gd name="connsiteX2" fmla="*/ 156210 w 339090"/>
              <a:gd name="connsiteY2" fmla="*/ 125730 h 175260"/>
              <a:gd name="connsiteX3" fmla="*/ 339090 w 339090"/>
              <a:gd name="connsiteY3" fmla="*/ 0 h 175260"/>
            </a:gdLst>
            <a:ahLst/>
            <a:cxnLst>
              <a:cxn ang="0">
                <a:pos x="connsiteX0" y="connsiteY0"/>
              </a:cxn>
              <a:cxn ang="0">
                <a:pos x="connsiteX1" y="connsiteY1"/>
              </a:cxn>
              <a:cxn ang="0">
                <a:pos x="connsiteX2" y="connsiteY2"/>
              </a:cxn>
              <a:cxn ang="0">
                <a:pos x="connsiteX3" y="connsiteY3"/>
              </a:cxn>
            </a:cxnLst>
            <a:rect l="l" t="t" r="r" b="b"/>
            <a:pathLst>
              <a:path w="339090" h="175260">
                <a:moveTo>
                  <a:pt x="0" y="175260"/>
                </a:moveTo>
                <a:cubicBezTo>
                  <a:pt x="49847" y="129857"/>
                  <a:pt x="99695" y="84455"/>
                  <a:pt x="125730" y="76200"/>
                </a:cubicBezTo>
                <a:cubicBezTo>
                  <a:pt x="151765" y="67945"/>
                  <a:pt x="120650" y="138430"/>
                  <a:pt x="156210" y="125730"/>
                </a:cubicBezTo>
                <a:cubicBezTo>
                  <a:pt x="191770" y="113030"/>
                  <a:pt x="265430" y="56515"/>
                  <a:pt x="339090"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6AC837BA-0D4C-4303-9F15-02B1064C7CC2}"/>
              </a:ext>
            </a:extLst>
          </p:cNvPr>
          <p:cNvSpPr/>
          <p:nvPr/>
        </p:nvSpPr>
        <p:spPr>
          <a:xfrm>
            <a:off x="2164756" y="2455520"/>
            <a:ext cx="51792" cy="517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2B14FE37-812B-4E05-A96B-F21F0728E84C}"/>
              </a:ext>
            </a:extLst>
          </p:cNvPr>
          <p:cNvSpPr/>
          <p:nvPr/>
        </p:nvSpPr>
        <p:spPr>
          <a:xfrm>
            <a:off x="3819725" y="2460282"/>
            <a:ext cx="51792" cy="517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7" name="Group 36">
            <a:extLst>
              <a:ext uri="{FF2B5EF4-FFF2-40B4-BE49-F238E27FC236}">
                <a16:creationId xmlns:a16="http://schemas.microsoft.com/office/drawing/2014/main" id="{50F44C6E-B51C-4FA4-9D4E-115BF685812E}"/>
              </a:ext>
            </a:extLst>
          </p:cNvPr>
          <p:cNvGrpSpPr/>
          <p:nvPr/>
        </p:nvGrpSpPr>
        <p:grpSpPr>
          <a:xfrm>
            <a:off x="2204988" y="4812071"/>
            <a:ext cx="1728192" cy="235537"/>
            <a:chOff x="3629891" y="7596336"/>
            <a:chExt cx="3071115" cy="288032"/>
          </a:xfrm>
        </p:grpSpPr>
        <p:cxnSp>
          <p:nvCxnSpPr>
            <p:cNvPr id="38" name="Straight Arrow Connector 37">
              <a:extLst>
                <a:ext uri="{FF2B5EF4-FFF2-40B4-BE49-F238E27FC236}">
                  <a16:creationId xmlns:a16="http://schemas.microsoft.com/office/drawing/2014/main" id="{E7C5660B-7E44-4537-88CE-210FFCEA07A0}"/>
                </a:ext>
              </a:extLst>
            </p:cNvPr>
            <p:cNvCxnSpPr>
              <a:cxnSpLocks/>
            </p:cNvCxnSpPr>
            <p:nvPr/>
          </p:nvCxnSpPr>
          <p:spPr>
            <a:xfrm>
              <a:off x="3629891" y="7740353"/>
              <a:ext cx="1204920" cy="0"/>
            </a:xfrm>
            <a:prstGeom prst="straightConnector1">
              <a:avLst/>
            </a:prstGeom>
            <a:ln>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83180C9-094F-4A8F-82D6-A0CA24B9CE37}"/>
                </a:ext>
              </a:extLst>
            </p:cNvPr>
            <p:cNvCxnSpPr>
              <a:cxnSpLocks/>
            </p:cNvCxnSpPr>
            <p:nvPr/>
          </p:nvCxnSpPr>
          <p:spPr>
            <a:xfrm flipV="1">
              <a:off x="4834811" y="7596336"/>
              <a:ext cx="72008" cy="14401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D638852-8932-49B2-92E9-3531F5993BA8}"/>
                </a:ext>
              </a:extLst>
            </p:cNvPr>
            <p:cNvCxnSpPr>
              <a:cxnSpLocks/>
            </p:cNvCxnSpPr>
            <p:nvPr/>
          </p:nvCxnSpPr>
          <p:spPr>
            <a:xfrm flipV="1">
              <a:off x="4978827"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AC5B5A-8C7B-4681-AB0B-5C32DCEBEA3E}"/>
                </a:ext>
              </a:extLst>
            </p:cNvPr>
            <p:cNvCxnSpPr>
              <a:cxnSpLocks/>
            </p:cNvCxnSpPr>
            <p:nvPr/>
          </p:nvCxnSpPr>
          <p:spPr>
            <a:xfrm>
              <a:off x="5050835"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ED6C63B-57D9-46F8-A401-6972A8B161A0}"/>
                </a:ext>
              </a:extLst>
            </p:cNvPr>
            <p:cNvCxnSpPr>
              <a:cxnSpLocks/>
            </p:cNvCxnSpPr>
            <p:nvPr/>
          </p:nvCxnSpPr>
          <p:spPr>
            <a:xfrm>
              <a:off x="4906819"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CB4918A-D995-4503-B4D6-048A6589DC41}"/>
                </a:ext>
              </a:extLst>
            </p:cNvPr>
            <p:cNvCxnSpPr>
              <a:cxnSpLocks/>
            </p:cNvCxnSpPr>
            <p:nvPr/>
          </p:nvCxnSpPr>
          <p:spPr>
            <a:xfrm flipV="1">
              <a:off x="5122843"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836024-2183-4A12-B88E-6F0A0F16F206}"/>
                </a:ext>
              </a:extLst>
            </p:cNvPr>
            <p:cNvCxnSpPr>
              <a:cxnSpLocks/>
            </p:cNvCxnSpPr>
            <p:nvPr/>
          </p:nvCxnSpPr>
          <p:spPr>
            <a:xfrm>
              <a:off x="5194851"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BA2D8C2-A786-4F16-A3AC-946C54EFC70D}"/>
                </a:ext>
              </a:extLst>
            </p:cNvPr>
            <p:cNvCxnSpPr>
              <a:cxnSpLocks/>
            </p:cNvCxnSpPr>
            <p:nvPr/>
          </p:nvCxnSpPr>
          <p:spPr>
            <a:xfrm flipV="1">
              <a:off x="5266859" y="7740352"/>
              <a:ext cx="72008" cy="14401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138BE88-98D2-45A2-952F-B3787F03ADB5}"/>
                </a:ext>
              </a:extLst>
            </p:cNvPr>
            <p:cNvCxnSpPr>
              <a:cxnSpLocks/>
            </p:cNvCxnSpPr>
            <p:nvPr/>
          </p:nvCxnSpPr>
          <p:spPr>
            <a:xfrm flipH="1">
              <a:off x="5338869" y="7740353"/>
              <a:ext cx="1362137" cy="0"/>
            </a:xfrm>
            <a:prstGeom prst="straightConnector1">
              <a:avLst/>
            </a:prstGeom>
            <a:ln>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13129DA0-5B1B-402C-9048-8DE030D707C4}"/>
                  </a:ext>
                </a:extLst>
              </p:cNvPr>
              <p:cNvSpPr/>
              <p:nvPr/>
            </p:nvSpPr>
            <p:spPr>
              <a:xfrm>
                <a:off x="2781052" y="5172111"/>
                <a:ext cx="431144" cy="4081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sz="1100" b="0" i="1" smtClean="0">
                              <a:latin typeface="Cambria Math" panose="02040503050406030204" pitchFamily="18" charset="0"/>
                            </a:rPr>
                          </m:ctrlPr>
                        </m:fPr>
                        <m:num>
                          <m:sSub>
                            <m:sSubPr>
                              <m:ctrlPr>
                                <a:rPr lang="en-CA" sz="1100" i="1">
                                  <a:latin typeface="Cambria Math" panose="02040503050406030204" pitchFamily="18" charset="0"/>
                                </a:rPr>
                              </m:ctrlPr>
                            </m:sSubPr>
                            <m:e>
                              <m:r>
                                <a:rPr lang="en-CA" sz="1100" i="1">
                                  <a:latin typeface="Cambria Math" panose="02040503050406030204" pitchFamily="18" charset="0"/>
                                </a:rPr>
                                <m:t>𝑅</m:t>
                              </m:r>
                            </m:e>
                            <m:sub>
                              <m:r>
                                <a:rPr lang="en-CA" sz="1100" i="1">
                                  <a:latin typeface="Cambria Math" panose="02040503050406030204" pitchFamily="18" charset="0"/>
                                </a:rPr>
                                <m:t>𝑜𝑣</m:t>
                              </m:r>
                            </m:sub>
                          </m:sSub>
                        </m:num>
                        <m:den>
                          <m:r>
                            <a:rPr lang="en-CA" sz="1100" b="0" i="1" smtClean="0">
                              <a:latin typeface="Cambria Math" panose="02040503050406030204" pitchFamily="18" charset="0"/>
                            </a:rPr>
                            <m:t>𝐴</m:t>
                          </m:r>
                        </m:den>
                      </m:f>
                    </m:oMath>
                  </m:oMathPara>
                </a14:m>
                <a:endParaRPr lang="en-CA" sz="1100" dirty="0"/>
              </a:p>
            </p:txBody>
          </p:sp>
        </mc:Choice>
        <mc:Fallback xmlns="">
          <p:sp>
            <p:nvSpPr>
              <p:cNvPr id="47" name="Rectangle 46">
                <a:extLst>
                  <a:ext uri="{FF2B5EF4-FFF2-40B4-BE49-F238E27FC236}">
                    <a16:creationId xmlns:a16="http://schemas.microsoft.com/office/drawing/2014/main" id="{13129DA0-5B1B-402C-9048-8DE030D707C4}"/>
                  </a:ext>
                </a:extLst>
              </p:cNvPr>
              <p:cNvSpPr>
                <a:spLocks noRot="1" noChangeAspect="1" noMove="1" noResize="1" noEditPoints="1" noAdjustHandles="1" noChangeArrowheads="1" noChangeShapeType="1" noTextEdit="1"/>
              </p:cNvSpPr>
              <p:nvPr/>
            </p:nvSpPr>
            <p:spPr>
              <a:xfrm>
                <a:off x="2781052" y="5172111"/>
                <a:ext cx="431144" cy="408125"/>
              </a:xfrm>
              <a:prstGeom prst="rect">
                <a:avLst/>
              </a:prstGeom>
              <a:blipFill>
                <a:blip r:embed="rId7"/>
                <a:stretch>
                  <a:fillRect/>
                </a:stretch>
              </a:blipFill>
            </p:spPr>
            <p:txBody>
              <a:bodyPr/>
              <a:lstStyle/>
              <a:p>
                <a:r>
                  <a:rPr lang="en-CA">
                    <a:noFill/>
                  </a:rPr>
                  <a:t> </a:t>
                </a:r>
              </a:p>
            </p:txBody>
          </p:sp>
        </mc:Fallback>
      </mc:AlternateContent>
      <p:cxnSp>
        <p:nvCxnSpPr>
          <p:cNvPr id="50" name="Straight Arrow Connector 49">
            <a:extLst>
              <a:ext uri="{FF2B5EF4-FFF2-40B4-BE49-F238E27FC236}">
                <a16:creationId xmlns:a16="http://schemas.microsoft.com/office/drawing/2014/main" id="{F2472762-30C7-4E64-BACD-D7E9D6CE3902}"/>
              </a:ext>
            </a:extLst>
          </p:cNvPr>
          <p:cNvCxnSpPr>
            <a:cxnSpLocks/>
          </p:cNvCxnSpPr>
          <p:nvPr/>
        </p:nvCxnSpPr>
        <p:spPr>
          <a:xfrm>
            <a:off x="2637036" y="4668055"/>
            <a:ext cx="742216"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5B9130AD-3536-49BF-B195-C47E981BF873}"/>
                  </a:ext>
                </a:extLst>
              </p:cNvPr>
              <p:cNvSpPr/>
              <p:nvPr/>
            </p:nvSpPr>
            <p:spPr>
              <a:xfrm>
                <a:off x="2853060" y="4308015"/>
                <a:ext cx="317010"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CA" sz="1100" i="1">
                              <a:latin typeface="Cambria Math" panose="02040503050406030204" pitchFamily="18" charset="0"/>
                              <a:ea typeface="Cambria Math" panose="02040503050406030204" pitchFamily="18" charset="0"/>
                            </a:rPr>
                          </m:ctrlPr>
                        </m:accPr>
                        <m:e>
                          <m:r>
                            <a:rPr lang="en-CA" sz="1100" i="1">
                              <a:latin typeface="Cambria Math" panose="02040503050406030204" pitchFamily="18" charset="0"/>
                              <a:ea typeface="Cambria Math" panose="02040503050406030204" pitchFamily="18" charset="0"/>
                            </a:rPr>
                            <m:t>𝑄</m:t>
                          </m:r>
                        </m:e>
                      </m:acc>
                    </m:oMath>
                  </m:oMathPara>
                </a14:m>
                <a:endParaRPr lang="en-CA" sz="1100" dirty="0"/>
              </a:p>
            </p:txBody>
          </p:sp>
        </mc:Choice>
        <mc:Fallback xmlns="">
          <p:sp>
            <p:nvSpPr>
              <p:cNvPr id="51" name="Rectangle 50">
                <a:extLst>
                  <a:ext uri="{FF2B5EF4-FFF2-40B4-BE49-F238E27FC236}">
                    <a16:creationId xmlns:a16="http://schemas.microsoft.com/office/drawing/2014/main" id="{5B9130AD-3536-49BF-B195-C47E981BF873}"/>
                  </a:ext>
                </a:extLst>
              </p:cNvPr>
              <p:cNvSpPr>
                <a:spLocks noRot="1" noChangeAspect="1" noMove="1" noResize="1" noEditPoints="1" noAdjustHandles="1" noChangeArrowheads="1" noChangeShapeType="1" noTextEdit="1"/>
              </p:cNvSpPr>
              <p:nvPr/>
            </p:nvSpPr>
            <p:spPr>
              <a:xfrm>
                <a:off x="2853060" y="4308015"/>
                <a:ext cx="317010" cy="268022"/>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6" name="Title 1">
                <a:extLst>
                  <a:ext uri="{FF2B5EF4-FFF2-40B4-BE49-F238E27FC236}">
                    <a16:creationId xmlns:a16="http://schemas.microsoft.com/office/drawing/2014/main" id="{53C69F13-2111-46D2-A18B-EC51F8ABB1F4}"/>
                  </a:ext>
                </a:extLst>
              </p:cNvPr>
              <p:cNvSpPr txBox="1">
                <a:spLocks/>
              </p:cNvSpPr>
              <p:nvPr/>
            </p:nvSpPr>
            <p:spPr>
              <a:xfrm>
                <a:off x="1770930" y="4751969"/>
                <a:ext cx="288032" cy="288032"/>
              </a:xfrm>
              <a:prstGeom prst="rect">
                <a:avLst/>
              </a:prstGeom>
            </p:spPr>
            <p:txBody>
              <a:bodyPr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ctrlPr>
                        </m:sSubPr>
                        <m:e>
                          <m:r>
                            <a:rPr kumimoji="0" lang="en-CA" sz="11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t>𝑇</m:t>
                          </m:r>
                        </m:e>
                        <m:sub>
                          <m:r>
                            <a:rPr kumimoji="0" lang="en-CA" sz="11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t>𝐻</m:t>
                          </m:r>
                        </m:sub>
                      </m:sSub>
                    </m:oMath>
                  </m:oMathPara>
                </a14:m>
                <a:endParaRPr lang="en-US" sz="1100" dirty="0">
                  <a:latin typeface="Cambria" panose="02040503050406030204" pitchFamily="18" charset="0"/>
                  <a:ea typeface="+mj-ea"/>
                  <a:cs typeface="+mj-cs"/>
                </a:endParaRPr>
              </a:p>
            </p:txBody>
          </p:sp>
        </mc:Choice>
        <mc:Fallback xmlns="">
          <p:sp>
            <p:nvSpPr>
              <p:cNvPr id="56" name="Title 1">
                <a:extLst>
                  <a:ext uri="{FF2B5EF4-FFF2-40B4-BE49-F238E27FC236}">
                    <a16:creationId xmlns:a16="http://schemas.microsoft.com/office/drawing/2014/main" id="{53C69F13-2111-46D2-A18B-EC51F8ABB1F4}"/>
                  </a:ext>
                </a:extLst>
              </p:cNvPr>
              <p:cNvSpPr txBox="1">
                <a:spLocks noRot="1" noChangeAspect="1" noMove="1" noResize="1" noEditPoints="1" noAdjustHandles="1" noChangeArrowheads="1" noChangeShapeType="1" noTextEdit="1"/>
              </p:cNvSpPr>
              <p:nvPr/>
            </p:nvSpPr>
            <p:spPr>
              <a:xfrm>
                <a:off x="1770930" y="4751969"/>
                <a:ext cx="288032" cy="288032"/>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7" name="Title 1">
                <a:extLst>
                  <a:ext uri="{FF2B5EF4-FFF2-40B4-BE49-F238E27FC236}">
                    <a16:creationId xmlns:a16="http://schemas.microsoft.com/office/drawing/2014/main" id="{54CB6E1E-3978-46C8-9683-ED82A0965623}"/>
                  </a:ext>
                </a:extLst>
              </p:cNvPr>
              <p:cNvSpPr txBox="1">
                <a:spLocks/>
              </p:cNvSpPr>
              <p:nvPr/>
            </p:nvSpPr>
            <p:spPr>
              <a:xfrm>
                <a:off x="4077196" y="4740063"/>
                <a:ext cx="288032" cy="288032"/>
              </a:xfrm>
              <a:prstGeom prst="rect">
                <a:avLst/>
              </a:prstGeom>
            </p:spPr>
            <p:txBody>
              <a:bodyPr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ctrlPr>
                        </m:sSubPr>
                        <m:e>
                          <m:r>
                            <a:rPr kumimoji="0" lang="en-CA" sz="11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t>𝑇</m:t>
                          </m:r>
                        </m:e>
                        <m:sub>
                          <m:r>
                            <a:rPr kumimoji="0" lang="en-CA" sz="11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mj-cs"/>
                            </a:rPr>
                            <m:t>𝐶</m:t>
                          </m:r>
                        </m:sub>
                      </m:sSub>
                    </m:oMath>
                  </m:oMathPara>
                </a14:m>
                <a:endParaRPr lang="en-US" sz="1100" dirty="0">
                  <a:latin typeface="Cambria" panose="02040503050406030204" pitchFamily="18" charset="0"/>
                  <a:ea typeface="+mj-ea"/>
                  <a:cs typeface="+mj-cs"/>
                </a:endParaRPr>
              </a:p>
            </p:txBody>
          </p:sp>
        </mc:Choice>
        <mc:Fallback xmlns="">
          <p:sp>
            <p:nvSpPr>
              <p:cNvPr id="57" name="Title 1">
                <a:extLst>
                  <a:ext uri="{FF2B5EF4-FFF2-40B4-BE49-F238E27FC236}">
                    <a16:creationId xmlns:a16="http://schemas.microsoft.com/office/drawing/2014/main" id="{54CB6E1E-3978-46C8-9683-ED82A0965623}"/>
                  </a:ext>
                </a:extLst>
              </p:cNvPr>
              <p:cNvSpPr txBox="1">
                <a:spLocks noRot="1" noChangeAspect="1" noMove="1" noResize="1" noEditPoints="1" noAdjustHandles="1" noChangeArrowheads="1" noChangeShapeType="1" noTextEdit="1"/>
              </p:cNvSpPr>
              <p:nvPr/>
            </p:nvSpPr>
            <p:spPr>
              <a:xfrm>
                <a:off x="4077196" y="4740063"/>
                <a:ext cx="288032" cy="288032"/>
              </a:xfrm>
              <a:prstGeom prst="rect">
                <a:avLst/>
              </a:prstGeom>
              <a:blipFill>
                <a:blip r:embed="rId10"/>
                <a:stretch>
                  <a:fillRect/>
                </a:stretch>
              </a:blipFill>
            </p:spPr>
            <p:txBody>
              <a:bodyPr/>
              <a:lstStyle/>
              <a:p>
                <a:r>
                  <a:rPr lang="en-CA">
                    <a:noFill/>
                  </a:rPr>
                  <a:t> </a:t>
                </a:r>
              </a:p>
            </p:txBody>
          </p:sp>
        </mc:Fallback>
      </mc:AlternateContent>
      <p:sp>
        <p:nvSpPr>
          <p:cNvPr id="59" name="Rectangle 58">
            <a:extLst>
              <a:ext uri="{FF2B5EF4-FFF2-40B4-BE49-F238E27FC236}">
                <a16:creationId xmlns:a16="http://schemas.microsoft.com/office/drawing/2014/main" id="{F80EA5C7-5E2E-4F21-8B80-DCFDA7F98185}"/>
              </a:ext>
            </a:extLst>
          </p:cNvPr>
          <p:cNvSpPr/>
          <p:nvPr/>
        </p:nvSpPr>
        <p:spPr>
          <a:xfrm>
            <a:off x="2349004" y="1858938"/>
            <a:ext cx="349776" cy="261610"/>
          </a:xfrm>
          <a:prstGeom prst="rect">
            <a:avLst/>
          </a:prstGeom>
        </p:spPr>
        <p:txBody>
          <a:bodyPr wrap="none">
            <a:spAutoFit/>
          </a:bodyPr>
          <a:lstStyle/>
          <a:p>
            <a:r>
              <a:rPr lang="en-CA" sz="1050" dirty="0">
                <a:latin typeface="Cambria" panose="02040503050406030204" pitchFamily="18" charset="0"/>
                <a:ea typeface="Cambria" panose="02040503050406030204" pitchFamily="18" charset="0"/>
              </a:rPr>
              <a:t>air</a:t>
            </a:r>
          </a:p>
        </p:txBody>
      </p:sp>
      <p:sp>
        <p:nvSpPr>
          <p:cNvPr id="61" name="Rectangle 60">
            <a:extLst>
              <a:ext uri="{FF2B5EF4-FFF2-40B4-BE49-F238E27FC236}">
                <a16:creationId xmlns:a16="http://schemas.microsoft.com/office/drawing/2014/main" id="{A00D17E7-073A-4DED-99BC-8634C58B2AF7}"/>
              </a:ext>
            </a:extLst>
          </p:cNvPr>
          <p:cNvSpPr/>
          <p:nvPr/>
        </p:nvSpPr>
        <p:spPr>
          <a:xfrm>
            <a:off x="3285108" y="1858938"/>
            <a:ext cx="349776" cy="261610"/>
          </a:xfrm>
          <a:prstGeom prst="rect">
            <a:avLst/>
          </a:prstGeom>
        </p:spPr>
        <p:txBody>
          <a:bodyPr wrap="none">
            <a:spAutoFit/>
          </a:bodyPr>
          <a:lstStyle/>
          <a:p>
            <a:r>
              <a:rPr lang="en-CA" sz="1050" dirty="0">
                <a:latin typeface="Cambria" panose="02040503050406030204" pitchFamily="18" charset="0"/>
                <a:ea typeface="Cambria" panose="02040503050406030204" pitchFamily="18" charset="0"/>
              </a:rPr>
              <a:t>air</a:t>
            </a:r>
          </a:p>
        </p:txBody>
      </p:sp>
    </p:spTree>
    <p:extLst>
      <p:ext uri="{BB962C8B-B14F-4D97-AF65-F5344CB8AC3E}">
        <p14:creationId xmlns:p14="http://schemas.microsoft.com/office/powerpoint/2010/main" val="2843737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6DD700-ADCF-4B93-81E6-D5849CAF8674}"/>
              </a:ext>
            </a:extLst>
          </p:cNvPr>
          <p:cNvSpPr>
            <a:spLocks noGrp="1"/>
          </p:cNvSpPr>
          <p:nvPr>
            <p:ph type="sldNum" sz="quarter" idx="12"/>
          </p:nvPr>
        </p:nvSpPr>
        <p:spPr/>
        <p:txBody>
          <a:bodyPr/>
          <a:lstStyle/>
          <a:p>
            <a:fld id="{2812F1FA-390A-41C6-A5B6-DA577902550D}" type="slidenum">
              <a:rPr lang="en-CA" smtClean="0"/>
              <a:pPr/>
              <a:t>5</a:t>
            </a:fld>
            <a:endParaRPr lang="en-CA"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C2C8096-1575-43C4-B138-59ACBF13EE79}"/>
                  </a:ext>
                </a:extLst>
              </p:cNvPr>
              <p:cNvSpPr/>
              <p:nvPr/>
            </p:nvSpPr>
            <p:spPr>
              <a:xfrm>
                <a:off x="514133" y="323652"/>
                <a:ext cx="5486617"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14:m>
                  <m:oMath xmlns:m="http://schemas.openxmlformats.org/officeDocument/2006/math">
                    <m:sSub>
                      <m:sSubPr>
                        <m:ctrlPr>
                          <a:rPr lang="en-CA" sz="1100" i="1" smtClean="0">
                            <a:solidFill>
                              <a:schemeClr val="tx1"/>
                            </a:solidFill>
                            <a:latin typeface="Cambria Math" panose="02040503050406030204" pitchFamily="18" charset="0"/>
                            <a:ea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𝑅</m:t>
                        </m:r>
                      </m:e>
                      <m:sub>
                        <m:r>
                          <a:rPr lang="en-CA" sz="1100" i="1">
                            <a:solidFill>
                              <a:schemeClr val="tx1"/>
                            </a:solidFill>
                            <a:latin typeface="Cambria Math" panose="02040503050406030204" pitchFamily="18" charset="0"/>
                            <a:ea typeface="Cambria Math" panose="02040503050406030204" pitchFamily="18" charset="0"/>
                          </a:rPr>
                          <m:t>𝑜𝑣</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is the inverse of </a:t>
                </a:r>
                <a14:m>
                  <m:oMath xmlns:m="http://schemas.openxmlformats.org/officeDocument/2006/math">
                    <m:r>
                      <a:rPr lang="en-CA" sz="1100" i="1" dirty="0" smtClean="0">
                        <a:solidFill>
                          <a:schemeClr val="tx1"/>
                        </a:solidFill>
                        <a:latin typeface="Cambria Math" panose="02040503050406030204" pitchFamily="18" charset="0"/>
                        <a:cs typeface="Times New Roman" panose="02020603050405020304" pitchFamily="18" charset="0"/>
                      </a:rPr>
                      <m:t>𝑈</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𝑅</m:t>
                          </m:r>
                        </m:e>
                        <m:sub>
                          <m:r>
                            <a:rPr lang="en-CA" sz="1100" i="1">
                              <a:solidFill>
                                <a:schemeClr val="tx1"/>
                              </a:solidFill>
                              <a:latin typeface="Cambria Math" panose="02040503050406030204" pitchFamily="18" charset="0"/>
                              <a:ea typeface="Cambria Math" panose="02040503050406030204" pitchFamily="18" charset="0"/>
                            </a:rPr>
                            <m:t>𝑜𝑣</m:t>
                          </m:r>
                        </m:sub>
                      </m:sSub>
                      <m:r>
                        <a:rPr lang="en-CA" sz="1100" b="0" i="0" smtClean="0">
                          <a:solidFill>
                            <a:schemeClr val="tx1"/>
                          </a:solidFill>
                          <a:latin typeface="Cambria Math" panose="02040503050406030204" pitchFamily="18" charset="0"/>
                          <a:ea typeface="Cambria Math" panose="02040503050406030204" pitchFamily="18" charset="0"/>
                        </a:rPr>
                        <m:t>=</m:t>
                      </m:r>
                      <m:sSup>
                        <m:sSupPr>
                          <m:ctrlPr>
                            <a:rPr lang="en-CA" sz="1100" b="0" i="1" smtClean="0">
                              <a:solidFill>
                                <a:schemeClr val="tx1"/>
                              </a:solidFill>
                              <a:latin typeface="Cambria Math" panose="02040503050406030204" pitchFamily="18" charset="0"/>
                              <a:ea typeface="Cambria Math" panose="02040503050406030204" pitchFamily="18" charset="0"/>
                            </a:rPr>
                          </m:ctrlPr>
                        </m:sSupPr>
                        <m:e>
                          <m:d>
                            <m:dPr>
                              <m:ctrlPr>
                                <a:rPr lang="en-CA" sz="1100" b="0" i="1" smtClean="0">
                                  <a:solidFill>
                                    <a:schemeClr val="tx1"/>
                                  </a:solidFill>
                                  <a:latin typeface="Cambria Math" panose="02040503050406030204" pitchFamily="18" charset="0"/>
                                  <a:ea typeface="Cambria Math" panose="02040503050406030204" pitchFamily="18" charset="0"/>
                                </a:rPr>
                              </m:ctrlPr>
                            </m:dPr>
                            <m:e>
                              <m:r>
                                <a:rPr lang="en-CA" sz="1100" b="0" i="1" smtClean="0">
                                  <a:solidFill>
                                    <a:schemeClr val="tx1"/>
                                  </a:solidFill>
                                  <a:latin typeface="Cambria Math" panose="02040503050406030204" pitchFamily="18" charset="0"/>
                                  <a:ea typeface="Cambria Math" panose="02040503050406030204" pitchFamily="18" charset="0"/>
                                </a:rPr>
                                <m:t>𝑈</m:t>
                              </m:r>
                            </m:e>
                          </m:d>
                        </m:e>
                        <m:sup>
                          <m:r>
                            <a:rPr lang="en-CA" sz="1100" b="0" i="1" smtClean="0">
                              <a:solidFill>
                                <a:schemeClr val="tx1"/>
                              </a:solidFill>
                              <a:latin typeface="Cambria Math" panose="02040503050406030204" pitchFamily="18" charset="0"/>
                              <a:ea typeface="Cambria Math" panose="02040503050406030204" pitchFamily="18" charset="0"/>
                            </a:rPr>
                            <m:t>−1</m:t>
                          </m:r>
                        </m:sup>
                      </m:sSup>
                    </m:oMath>
                  </m:oMathPara>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Thus, the units of </a:t>
                </a:r>
                <a14:m>
                  <m:oMath xmlns:m="http://schemas.openxmlformats.org/officeDocument/2006/math">
                    <m:sSub>
                      <m:sSubPr>
                        <m:ctrlPr>
                          <a:rPr lang="en-CA" sz="1100" b="0" i="1" dirty="0" smtClean="0">
                            <a:solidFill>
                              <a:schemeClr val="tx1"/>
                            </a:solidFill>
                            <a:latin typeface="Cambria Math" panose="02040503050406030204" pitchFamily="18" charset="0"/>
                            <a:cs typeface="Times New Roman" panose="02020603050405020304" pitchFamily="18" charset="0"/>
                          </a:rPr>
                        </m:ctrlPr>
                      </m:sSubPr>
                      <m:e>
                        <m:r>
                          <a:rPr lang="en-CA" sz="1100" i="1" dirty="0" smtClean="0">
                            <a:solidFill>
                              <a:schemeClr val="tx1"/>
                            </a:solidFill>
                            <a:latin typeface="Cambria Math" panose="02040503050406030204" pitchFamily="18" charset="0"/>
                            <a:cs typeface="Times New Roman" panose="02020603050405020304" pitchFamily="18" charset="0"/>
                          </a:rPr>
                          <m:t>𝑅</m:t>
                        </m:r>
                      </m:e>
                      <m:sub>
                        <m:r>
                          <a:rPr lang="en-CA" sz="1100" i="1" dirty="0" smtClean="0">
                            <a:solidFill>
                              <a:schemeClr val="tx1"/>
                            </a:solidFill>
                            <a:latin typeface="Cambria Math" panose="02040503050406030204" pitchFamily="18" charset="0"/>
                            <a:cs typeface="Times New Roman" panose="02020603050405020304" pitchFamily="18" charset="0"/>
                          </a:rPr>
                          <m:t>𝑜𝑣</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are </a:t>
                </a:r>
                <a14:m>
                  <m:oMath xmlns:m="http://schemas.openxmlformats.org/officeDocument/2006/math">
                    <m:sSup>
                      <m:sSupPr>
                        <m:ctrlPr>
                          <a:rPr lang="en-CA" sz="1100" b="0" i="1" smtClean="0">
                            <a:solidFill>
                              <a:schemeClr val="tx1"/>
                            </a:solidFill>
                            <a:latin typeface="Cambria Math" panose="02040503050406030204" pitchFamily="18" charset="0"/>
                            <a:cs typeface="Times New Roman" panose="02020603050405020304" pitchFamily="18" charset="0"/>
                          </a:rPr>
                        </m:ctrlPr>
                      </m:sSupPr>
                      <m:e>
                        <m:r>
                          <a:rPr lang="en-CA" sz="1100" b="0" i="1" smtClean="0">
                            <a:solidFill>
                              <a:schemeClr val="tx1"/>
                            </a:solidFill>
                            <a:latin typeface="Cambria Math" panose="02040503050406030204" pitchFamily="18" charset="0"/>
                            <a:cs typeface="Times New Roman" panose="02020603050405020304" pitchFamily="18" charset="0"/>
                          </a:rPr>
                          <m:t>𝑚</m:t>
                        </m:r>
                      </m:e>
                      <m:sup>
                        <m:r>
                          <a:rPr lang="en-CA" sz="1100" b="0" i="1" smtClean="0">
                            <a:solidFill>
                              <a:schemeClr val="tx1"/>
                            </a:solidFill>
                            <a:latin typeface="Cambria Math" panose="02040503050406030204" pitchFamily="18" charset="0"/>
                            <a:cs typeface="Times New Roman" panose="02020603050405020304" pitchFamily="18" charset="0"/>
                          </a:rPr>
                          <m:t>2</m:t>
                        </m:r>
                      </m:sup>
                    </m:sSup>
                    <m:r>
                      <a:rPr lang="en-CA" sz="11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CA" sz="11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𝐾</m:t>
                    </m:r>
                    <m:r>
                      <a:rPr lang="en-CA" sz="11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CA" sz="11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𝑊</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and the units of </a:t>
                </a:r>
                <a14:m>
                  <m:oMath xmlns:m="http://schemas.openxmlformats.org/officeDocument/2006/math">
                    <m:sSub>
                      <m:sSubPr>
                        <m:ctrlPr>
                          <a:rPr lang="en-CA" sz="1100" b="0" i="1" smtClean="0">
                            <a:solidFill>
                              <a:schemeClr val="tx1"/>
                            </a:solidFill>
                            <a:latin typeface="Cambria Math" panose="02040503050406030204" pitchFamily="18" charset="0"/>
                            <a:cs typeface="Times New Roman" panose="02020603050405020304" pitchFamily="18" charset="0"/>
                          </a:rPr>
                        </m:ctrlPr>
                      </m:sSubPr>
                      <m:e>
                        <m:r>
                          <a:rPr lang="en-CA" sz="1100" b="0" i="1" smtClean="0">
                            <a:solidFill>
                              <a:schemeClr val="tx1"/>
                            </a:solidFill>
                            <a:latin typeface="Cambria Math" panose="02040503050406030204" pitchFamily="18" charset="0"/>
                            <a:cs typeface="Times New Roman" panose="02020603050405020304" pitchFamily="18" charset="0"/>
                          </a:rPr>
                          <m:t>𝑅</m:t>
                        </m:r>
                      </m:e>
                      <m:sub>
                        <m:r>
                          <a:rPr lang="en-CA" sz="1100" b="0" i="1" smtClean="0">
                            <a:solidFill>
                              <a:schemeClr val="tx1"/>
                            </a:solidFill>
                            <a:latin typeface="Cambria Math" panose="02040503050406030204" pitchFamily="18" charset="0"/>
                            <a:cs typeface="Times New Roman" panose="02020603050405020304" pitchFamily="18" charset="0"/>
                          </a:rPr>
                          <m:t>𝑜𝑣</m:t>
                        </m:r>
                      </m:sub>
                    </m:sSub>
                    <m:r>
                      <a:rPr lang="en-CA" sz="1100" b="0" i="1" smtClean="0">
                        <a:solidFill>
                          <a:schemeClr val="tx1"/>
                        </a:solidFill>
                        <a:latin typeface="Cambria Math" panose="02040503050406030204" pitchFamily="18" charset="0"/>
                        <a:cs typeface="Times New Roman" panose="02020603050405020304" pitchFamily="18" charset="0"/>
                      </a:rPr>
                      <m:t>/</m:t>
                    </m:r>
                    <m:r>
                      <a:rPr lang="en-CA" sz="1100" b="0" i="1" smtClean="0">
                        <a:solidFill>
                          <a:schemeClr val="tx1"/>
                        </a:solidFill>
                        <a:latin typeface="Cambria Math" panose="02040503050406030204" pitchFamily="18" charset="0"/>
                        <a:cs typeface="Times New Roman" panose="02020603050405020304" pitchFamily="18" charset="0"/>
                      </a:rPr>
                      <m:t>𝐴</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are </a:t>
                </a:r>
                <a14:m>
                  <m:oMath xmlns:m="http://schemas.openxmlformats.org/officeDocument/2006/math">
                    <m:r>
                      <a:rPr lang="en-CA" sz="1100" b="0" i="1" smtClean="0">
                        <a:solidFill>
                          <a:schemeClr val="tx1"/>
                        </a:solidFill>
                        <a:latin typeface="Cambria Math" panose="02040503050406030204" pitchFamily="18" charset="0"/>
                        <a:cs typeface="Times New Roman" panose="02020603050405020304" pitchFamily="18" charset="0"/>
                      </a:rPr>
                      <m:t>𝐾</m:t>
                    </m:r>
                    <m:r>
                      <a:rPr lang="en-CA" sz="1100" b="0" i="1" smtClean="0">
                        <a:solidFill>
                          <a:schemeClr val="tx1"/>
                        </a:solidFill>
                        <a:latin typeface="Cambria Math" panose="02040503050406030204" pitchFamily="18" charset="0"/>
                        <a:cs typeface="Times New Roman" panose="02020603050405020304" pitchFamily="18" charset="0"/>
                      </a:rPr>
                      <m:t>/</m:t>
                    </m:r>
                    <m:r>
                      <a:rPr lang="en-CA" sz="1100" b="0" i="1" smtClean="0">
                        <a:solidFill>
                          <a:schemeClr val="tx1"/>
                        </a:solidFill>
                        <a:latin typeface="Cambria Math" panose="02040503050406030204" pitchFamily="18" charset="0"/>
                        <a:cs typeface="Times New Roman" panose="02020603050405020304" pitchFamily="18" charset="0"/>
                      </a:rPr>
                      <m:t>𝑊</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Note that </a:t>
                </a:r>
                <a14:m>
                  <m:oMath xmlns:m="http://schemas.openxmlformats.org/officeDocument/2006/math">
                    <m:r>
                      <a:rPr lang="en-CA" sz="1100" i="1" dirty="0" smtClean="0">
                        <a:solidFill>
                          <a:schemeClr val="tx1"/>
                        </a:solidFill>
                        <a:latin typeface="Cambria Math" panose="02040503050406030204" pitchFamily="18" charset="0"/>
                        <a:cs typeface="Times New Roman" panose="02020603050405020304" pitchFamily="18" charset="0"/>
                      </a:rPr>
                      <m:t>𝑈</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is an indicator of how readily an assembly allows heat flow (i.e. higher </a:t>
                </a:r>
                <a14:m>
                  <m:oMath xmlns:m="http://schemas.openxmlformats.org/officeDocument/2006/math">
                    <m:r>
                      <a:rPr lang="en-CA" sz="1100" i="1" dirty="0" smtClean="0">
                        <a:solidFill>
                          <a:schemeClr val="tx1"/>
                        </a:solidFill>
                        <a:latin typeface="Cambria Math" panose="02040503050406030204" pitchFamily="18" charset="0"/>
                        <a:cs typeface="Times New Roman" panose="02020603050405020304" pitchFamily="18" charset="0"/>
                      </a:rPr>
                      <m:t>𝑈</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 higher heat flow), whereas </a:t>
                </a:r>
                <a14:m>
                  <m:oMath xmlns:m="http://schemas.openxmlformats.org/officeDocument/2006/math">
                    <m:sSub>
                      <m:sSubPr>
                        <m:ctrlPr>
                          <a:rPr lang="en-CA" sz="1100" b="0" i="1" dirty="0" smtClean="0">
                            <a:solidFill>
                              <a:schemeClr val="tx1"/>
                            </a:solidFill>
                            <a:latin typeface="Cambria Math" panose="02040503050406030204" pitchFamily="18" charset="0"/>
                            <a:cs typeface="Times New Roman" panose="02020603050405020304" pitchFamily="18" charset="0"/>
                          </a:rPr>
                        </m:ctrlPr>
                      </m:sSubPr>
                      <m:e>
                        <m:r>
                          <a:rPr lang="en-CA" sz="1100" i="1" dirty="0" smtClean="0">
                            <a:solidFill>
                              <a:schemeClr val="tx1"/>
                            </a:solidFill>
                            <a:latin typeface="Cambria Math" panose="02040503050406030204" pitchFamily="18" charset="0"/>
                            <a:cs typeface="Times New Roman" panose="02020603050405020304" pitchFamily="18" charset="0"/>
                          </a:rPr>
                          <m:t>𝑅</m:t>
                        </m:r>
                      </m:e>
                      <m:sub>
                        <m:r>
                          <a:rPr lang="en-CA" sz="1100" i="1" dirty="0" smtClean="0">
                            <a:solidFill>
                              <a:schemeClr val="tx1"/>
                            </a:solidFill>
                            <a:latin typeface="Cambria Math" panose="02040503050406030204" pitchFamily="18" charset="0"/>
                            <a:cs typeface="Times New Roman" panose="02020603050405020304" pitchFamily="18" charset="0"/>
                          </a:rPr>
                          <m:t>𝑜𝑣</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indicates how readily an assembly resists heat flow (i.e. higher </a:t>
                </a:r>
                <a14:m>
                  <m:oMath xmlns:m="http://schemas.openxmlformats.org/officeDocument/2006/math">
                    <m:r>
                      <a:rPr lang="en-CA" sz="1100" i="1" dirty="0" smtClean="0">
                        <a:solidFill>
                          <a:schemeClr val="tx1"/>
                        </a:solidFill>
                        <a:latin typeface="Cambria Math" panose="02040503050406030204" pitchFamily="18" charset="0"/>
                        <a:cs typeface="Times New Roman" panose="02020603050405020304" pitchFamily="18" charset="0"/>
                      </a:rPr>
                      <m:t>𝑅</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 lower heat flow).</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6C2C8096-1575-43C4-B138-59ACBF13EE79}"/>
                  </a:ext>
                </a:extLst>
              </p:cNvPr>
              <p:cNvSpPr>
                <a:spLocks noRot="1" noChangeAspect="1" noMove="1" noResize="1" noEditPoints="1" noAdjustHandles="1" noChangeArrowheads="1" noChangeShapeType="1" noTextEdit="1"/>
              </p:cNvSpPr>
              <p:nvPr/>
            </p:nvSpPr>
            <p:spPr>
              <a:xfrm>
                <a:off x="514133" y="323652"/>
                <a:ext cx="5486617" cy="3600400"/>
              </a:xfrm>
              <a:prstGeom prst="rect">
                <a:avLst/>
              </a:prstGeom>
              <a:blipFill>
                <a:blip r:embed="rId2"/>
                <a:stretch>
                  <a:fillRect t="-169"/>
                </a:stretch>
              </a:blipFill>
              <a:ln>
                <a:noFill/>
              </a:ln>
            </p:spPr>
            <p:txBody>
              <a:bodyPr/>
              <a:lstStyle/>
              <a:p>
                <a:r>
                  <a:rPr lang="en-CA">
                    <a:noFill/>
                  </a:rPr>
                  <a:t> </a:t>
                </a:r>
              </a:p>
            </p:txBody>
          </p:sp>
        </mc:Fallback>
      </mc:AlternateContent>
    </p:spTree>
    <p:extLst>
      <p:ext uri="{BB962C8B-B14F-4D97-AF65-F5344CB8AC3E}">
        <p14:creationId xmlns:p14="http://schemas.microsoft.com/office/powerpoint/2010/main" val="168743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Arrow Connector 112">
            <a:extLst>
              <a:ext uri="{FF2B5EF4-FFF2-40B4-BE49-F238E27FC236}">
                <a16:creationId xmlns:a16="http://schemas.microsoft.com/office/drawing/2014/main" id="{8A888741-3F27-47CE-A446-EAB34E2695FA}"/>
              </a:ext>
            </a:extLst>
          </p:cNvPr>
          <p:cNvCxnSpPr>
            <a:cxnSpLocks/>
          </p:cNvCxnSpPr>
          <p:nvPr/>
        </p:nvCxnSpPr>
        <p:spPr>
          <a:xfrm>
            <a:off x="3573140" y="3682767"/>
            <a:ext cx="432048" cy="0"/>
          </a:xfrm>
          <a:prstGeom prst="straightConnector1">
            <a:avLst/>
          </a:prstGeom>
          <a:ln w="1905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A317BC6-2C69-41AC-99AC-047085271A69}"/>
              </a:ext>
            </a:extLst>
          </p:cNvPr>
          <p:cNvSpPr>
            <a:spLocks noGrp="1"/>
          </p:cNvSpPr>
          <p:nvPr>
            <p:ph type="sldNum" sz="quarter" idx="12"/>
          </p:nvPr>
        </p:nvSpPr>
        <p:spPr/>
        <p:txBody>
          <a:bodyPr/>
          <a:lstStyle/>
          <a:p>
            <a:fld id="{2812F1FA-390A-41C6-A5B6-DA577902550D}" type="slidenum">
              <a:rPr lang="en-CA" smtClean="0"/>
              <a:pPr/>
              <a:t>6</a:t>
            </a:fld>
            <a:endParaRPr lang="en-CA" dirty="0"/>
          </a:p>
        </p:txBody>
      </p:sp>
      <p:grpSp>
        <p:nvGrpSpPr>
          <p:cNvPr id="3" name="Group 2">
            <a:extLst>
              <a:ext uri="{FF2B5EF4-FFF2-40B4-BE49-F238E27FC236}">
                <a16:creationId xmlns:a16="http://schemas.microsoft.com/office/drawing/2014/main" id="{89FE60B2-096C-407F-BFDC-EFC3ADEBCE32}"/>
              </a:ext>
            </a:extLst>
          </p:cNvPr>
          <p:cNvGrpSpPr/>
          <p:nvPr/>
        </p:nvGrpSpPr>
        <p:grpSpPr>
          <a:xfrm>
            <a:off x="260772" y="107628"/>
            <a:ext cx="5965856" cy="516486"/>
            <a:chOff x="260772" y="107628"/>
            <a:chExt cx="5965856" cy="516486"/>
          </a:xfrm>
        </p:grpSpPr>
        <p:sp>
          <p:nvSpPr>
            <p:cNvPr id="4" name="Rectangle 3">
              <a:extLst>
                <a:ext uri="{FF2B5EF4-FFF2-40B4-BE49-F238E27FC236}">
                  <a16:creationId xmlns:a16="http://schemas.microsoft.com/office/drawing/2014/main" id="{4FDCC6E4-A241-4215-9800-BCDDC82616FA}"/>
                </a:ext>
              </a:extLst>
            </p:cNvPr>
            <p:cNvSpPr/>
            <p:nvPr/>
          </p:nvSpPr>
          <p:spPr>
            <a:xfrm>
              <a:off x="548804" y="107628"/>
              <a:ext cx="5677824" cy="51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rPr>
                <a:t>Thermal Resistances of Planar Layers</a:t>
              </a:r>
              <a:endParaRPr lang="en-CA" sz="1200" b="1" u="sng"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03B56C96-02E6-4356-8AE1-893B0643824A}"/>
                </a:ext>
              </a:extLst>
            </p:cNvPr>
            <p:cNvSpPr/>
            <p:nvPr/>
          </p:nvSpPr>
          <p:spPr>
            <a:xfrm>
              <a:off x="260772" y="107628"/>
              <a:ext cx="288032" cy="28803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400" b="1" dirty="0">
                  <a:solidFill>
                    <a:schemeClr val="tx1"/>
                  </a:solidFill>
                  <a:latin typeface="Cambria" panose="02040503050406030204" pitchFamily="18" charset="0"/>
                  <a:ea typeface="Cambria" panose="02040503050406030204" pitchFamily="18" charset="0"/>
                  <a:cs typeface="Sabon Next LT" panose="020B0502040204020203" pitchFamily="2" charset="0"/>
                </a:rPr>
                <a:t>2.</a:t>
              </a:r>
            </a:p>
          </p:txBody>
        </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EE24F34-7ABA-4B7D-AF13-FB998217EE43}"/>
                  </a:ext>
                </a:extLst>
              </p:cNvPr>
              <p:cNvSpPr/>
              <p:nvPr/>
            </p:nvSpPr>
            <p:spPr>
              <a:xfrm>
                <a:off x="548804" y="827708"/>
                <a:ext cx="5486617"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1100" u="sng" dirty="0">
                    <a:solidFill>
                      <a:schemeClr val="tx1"/>
                    </a:solidFill>
                    <a:latin typeface="Cambria" panose="02040503050406030204" pitchFamily="18" charset="0"/>
                    <a:ea typeface="Cambria" panose="02040503050406030204" pitchFamily="18" charset="0"/>
                    <a:cs typeface="Times New Roman" panose="02020603050405020304" pitchFamily="18" charset="0"/>
                  </a:rPr>
                  <a:t>1-D Steady Heat Conduction through a Planar Solid</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Consider heat conduction occurring normal to the plane of surface area </a:t>
                </a:r>
                <a14:m>
                  <m:oMath xmlns:m="http://schemas.openxmlformats.org/officeDocument/2006/math">
                    <m:r>
                      <a:rPr lang="en-CA" sz="1100" i="1" dirty="0" smtClean="0">
                        <a:solidFill>
                          <a:schemeClr val="tx1"/>
                        </a:solidFill>
                        <a:latin typeface="Cambria Math" panose="02040503050406030204" pitchFamily="18" charset="0"/>
                        <a:cs typeface="Times New Roman" panose="02020603050405020304" pitchFamily="18" charset="0"/>
                      </a:rPr>
                      <m:t>𝐴</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(i.e. along x-direction only; 1-D heat transfer).</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AEE24F34-7ABA-4B7D-AF13-FB998217EE43}"/>
                  </a:ext>
                </a:extLst>
              </p:cNvPr>
              <p:cNvSpPr>
                <a:spLocks noRot="1" noChangeAspect="1" noMove="1" noResize="1" noEditPoints="1" noAdjustHandles="1" noChangeArrowheads="1" noChangeShapeType="1" noTextEdit="1"/>
              </p:cNvSpPr>
              <p:nvPr/>
            </p:nvSpPr>
            <p:spPr>
              <a:xfrm>
                <a:off x="548804" y="827708"/>
                <a:ext cx="5486617" cy="792088"/>
              </a:xfrm>
              <a:prstGeom prst="rect">
                <a:avLst/>
              </a:prstGeom>
              <a:blipFill>
                <a:blip r:embed="rId2"/>
                <a:stretch>
                  <a:fillRect t="-769" b="-1538"/>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03772A1-8DBC-498C-8F7A-DBD693A2C828}"/>
                  </a:ext>
                </a:extLst>
              </p:cNvPr>
              <p:cNvSpPr txBox="1"/>
              <p:nvPr/>
            </p:nvSpPr>
            <p:spPr>
              <a:xfrm>
                <a:off x="1124868" y="6876380"/>
                <a:ext cx="1167756" cy="3202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sz="1100" i="1" smtClean="0">
                              <a:latin typeface="Cambria Math" panose="02040503050406030204" pitchFamily="18" charset="0"/>
                            </a:rPr>
                          </m:ctrlPr>
                        </m:accPr>
                        <m:e>
                          <m:r>
                            <a:rPr lang="en-CA" sz="1100" i="1">
                              <a:latin typeface="Cambria Math" panose="02040503050406030204" pitchFamily="18" charset="0"/>
                            </a:rPr>
                            <m:t>𝑄</m:t>
                          </m:r>
                        </m:e>
                      </m:acc>
                      <m:r>
                        <a:rPr lang="en-CA" sz="1100" i="1">
                          <a:latin typeface="Cambria Math" panose="02040503050406030204" pitchFamily="18" charset="0"/>
                        </a:rPr>
                        <m:t>=</m:t>
                      </m:r>
                      <m:f>
                        <m:fPr>
                          <m:ctrlPr>
                            <a:rPr lang="en-CA" sz="1100" i="1">
                              <a:latin typeface="Cambria Math" panose="02040503050406030204" pitchFamily="18" charset="0"/>
                            </a:rPr>
                          </m:ctrlPr>
                        </m:fPr>
                        <m:num>
                          <m:r>
                            <a:rPr lang="en-CA" sz="1100" b="0" i="1" smtClean="0">
                              <a:latin typeface="Cambria Math" panose="02040503050406030204" pitchFamily="18" charset="0"/>
                              <a:ea typeface="Cambria Math" panose="02040503050406030204" pitchFamily="18" charset="0"/>
                            </a:rPr>
                            <m:t>𝑘𝐴</m:t>
                          </m:r>
                        </m:num>
                        <m:den>
                          <m:r>
                            <a:rPr lang="en-CA" sz="1100" b="0" i="1" smtClean="0">
                              <a:latin typeface="Cambria Math" panose="02040503050406030204" pitchFamily="18" charset="0"/>
                              <a:ea typeface="Cambria Math" panose="02040503050406030204" pitchFamily="18" charset="0"/>
                            </a:rPr>
                            <m:t>𝐿</m:t>
                          </m:r>
                        </m:den>
                      </m:f>
                      <m:r>
                        <a:rPr lang="en-CA" sz="1100" i="1">
                          <a:latin typeface="Cambria Math" panose="02040503050406030204" pitchFamily="18" charset="0"/>
                          <a:ea typeface="Cambria Math" panose="02040503050406030204" pitchFamily="18" charset="0"/>
                        </a:rPr>
                        <m:t>∙</m:t>
                      </m:r>
                      <m:d>
                        <m:dPr>
                          <m:ctrlPr>
                            <a:rPr lang="en-US" sz="1100" i="1">
                              <a:latin typeface="Cambria Math" panose="02040503050406030204" pitchFamily="18" charset="0"/>
                            </a:rPr>
                          </m:ctrlPr>
                        </m:dPr>
                        <m:e>
                          <m:sSub>
                            <m:sSubPr>
                              <m:ctrlPr>
                                <a:rPr lang="en-CA" sz="1100" i="1">
                                  <a:latin typeface="Cambria Math" panose="02040503050406030204" pitchFamily="18" charset="0"/>
                                </a:rPr>
                              </m:ctrlPr>
                            </m:sSubPr>
                            <m:e>
                              <m:r>
                                <a:rPr lang="en-CA" sz="1100" i="1">
                                  <a:latin typeface="Cambria Math" panose="02040503050406030204" pitchFamily="18" charset="0"/>
                                </a:rPr>
                                <m:t>𝑇</m:t>
                              </m:r>
                            </m:e>
                            <m:sub>
                              <m:r>
                                <a:rPr lang="en-CA" sz="1100" b="0" i="1" smtClean="0">
                                  <a:latin typeface="Cambria Math" panose="02040503050406030204" pitchFamily="18" charset="0"/>
                                </a:rPr>
                                <m:t>𝐻</m:t>
                              </m:r>
                            </m:sub>
                          </m:sSub>
                          <m:r>
                            <a:rPr lang="en-CA" sz="1100" i="1">
                              <a:latin typeface="Cambria Math" panose="02040503050406030204" pitchFamily="18" charset="0"/>
                            </a:rPr>
                            <m:t>−</m:t>
                          </m:r>
                          <m:sSub>
                            <m:sSubPr>
                              <m:ctrlPr>
                                <a:rPr lang="en-CA" sz="1100" i="1">
                                  <a:latin typeface="Cambria Math" panose="02040503050406030204" pitchFamily="18" charset="0"/>
                                </a:rPr>
                              </m:ctrlPr>
                            </m:sSubPr>
                            <m:e>
                              <m:r>
                                <a:rPr lang="en-CA" sz="1100" i="1">
                                  <a:latin typeface="Cambria Math" panose="02040503050406030204" pitchFamily="18" charset="0"/>
                                </a:rPr>
                                <m:t>𝑇</m:t>
                              </m:r>
                            </m:e>
                            <m:sub>
                              <m:r>
                                <a:rPr lang="en-CA" sz="1100" b="0" i="1" smtClean="0">
                                  <a:latin typeface="Cambria Math" panose="02040503050406030204" pitchFamily="18" charset="0"/>
                                </a:rPr>
                                <m:t>𝐶</m:t>
                              </m:r>
                            </m:sub>
                          </m:sSub>
                        </m:e>
                      </m:d>
                    </m:oMath>
                  </m:oMathPara>
                </a14:m>
                <a:endParaRPr lang="en-CA" sz="1100" dirty="0">
                  <a:latin typeface="Cambria Math" panose="02040503050406030204" pitchFamily="18" charset="0"/>
                </a:endParaRPr>
              </a:p>
            </p:txBody>
          </p:sp>
        </mc:Choice>
        <mc:Fallback xmlns="">
          <p:sp>
            <p:nvSpPr>
              <p:cNvPr id="48" name="TextBox 47">
                <a:extLst>
                  <a:ext uri="{FF2B5EF4-FFF2-40B4-BE49-F238E27FC236}">
                    <a16:creationId xmlns:a16="http://schemas.microsoft.com/office/drawing/2014/main" id="{E03772A1-8DBC-498C-8F7A-DBD693A2C828}"/>
                  </a:ext>
                </a:extLst>
              </p:cNvPr>
              <p:cNvSpPr txBox="1">
                <a:spLocks noRot="1" noChangeAspect="1" noMove="1" noResize="1" noEditPoints="1" noAdjustHandles="1" noChangeArrowheads="1" noChangeShapeType="1" noTextEdit="1"/>
              </p:cNvSpPr>
              <p:nvPr/>
            </p:nvSpPr>
            <p:spPr>
              <a:xfrm>
                <a:off x="1124868" y="6876380"/>
                <a:ext cx="1167756" cy="320280"/>
              </a:xfrm>
              <a:prstGeom prst="rect">
                <a:avLst/>
              </a:prstGeom>
              <a:blipFill>
                <a:blip r:embed="rId44"/>
                <a:stretch>
                  <a:fillRect l="-3665" b="-13208"/>
                </a:stretch>
              </a:blipFill>
            </p:spPr>
            <p:txBody>
              <a:bodyPr/>
              <a:lstStyle/>
              <a:p>
                <a:r>
                  <a:rPr lang="en-CA">
                    <a:noFill/>
                  </a:rPr>
                  <a:t> </a:t>
                </a:r>
              </a:p>
            </p:txBody>
          </p:sp>
        </mc:Fallback>
      </mc:AlternateContent>
      <p:sp>
        <p:nvSpPr>
          <p:cNvPr id="74" name="Cube 73">
            <a:extLst>
              <a:ext uri="{FF2B5EF4-FFF2-40B4-BE49-F238E27FC236}">
                <a16:creationId xmlns:a16="http://schemas.microsoft.com/office/drawing/2014/main" id="{FD609FA1-3EAC-4891-AAFF-7999067FA15A}"/>
              </a:ext>
            </a:extLst>
          </p:cNvPr>
          <p:cNvSpPr/>
          <p:nvPr/>
        </p:nvSpPr>
        <p:spPr>
          <a:xfrm>
            <a:off x="3723801" y="2355768"/>
            <a:ext cx="778651" cy="2913211"/>
          </a:xfrm>
          <a:prstGeom prst="cube">
            <a:avLst>
              <a:gd name="adj" fmla="val 60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87" dirty="0"/>
          </a:p>
        </p:txBody>
      </p:sp>
      <p:sp>
        <p:nvSpPr>
          <p:cNvPr id="80" name="TextBox 79">
            <a:extLst>
              <a:ext uri="{FF2B5EF4-FFF2-40B4-BE49-F238E27FC236}">
                <a16:creationId xmlns:a16="http://schemas.microsoft.com/office/drawing/2014/main" id="{835DC268-DB0E-427C-9AD1-DDDB23A1E9FA}"/>
              </a:ext>
            </a:extLst>
          </p:cNvPr>
          <p:cNvSpPr txBox="1"/>
          <p:nvPr/>
        </p:nvSpPr>
        <p:spPr>
          <a:xfrm>
            <a:off x="4149204" y="2026583"/>
            <a:ext cx="1282009" cy="169277"/>
          </a:xfrm>
          <a:prstGeom prst="rect">
            <a:avLst/>
          </a:prstGeom>
          <a:noFill/>
        </p:spPr>
        <p:txBody>
          <a:bodyPr wrap="square" lIns="0" tIns="0" rIns="0" bIns="0" rtlCol="0">
            <a:spAutoFit/>
          </a:bodyPr>
          <a:lstStyle/>
          <a:p>
            <a:r>
              <a:rPr lang="en-CA" sz="1100" dirty="0">
                <a:latin typeface="Cambria Math" panose="02040503050406030204" pitchFamily="18" charset="0"/>
              </a:rPr>
              <a:t>3-D View</a:t>
            </a:r>
          </a:p>
        </p:txBody>
      </p:sp>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BA66B6D2-A791-40FA-87ED-74747B4598AD}"/>
                  </a:ext>
                </a:extLst>
              </p:cNvPr>
              <p:cNvSpPr/>
              <p:nvPr/>
            </p:nvSpPr>
            <p:spPr>
              <a:xfrm>
                <a:off x="4803387" y="2818671"/>
                <a:ext cx="351635" cy="3230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1499" i="1">
                          <a:latin typeface="Cambria Math" panose="02040503050406030204" pitchFamily="18" charset="0"/>
                          <a:ea typeface="Cambria Math" panose="02040503050406030204" pitchFamily="18" charset="0"/>
                        </a:rPr>
                        <m:t>𝐴</m:t>
                      </m:r>
                    </m:oMath>
                  </m:oMathPara>
                </a14:m>
                <a:endParaRPr lang="en-CA" sz="1499" dirty="0"/>
              </a:p>
            </p:txBody>
          </p:sp>
        </mc:Choice>
        <mc:Fallback xmlns="">
          <p:sp>
            <p:nvSpPr>
              <p:cNvPr id="81" name="Rectangle 80">
                <a:extLst>
                  <a:ext uri="{FF2B5EF4-FFF2-40B4-BE49-F238E27FC236}">
                    <a16:creationId xmlns:a16="http://schemas.microsoft.com/office/drawing/2014/main" id="{BA66B6D2-A791-40FA-87ED-74747B4598AD}"/>
                  </a:ext>
                </a:extLst>
              </p:cNvPr>
              <p:cNvSpPr>
                <a:spLocks noRot="1" noChangeAspect="1" noMove="1" noResize="1" noEditPoints="1" noAdjustHandles="1" noChangeArrowheads="1" noChangeShapeType="1" noTextEdit="1"/>
              </p:cNvSpPr>
              <p:nvPr/>
            </p:nvSpPr>
            <p:spPr>
              <a:xfrm>
                <a:off x="4803387" y="2818671"/>
                <a:ext cx="351635" cy="323037"/>
              </a:xfrm>
              <a:prstGeom prst="rect">
                <a:avLst/>
              </a:prstGeom>
              <a:blipFill>
                <a:blip r:embed="rId45"/>
                <a:stretch>
                  <a:fillRect/>
                </a:stretch>
              </a:blipFill>
            </p:spPr>
            <p:txBody>
              <a:bodyPr/>
              <a:lstStyle/>
              <a:p>
                <a:r>
                  <a:rPr lang="en-CA">
                    <a:noFill/>
                  </a:rPr>
                  <a:t> </a:t>
                </a:r>
              </a:p>
            </p:txBody>
          </p:sp>
        </mc:Fallback>
      </mc:AlternateContent>
      <p:sp>
        <p:nvSpPr>
          <p:cNvPr id="82" name="Rectangle 81">
            <a:extLst>
              <a:ext uri="{FF2B5EF4-FFF2-40B4-BE49-F238E27FC236}">
                <a16:creationId xmlns:a16="http://schemas.microsoft.com/office/drawing/2014/main" id="{D4BAF8CF-7401-409D-B518-8276B70C346F}"/>
              </a:ext>
            </a:extLst>
          </p:cNvPr>
          <p:cNvSpPr/>
          <p:nvPr/>
        </p:nvSpPr>
        <p:spPr>
          <a:xfrm>
            <a:off x="3723800" y="2832200"/>
            <a:ext cx="297083" cy="2429070"/>
          </a:xfrm>
          <a:prstGeom prst="rect">
            <a:avLst/>
          </a:prstGeom>
          <a:pattFill prst="narVert">
            <a:fgClr>
              <a:schemeClr val="tx1">
                <a:lumMod val="50000"/>
                <a:lumOff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87" dirty="0"/>
          </a:p>
        </p:txBody>
      </p:sp>
      <p:sp>
        <p:nvSpPr>
          <p:cNvPr id="83" name="Freeform: Shape 82">
            <a:extLst>
              <a:ext uri="{FF2B5EF4-FFF2-40B4-BE49-F238E27FC236}">
                <a16:creationId xmlns:a16="http://schemas.microsoft.com/office/drawing/2014/main" id="{C411DE06-288F-4194-8C9A-53F34B1D8C1C}"/>
              </a:ext>
            </a:extLst>
          </p:cNvPr>
          <p:cNvSpPr/>
          <p:nvPr/>
        </p:nvSpPr>
        <p:spPr>
          <a:xfrm flipV="1">
            <a:off x="4281105" y="2962687"/>
            <a:ext cx="585498" cy="156827"/>
          </a:xfrm>
          <a:custGeom>
            <a:avLst/>
            <a:gdLst>
              <a:gd name="connsiteX0" fmla="*/ 624840 w 624840"/>
              <a:gd name="connsiteY0" fmla="*/ 182880 h 229328"/>
              <a:gd name="connsiteX1" fmla="*/ 335280 w 624840"/>
              <a:gd name="connsiteY1" fmla="*/ 76200 h 229328"/>
              <a:gd name="connsiteX2" fmla="*/ 198120 w 624840"/>
              <a:gd name="connsiteY2" fmla="*/ 228600 h 229328"/>
              <a:gd name="connsiteX3" fmla="*/ 0 w 624840"/>
              <a:gd name="connsiteY3" fmla="*/ 0 h 229328"/>
            </a:gdLst>
            <a:ahLst/>
            <a:cxnLst>
              <a:cxn ang="0">
                <a:pos x="connsiteX0" y="connsiteY0"/>
              </a:cxn>
              <a:cxn ang="0">
                <a:pos x="connsiteX1" y="connsiteY1"/>
              </a:cxn>
              <a:cxn ang="0">
                <a:pos x="connsiteX2" y="connsiteY2"/>
              </a:cxn>
              <a:cxn ang="0">
                <a:pos x="connsiteX3" y="connsiteY3"/>
              </a:cxn>
            </a:cxnLst>
            <a:rect l="l" t="t" r="r" b="b"/>
            <a:pathLst>
              <a:path w="624840" h="229328">
                <a:moveTo>
                  <a:pt x="624840" y="182880"/>
                </a:moveTo>
                <a:cubicBezTo>
                  <a:pt x="515620" y="125730"/>
                  <a:pt x="406400" y="68580"/>
                  <a:pt x="335280" y="76200"/>
                </a:cubicBezTo>
                <a:cubicBezTo>
                  <a:pt x="264160" y="83820"/>
                  <a:pt x="254000" y="241300"/>
                  <a:pt x="198120" y="228600"/>
                </a:cubicBezTo>
                <a:cubicBezTo>
                  <a:pt x="142240" y="215900"/>
                  <a:pt x="71120" y="107950"/>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87" dirty="0"/>
          </a:p>
        </p:txBody>
      </p:sp>
      <p:cxnSp>
        <p:nvCxnSpPr>
          <p:cNvPr id="89" name="Straight Connector 88">
            <a:extLst>
              <a:ext uri="{FF2B5EF4-FFF2-40B4-BE49-F238E27FC236}">
                <a16:creationId xmlns:a16="http://schemas.microsoft.com/office/drawing/2014/main" id="{3F3FD914-A378-4196-A865-CF1CAE47DD9A}"/>
              </a:ext>
            </a:extLst>
          </p:cNvPr>
          <p:cNvCxnSpPr/>
          <p:nvPr/>
        </p:nvCxnSpPr>
        <p:spPr>
          <a:xfrm>
            <a:off x="1772940" y="2314615"/>
            <a:ext cx="0" cy="432048"/>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6DE1A7C8-D131-4329-B0D1-B24A26B9BD3B}"/>
                  </a:ext>
                </a:extLst>
              </p:cNvPr>
              <p:cNvSpPr txBox="1"/>
              <p:nvPr/>
            </p:nvSpPr>
            <p:spPr>
              <a:xfrm>
                <a:off x="836836" y="4330839"/>
                <a:ext cx="184218"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𝑇</m:t>
                          </m:r>
                        </m:e>
                        <m:sub>
                          <m:r>
                            <a:rPr lang="en-CA" sz="1100" b="0" i="1" smtClean="0">
                              <a:latin typeface="Cambria Math" panose="02040503050406030204" pitchFamily="18" charset="0"/>
                            </a:rPr>
                            <m:t>𝐻</m:t>
                          </m:r>
                        </m:sub>
                      </m:sSub>
                    </m:oMath>
                  </m:oMathPara>
                </a14:m>
                <a:endParaRPr lang="en-CA" sz="1100" dirty="0">
                  <a:latin typeface="Cambria Math" panose="02040503050406030204" pitchFamily="18" charset="0"/>
                </a:endParaRPr>
              </a:p>
            </p:txBody>
          </p:sp>
        </mc:Choice>
        <mc:Fallback xmlns="">
          <p:sp>
            <p:nvSpPr>
              <p:cNvPr id="92" name="TextBox 91">
                <a:extLst>
                  <a:ext uri="{FF2B5EF4-FFF2-40B4-BE49-F238E27FC236}">
                    <a16:creationId xmlns:a16="http://schemas.microsoft.com/office/drawing/2014/main" id="{6DE1A7C8-D131-4329-B0D1-B24A26B9BD3B}"/>
                  </a:ext>
                </a:extLst>
              </p:cNvPr>
              <p:cNvSpPr txBox="1">
                <a:spLocks noRot="1" noChangeAspect="1" noMove="1" noResize="1" noEditPoints="1" noAdjustHandles="1" noChangeArrowheads="1" noChangeShapeType="1" noTextEdit="1"/>
              </p:cNvSpPr>
              <p:nvPr/>
            </p:nvSpPr>
            <p:spPr>
              <a:xfrm>
                <a:off x="836836" y="4330839"/>
                <a:ext cx="184218" cy="169277"/>
              </a:xfrm>
              <a:prstGeom prst="rect">
                <a:avLst/>
              </a:prstGeom>
              <a:blipFill>
                <a:blip r:embed="rId46"/>
                <a:stretch>
                  <a:fillRect l="-16667" r="-10000" b="-1785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9326C6A9-EE10-4535-8048-42E0E3459AF9}"/>
                  </a:ext>
                </a:extLst>
              </p:cNvPr>
              <p:cNvSpPr txBox="1"/>
              <p:nvPr/>
            </p:nvSpPr>
            <p:spPr>
              <a:xfrm>
                <a:off x="2204988" y="4546863"/>
                <a:ext cx="171522"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𝑇</m:t>
                          </m:r>
                        </m:e>
                        <m:sub>
                          <m:r>
                            <a:rPr lang="en-CA" sz="1100" b="0" i="1" smtClean="0">
                              <a:latin typeface="Cambria Math" panose="02040503050406030204" pitchFamily="18" charset="0"/>
                            </a:rPr>
                            <m:t>𝐶</m:t>
                          </m:r>
                        </m:sub>
                      </m:sSub>
                    </m:oMath>
                  </m:oMathPara>
                </a14:m>
                <a:endParaRPr lang="en-CA" sz="1100" dirty="0">
                  <a:latin typeface="Cambria Math" panose="02040503050406030204" pitchFamily="18" charset="0"/>
                </a:endParaRPr>
              </a:p>
            </p:txBody>
          </p:sp>
        </mc:Choice>
        <mc:Fallback xmlns="">
          <p:sp>
            <p:nvSpPr>
              <p:cNvPr id="95" name="TextBox 94">
                <a:extLst>
                  <a:ext uri="{FF2B5EF4-FFF2-40B4-BE49-F238E27FC236}">
                    <a16:creationId xmlns:a16="http://schemas.microsoft.com/office/drawing/2014/main" id="{9326C6A9-EE10-4535-8048-42E0E3459AF9}"/>
                  </a:ext>
                </a:extLst>
              </p:cNvPr>
              <p:cNvSpPr txBox="1">
                <a:spLocks noRot="1" noChangeAspect="1" noMove="1" noResize="1" noEditPoints="1" noAdjustHandles="1" noChangeArrowheads="1" noChangeShapeType="1" noTextEdit="1"/>
              </p:cNvSpPr>
              <p:nvPr/>
            </p:nvSpPr>
            <p:spPr>
              <a:xfrm>
                <a:off x="2204988" y="4546863"/>
                <a:ext cx="171522" cy="169277"/>
              </a:xfrm>
              <a:prstGeom prst="rect">
                <a:avLst/>
              </a:prstGeom>
              <a:blipFill>
                <a:blip r:embed="rId47"/>
                <a:stretch>
                  <a:fillRect l="-17857" r="-10714" b="-17857"/>
                </a:stretch>
              </a:blipFill>
            </p:spPr>
            <p:txBody>
              <a:bodyPr/>
              <a:lstStyle/>
              <a:p>
                <a:r>
                  <a:rPr lang="en-CA">
                    <a:noFill/>
                  </a:rPr>
                  <a:t> </a:t>
                </a:r>
              </a:p>
            </p:txBody>
          </p:sp>
        </mc:Fallback>
      </mc:AlternateContent>
      <p:cxnSp>
        <p:nvCxnSpPr>
          <p:cNvPr id="96" name="Straight Connector 95">
            <a:extLst>
              <a:ext uri="{FF2B5EF4-FFF2-40B4-BE49-F238E27FC236}">
                <a16:creationId xmlns:a16="http://schemas.microsoft.com/office/drawing/2014/main" id="{6D248399-4220-4383-9114-4344D2037F2A}"/>
              </a:ext>
            </a:extLst>
          </p:cNvPr>
          <p:cNvCxnSpPr/>
          <p:nvPr/>
        </p:nvCxnSpPr>
        <p:spPr>
          <a:xfrm>
            <a:off x="1484908" y="2314615"/>
            <a:ext cx="0" cy="432048"/>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D3FD2D63-C31B-4182-A984-C6E964C663B2}"/>
              </a:ext>
            </a:extLst>
          </p:cNvPr>
          <p:cNvCxnSpPr>
            <a:cxnSpLocks/>
          </p:cNvCxnSpPr>
          <p:nvPr/>
        </p:nvCxnSpPr>
        <p:spPr>
          <a:xfrm>
            <a:off x="1196876" y="2602647"/>
            <a:ext cx="288032" cy="0"/>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9634F53F-65C7-4348-B81D-F4C62B964E0A}"/>
              </a:ext>
            </a:extLst>
          </p:cNvPr>
          <p:cNvSpPr/>
          <p:nvPr/>
        </p:nvSpPr>
        <p:spPr>
          <a:xfrm>
            <a:off x="1484908" y="2818671"/>
            <a:ext cx="297083" cy="2448272"/>
          </a:xfrm>
          <a:prstGeom prst="rect">
            <a:avLst/>
          </a:prstGeom>
          <a:pattFill prst="narVert">
            <a:fgClr>
              <a:schemeClr val="tx1">
                <a:lumMod val="50000"/>
                <a:lumOff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87" dirty="0"/>
          </a:p>
        </p:txBody>
      </p:sp>
      <p:cxnSp>
        <p:nvCxnSpPr>
          <p:cNvPr id="17" name="Straight Connector 16">
            <a:extLst>
              <a:ext uri="{FF2B5EF4-FFF2-40B4-BE49-F238E27FC236}">
                <a16:creationId xmlns:a16="http://schemas.microsoft.com/office/drawing/2014/main" id="{F77688D1-84AF-4276-BEAE-627A4D2E033D}"/>
              </a:ext>
            </a:extLst>
          </p:cNvPr>
          <p:cNvCxnSpPr>
            <a:cxnSpLocks/>
          </p:cNvCxnSpPr>
          <p:nvPr/>
        </p:nvCxnSpPr>
        <p:spPr>
          <a:xfrm>
            <a:off x="1484908" y="2818671"/>
            <a:ext cx="0" cy="24482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CF65C62-FF8C-4200-8E56-688A48944B79}"/>
              </a:ext>
            </a:extLst>
          </p:cNvPr>
          <p:cNvCxnSpPr>
            <a:cxnSpLocks/>
          </p:cNvCxnSpPr>
          <p:nvPr/>
        </p:nvCxnSpPr>
        <p:spPr>
          <a:xfrm>
            <a:off x="1772940" y="2818671"/>
            <a:ext cx="0" cy="24482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3F6DB0D9-A76B-4E35-9D8C-6BF49664C1FB}"/>
              </a:ext>
            </a:extLst>
          </p:cNvPr>
          <p:cNvSpPr/>
          <p:nvPr/>
        </p:nvSpPr>
        <p:spPr>
          <a:xfrm>
            <a:off x="1102856" y="4418812"/>
            <a:ext cx="382051" cy="56043"/>
          </a:xfrm>
          <a:custGeom>
            <a:avLst/>
            <a:gdLst>
              <a:gd name="connsiteX0" fmla="*/ 0 w 321426"/>
              <a:gd name="connsiteY0" fmla="*/ 6399 h 89526"/>
              <a:gd name="connsiteX1" fmla="*/ 160713 w 321426"/>
              <a:gd name="connsiteY1" fmla="*/ 6399 h 89526"/>
              <a:gd name="connsiteX2" fmla="*/ 133004 w 321426"/>
              <a:gd name="connsiteY2" fmla="*/ 72901 h 89526"/>
              <a:gd name="connsiteX3" fmla="*/ 321426 w 321426"/>
              <a:gd name="connsiteY3" fmla="*/ 89526 h 89526"/>
            </a:gdLst>
            <a:ahLst/>
            <a:cxnLst>
              <a:cxn ang="0">
                <a:pos x="connsiteX0" y="connsiteY0"/>
              </a:cxn>
              <a:cxn ang="0">
                <a:pos x="connsiteX1" y="connsiteY1"/>
              </a:cxn>
              <a:cxn ang="0">
                <a:pos x="connsiteX2" y="connsiteY2"/>
              </a:cxn>
              <a:cxn ang="0">
                <a:pos x="connsiteX3" y="connsiteY3"/>
              </a:cxn>
            </a:cxnLst>
            <a:rect l="l" t="t" r="r" b="b"/>
            <a:pathLst>
              <a:path w="321426" h="89526">
                <a:moveTo>
                  <a:pt x="0" y="6399"/>
                </a:moveTo>
                <a:cubicBezTo>
                  <a:pt x="69273" y="857"/>
                  <a:pt x="138546" y="-4685"/>
                  <a:pt x="160713" y="6399"/>
                </a:cubicBezTo>
                <a:cubicBezTo>
                  <a:pt x="182880" y="17483"/>
                  <a:pt x="106218" y="59046"/>
                  <a:pt x="133004" y="72901"/>
                </a:cubicBezTo>
                <a:cubicBezTo>
                  <a:pt x="159790" y="86756"/>
                  <a:pt x="240608" y="88141"/>
                  <a:pt x="321426" y="8952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p>
        </p:txBody>
      </p:sp>
      <p:sp>
        <p:nvSpPr>
          <p:cNvPr id="20" name="Freeform: Shape 19">
            <a:extLst>
              <a:ext uri="{FF2B5EF4-FFF2-40B4-BE49-F238E27FC236}">
                <a16:creationId xmlns:a16="http://schemas.microsoft.com/office/drawing/2014/main" id="{32C32F53-E369-4DA5-AD11-EF2BB0443F5E}"/>
              </a:ext>
            </a:extLst>
          </p:cNvPr>
          <p:cNvSpPr/>
          <p:nvPr/>
        </p:nvSpPr>
        <p:spPr>
          <a:xfrm>
            <a:off x="1772940" y="4674593"/>
            <a:ext cx="371779" cy="160302"/>
          </a:xfrm>
          <a:custGeom>
            <a:avLst/>
            <a:gdLst>
              <a:gd name="connsiteX0" fmla="*/ 315883 w 315883"/>
              <a:gd name="connsiteY0" fmla="*/ 0 h 155171"/>
              <a:gd name="connsiteX1" fmla="*/ 155171 w 315883"/>
              <a:gd name="connsiteY1" fmla="*/ 33251 h 155171"/>
              <a:gd name="connsiteX2" fmla="*/ 216131 w 315883"/>
              <a:gd name="connsiteY2" fmla="*/ 105294 h 155171"/>
              <a:gd name="connsiteX3" fmla="*/ 0 w 315883"/>
              <a:gd name="connsiteY3" fmla="*/ 155171 h 155171"/>
            </a:gdLst>
            <a:ahLst/>
            <a:cxnLst>
              <a:cxn ang="0">
                <a:pos x="connsiteX0" y="connsiteY0"/>
              </a:cxn>
              <a:cxn ang="0">
                <a:pos x="connsiteX1" y="connsiteY1"/>
              </a:cxn>
              <a:cxn ang="0">
                <a:pos x="connsiteX2" y="connsiteY2"/>
              </a:cxn>
              <a:cxn ang="0">
                <a:pos x="connsiteX3" y="connsiteY3"/>
              </a:cxn>
            </a:cxnLst>
            <a:rect l="l" t="t" r="r" b="b"/>
            <a:pathLst>
              <a:path w="315883" h="155171">
                <a:moveTo>
                  <a:pt x="315883" y="0"/>
                </a:moveTo>
                <a:cubicBezTo>
                  <a:pt x="243839" y="7851"/>
                  <a:pt x="171796" y="15702"/>
                  <a:pt x="155171" y="33251"/>
                </a:cubicBezTo>
                <a:cubicBezTo>
                  <a:pt x="138546" y="50800"/>
                  <a:pt x="241993" y="84974"/>
                  <a:pt x="216131" y="105294"/>
                </a:cubicBezTo>
                <a:cubicBezTo>
                  <a:pt x="190269" y="125614"/>
                  <a:pt x="95134" y="140392"/>
                  <a:pt x="0" y="1551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p>
        </p:txBody>
      </p:sp>
      <p:cxnSp>
        <p:nvCxnSpPr>
          <p:cNvPr id="103" name="Straight Arrow Connector 102">
            <a:extLst>
              <a:ext uri="{FF2B5EF4-FFF2-40B4-BE49-F238E27FC236}">
                <a16:creationId xmlns:a16="http://schemas.microsoft.com/office/drawing/2014/main" id="{16C8193D-2E3A-4124-89C7-458DFC04F2C3}"/>
              </a:ext>
            </a:extLst>
          </p:cNvPr>
          <p:cNvCxnSpPr>
            <a:cxnSpLocks/>
          </p:cNvCxnSpPr>
          <p:nvPr/>
        </p:nvCxnSpPr>
        <p:spPr>
          <a:xfrm flipH="1">
            <a:off x="1781324" y="2602647"/>
            <a:ext cx="279648" cy="0"/>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237183F-B0DC-488C-90A2-08CDF6AADE59}"/>
                  </a:ext>
                </a:extLst>
              </p:cNvPr>
              <p:cNvSpPr/>
              <p:nvPr/>
            </p:nvSpPr>
            <p:spPr>
              <a:xfrm>
                <a:off x="1484908" y="2386623"/>
                <a:ext cx="294953"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1100" i="1">
                          <a:latin typeface="Cambria Math" panose="02040503050406030204" pitchFamily="18" charset="0"/>
                          <a:ea typeface="Cambria Math" panose="02040503050406030204" pitchFamily="18" charset="0"/>
                        </a:rPr>
                        <m:t>𝐿</m:t>
                      </m:r>
                    </m:oMath>
                  </m:oMathPara>
                </a14:m>
                <a:endParaRPr lang="en-CA" sz="1100" dirty="0"/>
              </a:p>
            </p:txBody>
          </p:sp>
        </mc:Choice>
        <mc:Fallback xmlns="">
          <p:sp>
            <p:nvSpPr>
              <p:cNvPr id="23" name="Rectangle 22">
                <a:extLst>
                  <a:ext uri="{FF2B5EF4-FFF2-40B4-BE49-F238E27FC236}">
                    <a16:creationId xmlns:a16="http://schemas.microsoft.com/office/drawing/2014/main" id="{8237183F-B0DC-488C-90A2-08CDF6AADE59}"/>
                  </a:ext>
                </a:extLst>
              </p:cNvPr>
              <p:cNvSpPr>
                <a:spLocks noRot="1" noChangeAspect="1" noMove="1" noResize="1" noEditPoints="1" noAdjustHandles="1" noChangeArrowheads="1" noChangeShapeType="1" noTextEdit="1"/>
              </p:cNvSpPr>
              <p:nvPr/>
            </p:nvSpPr>
            <p:spPr>
              <a:xfrm>
                <a:off x="1484908" y="2386623"/>
                <a:ext cx="294953" cy="261610"/>
              </a:xfrm>
              <a:prstGeom prst="rect">
                <a:avLst/>
              </a:prstGeom>
              <a:blipFill>
                <a:blip r:embed="rId48"/>
                <a:stretch>
                  <a:fillRect/>
                </a:stretch>
              </a:blipFill>
            </p:spPr>
            <p:txBody>
              <a:bodyPr/>
              <a:lstStyle/>
              <a:p>
                <a:r>
                  <a:rPr lang="en-CA">
                    <a:noFill/>
                  </a:rPr>
                  <a:t> </a:t>
                </a:r>
              </a:p>
            </p:txBody>
          </p:sp>
        </mc:Fallback>
      </mc:AlternateContent>
      <p:sp>
        <p:nvSpPr>
          <p:cNvPr id="31" name="Freeform: Shape 30">
            <a:extLst>
              <a:ext uri="{FF2B5EF4-FFF2-40B4-BE49-F238E27FC236}">
                <a16:creationId xmlns:a16="http://schemas.microsoft.com/office/drawing/2014/main" id="{626ABE49-9A96-405A-96A9-ABAAC049EE84}"/>
              </a:ext>
            </a:extLst>
          </p:cNvPr>
          <p:cNvSpPr/>
          <p:nvPr/>
        </p:nvSpPr>
        <p:spPr>
          <a:xfrm rot="17070776" flipH="1">
            <a:off x="1289551" y="2941387"/>
            <a:ext cx="176167" cy="476596"/>
          </a:xfrm>
          <a:custGeom>
            <a:avLst/>
            <a:gdLst>
              <a:gd name="connsiteX0" fmla="*/ 2549 w 111865"/>
              <a:gd name="connsiteY0" fmla="*/ 0 h 476596"/>
              <a:gd name="connsiteX1" fmla="*/ 13633 w 111865"/>
              <a:gd name="connsiteY1" fmla="*/ 182880 h 476596"/>
              <a:gd name="connsiteX2" fmla="*/ 107843 w 111865"/>
              <a:gd name="connsiteY2" fmla="*/ 83127 h 476596"/>
              <a:gd name="connsiteX3" fmla="*/ 85676 w 111865"/>
              <a:gd name="connsiteY3" fmla="*/ 476596 h 476596"/>
            </a:gdLst>
            <a:ahLst/>
            <a:cxnLst>
              <a:cxn ang="0">
                <a:pos x="connsiteX0" y="connsiteY0"/>
              </a:cxn>
              <a:cxn ang="0">
                <a:pos x="connsiteX1" y="connsiteY1"/>
              </a:cxn>
              <a:cxn ang="0">
                <a:pos x="connsiteX2" y="connsiteY2"/>
              </a:cxn>
              <a:cxn ang="0">
                <a:pos x="connsiteX3" y="connsiteY3"/>
              </a:cxn>
            </a:cxnLst>
            <a:rect l="l" t="t" r="r" b="b"/>
            <a:pathLst>
              <a:path w="111865" h="476596">
                <a:moveTo>
                  <a:pt x="2549" y="0"/>
                </a:moveTo>
                <a:cubicBezTo>
                  <a:pt x="-684" y="84513"/>
                  <a:pt x="-3916" y="169026"/>
                  <a:pt x="13633" y="182880"/>
                </a:cubicBezTo>
                <a:cubicBezTo>
                  <a:pt x="31182" y="196734"/>
                  <a:pt x="95836" y="34174"/>
                  <a:pt x="107843" y="83127"/>
                </a:cubicBezTo>
                <a:cubicBezTo>
                  <a:pt x="119850" y="132080"/>
                  <a:pt x="102763" y="304338"/>
                  <a:pt x="85676" y="4765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5569AB57-711B-40B4-A025-CDD6465DDB22}"/>
                  </a:ext>
                </a:extLst>
              </p:cNvPr>
              <p:cNvSpPr txBox="1"/>
              <p:nvPr/>
            </p:nvSpPr>
            <p:spPr>
              <a:xfrm>
                <a:off x="980852" y="2890679"/>
                <a:ext cx="113108"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100" b="0" i="1" smtClean="0">
                          <a:latin typeface="Cambria Math" panose="02040503050406030204" pitchFamily="18" charset="0"/>
                        </a:rPr>
                        <m:t>𝑘</m:t>
                      </m:r>
                    </m:oMath>
                  </m:oMathPara>
                </a14:m>
                <a:endParaRPr lang="en-CA" sz="1100" dirty="0">
                  <a:latin typeface="Cambria Math" panose="02040503050406030204" pitchFamily="18" charset="0"/>
                </a:endParaRPr>
              </a:p>
            </p:txBody>
          </p:sp>
        </mc:Choice>
        <mc:Fallback xmlns="">
          <p:sp>
            <p:nvSpPr>
              <p:cNvPr id="104" name="TextBox 103">
                <a:extLst>
                  <a:ext uri="{FF2B5EF4-FFF2-40B4-BE49-F238E27FC236}">
                    <a16:creationId xmlns:a16="http://schemas.microsoft.com/office/drawing/2014/main" id="{5569AB57-711B-40B4-A025-CDD6465DDB22}"/>
                  </a:ext>
                </a:extLst>
              </p:cNvPr>
              <p:cNvSpPr txBox="1">
                <a:spLocks noRot="1" noChangeAspect="1" noMove="1" noResize="1" noEditPoints="1" noAdjustHandles="1" noChangeArrowheads="1" noChangeShapeType="1" noTextEdit="1"/>
              </p:cNvSpPr>
              <p:nvPr/>
            </p:nvSpPr>
            <p:spPr>
              <a:xfrm>
                <a:off x="980852" y="2890679"/>
                <a:ext cx="113108" cy="169277"/>
              </a:xfrm>
              <a:prstGeom prst="rect">
                <a:avLst/>
              </a:prstGeom>
              <a:blipFill>
                <a:blip r:embed="rId49"/>
                <a:stretch>
                  <a:fillRect l="-33333" r="-33333" b="-10714"/>
                </a:stretch>
              </a:blipFill>
            </p:spPr>
            <p:txBody>
              <a:bodyPr/>
              <a:lstStyle/>
              <a:p>
                <a:r>
                  <a:rPr lang="en-CA">
                    <a:noFill/>
                  </a:rPr>
                  <a:t> </a:t>
                </a:r>
              </a:p>
            </p:txBody>
          </p:sp>
        </mc:Fallback>
      </mc:AlternateContent>
      <p:grpSp>
        <p:nvGrpSpPr>
          <p:cNvPr id="114" name="Group 113">
            <a:extLst>
              <a:ext uri="{FF2B5EF4-FFF2-40B4-BE49-F238E27FC236}">
                <a16:creationId xmlns:a16="http://schemas.microsoft.com/office/drawing/2014/main" id="{8B96AFFD-FA23-43BA-906C-32F93E95BDFA}"/>
              </a:ext>
            </a:extLst>
          </p:cNvPr>
          <p:cNvGrpSpPr/>
          <p:nvPr/>
        </p:nvGrpSpPr>
        <p:grpSpPr>
          <a:xfrm>
            <a:off x="4725268" y="4330839"/>
            <a:ext cx="1131884" cy="1031340"/>
            <a:chOff x="3881417" y="7055067"/>
            <a:chExt cx="1131884" cy="1031340"/>
          </a:xfrm>
        </p:grpSpPr>
        <p:cxnSp>
          <p:nvCxnSpPr>
            <p:cNvPr id="75" name="Straight Arrow Connector 74">
              <a:extLst>
                <a:ext uri="{FF2B5EF4-FFF2-40B4-BE49-F238E27FC236}">
                  <a16:creationId xmlns:a16="http://schemas.microsoft.com/office/drawing/2014/main" id="{8E8B645C-6AFD-4A04-A6AB-286C23D7936E}"/>
                </a:ext>
              </a:extLst>
            </p:cNvPr>
            <p:cNvCxnSpPr>
              <a:cxnSpLocks/>
            </p:cNvCxnSpPr>
            <p:nvPr/>
          </p:nvCxnSpPr>
          <p:spPr>
            <a:xfrm>
              <a:off x="4218788" y="7662334"/>
              <a:ext cx="539793" cy="0"/>
            </a:xfrm>
            <a:prstGeom prst="straightConnector1">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E220B367-2444-4AFB-B569-DF12D174CC8D}"/>
                </a:ext>
              </a:extLst>
            </p:cNvPr>
            <p:cNvCxnSpPr>
              <a:cxnSpLocks/>
            </p:cNvCxnSpPr>
            <p:nvPr/>
          </p:nvCxnSpPr>
          <p:spPr>
            <a:xfrm flipV="1">
              <a:off x="4218788" y="7055067"/>
              <a:ext cx="0" cy="607267"/>
            </a:xfrm>
            <a:prstGeom prst="straightConnector1">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6DD274C5-3D2D-4E64-B51F-63364E5BF25E}"/>
                </a:ext>
              </a:extLst>
            </p:cNvPr>
            <p:cNvCxnSpPr>
              <a:cxnSpLocks/>
            </p:cNvCxnSpPr>
            <p:nvPr/>
          </p:nvCxnSpPr>
          <p:spPr>
            <a:xfrm flipH="1">
              <a:off x="3881417" y="7662334"/>
              <a:ext cx="337371" cy="337371"/>
            </a:xfrm>
            <a:prstGeom prst="straightConnector1">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ACE3AB63-AAF4-4D89-BB46-CEDC75717571}"/>
                    </a:ext>
                  </a:extLst>
                </p:cNvPr>
                <p:cNvSpPr txBox="1"/>
                <p:nvPr/>
              </p:nvSpPr>
              <p:spPr>
                <a:xfrm>
                  <a:off x="4016367" y="7055067"/>
                  <a:ext cx="564886" cy="20191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1312" i="1">
                            <a:latin typeface="Cambria Math" panose="02040503050406030204" pitchFamily="18" charset="0"/>
                          </a:rPr>
                          <m:t>𝑦</m:t>
                        </m:r>
                      </m:oMath>
                    </m:oMathPara>
                  </a14:m>
                  <a:endParaRPr lang="en-CA" sz="1312" dirty="0">
                    <a:latin typeface="Cambria Math" panose="02040503050406030204" pitchFamily="18" charset="0"/>
                  </a:endParaRPr>
                </a:p>
              </p:txBody>
            </p:sp>
          </mc:Choice>
          <mc:Fallback xmlns="">
            <p:sp>
              <p:nvSpPr>
                <p:cNvPr id="78" name="TextBox 77">
                  <a:extLst>
                    <a:ext uri="{FF2B5EF4-FFF2-40B4-BE49-F238E27FC236}">
                      <a16:creationId xmlns:a16="http://schemas.microsoft.com/office/drawing/2014/main" id="{ACE3AB63-AAF4-4D89-BB46-CEDC75717571}"/>
                    </a:ext>
                  </a:extLst>
                </p:cNvPr>
                <p:cNvSpPr txBox="1">
                  <a:spLocks noRot="1" noChangeAspect="1" noMove="1" noResize="1" noEditPoints="1" noAdjustHandles="1" noChangeArrowheads="1" noChangeShapeType="1" noTextEdit="1"/>
                </p:cNvSpPr>
                <p:nvPr/>
              </p:nvSpPr>
              <p:spPr>
                <a:xfrm>
                  <a:off x="4016367" y="7055067"/>
                  <a:ext cx="564886" cy="201915"/>
                </a:xfrm>
                <a:prstGeom prst="rect">
                  <a:avLst/>
                </a:prstGeom>
                <a:blipFill>
                  <a:blip r:embed="rId25"/>
                  <a:stretch>
                    <a:fillRect l="-10753" b="-3030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287F3386-D141-4E86-BFE9-D816A16BCC68}"/>
                    </a:ext>
                  </a:extLst>
                </p:cNvPr>
                <p:cNvSpPr txBox="1"/>
                <p:nvPr/>
              </p:nvSpPr>
              <p:spPr>
                <a:xfrm>
                  <a:off x="4005189" y="7884492"/>
                  <a:ext cx="432048" cy="20191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1312" i="1">
                            <a:latin typeface="Cambria Math" panose="02040503050406030204" pitchFamily="18" charset="0"/>
                          </a:rPr>
                          <m:t>𝑧</m:t>
                        </m:r>
                      </m:oMath>
                    </m:oMathPara>
                  </a14:m>
                  <a:endParaRPr lang="en-CA" sz="1312" dirty="0">
                    <a:latin typeface="Cambria Math" panose="02040503050406030204" pitchFamily="18" charset="0"/>
                  </a:endParaRPr>
                </a:p>
              </p:txBody>
            </p:sp>
          </mc:Choice>
          <mc:Fallback xmlns="">
            <p:sp>
              <p:nvSpPr>
                <p:cNvPr id="79" name="TextBox 78">
                  <a:extLst>
                    <a:ext uri="{FF2B5EF4-FFF2-40B4-BE49-F238E27FC236}">
                      <a16:creationId xmlns:a16="http://schemas.microsoft.com/office/drawing/2014/main" id="{287F3386-D141-4E86-BFE9-D816A16BCC68}"/>
                    </a:ext>
                  </a:extLst>
                </p:cNvPr>
                <p:cNvSpPr txBox="1">
                  <a:spLocks noRot="1" noChangeAspect="1" noMove="1" noResize="1" noEditPoints="1" noAdjustHandles="1" noChangeArrowheads="1" noChangeShapeType="1" noTextEdit="1"/>
                </p:cNvSpPr>
                <p:nvPr/>
              </p:nvSpPr>
              <p:spPr>
                <a:xfrm>
                  <a:off x="4005189" y="7884492"/>
                  <a:ext cx="432048" cy="201915"/>
                </a:xfrm>
                <a:prstGeom prst="rect">
                  <a:avLst/>
                </a:prstGeom>
                <a:blipFill>
                  <a:blip r:embed="rId26"/>
                  <a:stretch>
                    <a:fillRect l="-9859" b="-303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18F98403-5C00-4D9A-ADAB-AFBE1A08EDAF}"/>
                    </a:ext>
                  </a:extLst>
                </p:cNvPr>
                <p:cNvSpPr txBox="1"/>
                <p:nvPr/>
              </p:nvSpPr>
              <p:spPr>
                <a:xfrm>
                  <a:off x="4581253" y="7452444"/>
                  <a:ext cx="432048" cy="20191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1312" b="0" i="1" smtClean="0">
                            <a:latin typeface="Cambria Math" panose="02040503050406030204" pitchFamily="18" charset="0"/>
                          </a:rPr>
                          <m:t>𝑥</m:t>
                        </m:r>
                      </m:oMath>
                    </m:oMathPara>
                  </a14:m>
                  <a:endParaRPr lang="en-CA" sz="1312" dirty="0">
                    <a:latin typeface="Cambria Math" panose="02040503050406030204" pitchFamily="18" charset="0"/>
                  </a:endParaRPr>
                </a:p>
              </p:txBody>
            </p:sp>
          </mc:Choice>
          <mc:Fallback xmlns="">
            <p:sp>
              <p:nvSpPr>
                <p:cNvPr id="105" name="TextBox 104">
                  <a:extLst>
                    <a:ext uri="{FF2B5EF4-FFF2-40B4-BE49-F238E27FC236}">
                      <a16:creationId xmlns:a16="http://schemas.microsoft.com/office/drawing/2014/main" id="{18F98403-5C00-4D9A-ADAB-AFBE1A08EDAF}"/>
                    </a:ext>
                  </a:extLst>
                </p:cNvPr>
                <p:cNvSpPr txBox="1">
                  <a:spLocks noRot="1" noChangeAspect="1" noMove="1" noResize="1" noEditPoints="1" noAdjustHandles="1" noChangeArrowheads="1" noChangeShapeType="1" noTextEdit="1"/>
                </p:cNvSpPr>
                <p:nvPr/>
              </p:nvSpPr>
              <p:spPr>
                <a:xfrm>
                  <a:off x="4581253" y="7452444"/>
                  <a:ext cx="432048" cy="201915"/>
                </a:xfrm>
                <a:prstGeom prst="rect">
                  <a:avLst/>
                </a:prstGeom>
                <a:blipFill>
                  <a:blip r:embed="rId27"/>
                  <a:stretch>
                    <a:fillRect l="-9859" b="-3030"/>
                  </a:stretch>
                </a:blipFill>
              </p:spPr>
              <p:txBody>
                <a:bodyPr/>
                <a:lstStyle/>
                <a:p>
                  <a:r>
                    <a:rPr lang="en-CA">
                      <a:noFill/>
                    </a:rPr>
                    <a:t> </a:t>
                  </a:r>
                </a:p>
              </p:txBody>
            </p:sp>
          </mc:Fallback>
        </mc:AlternateContent>
      </p:grpSp>
      <p:cxnSp>
        <p:nvCxnSpPr>
          <p:cNvPr id="106" name="Straight Arrow Connector 105">
            <a:extLst>
              <a:ext uri="{FF2B5EF4-FFF2-40B4-BE49-F238E27FC236}">
                <a16:creationId xmlns:a16="http://schemas.microsoft.com/office/drawing/2014/main" id="{C4E98FAD-6FE7-473C-A6B9-8007A1DD4D0A}"/>
              </a:ext>
            </a:extLst>
          </p:cNvPr>
          <p:cNvCxnSpPr>
            <a:cxnSpLocks/>
          </p:cNvCxnSpPr>
          <p:nvPr/>
        </p:nvCxnSpPr>
        <p:spPr>
          <a:xfrm>
            <a:off x="1268884" y="3682767"/>
            <a:ext cx="720080" cy="0"/>
          </a:xfrm>
          <a:prstGeom prst="straightConnector1">
            <a:avLst/>
          </a:prstGeom>
          <a:ln w="1905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B66D6DB4-65B9-4F7A-8E9B-42AFE606A643}"/>
                  </a:ext>
                </a:extLst>
              </p:cNvPr>
              <p:cNvSpPr/>
              <p:nvPr/>
            </p:nvSpPr>
            <p:spPr>
              <a:xfrm>
                <a:off x="1988964" y="3538751"/>
                <a:ext cx="317010"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CA" sz="1100" i="1">
                              <a:latin typeface="Cambria Math" panose="02040503050406030204" pitchFamily="18" charset="0"/>
                            </a:rPr>
                          </m:ctrlPr>
                        </m:accPr>
                        <m:e>
                          <m:r>
                            <a:rPr lang="en-CA" sz="1100" i="1">
                              <a:latin typeface="Cambria Math" panose="02040503050406030204" pitchFamily="18" charset="0"/>
                            </a:rPr>
                            <m:t>𝑄</m:t>
                          </m:r>
                        </m:e>
                      </m:acc>
                    </m:oMath>
                  </m:oMathPara>
                </a14:m>
                <a:endParaRPr lang="en-CA" sz="1100" dirty="0"/>
              </a:p>
            </p:txBody>
          </p:sp>
        </mc:Choice>
        <mc:Fallback xmlns="">
          <p:sp>
            <p:nvSpPr>
              <p:cNvPr id="107" name="Rectangle 106">
                <a:extLst>
                  <a:ext uri="{FF2B5EF4-FFF2-40B4-BE49-F238E27FC236}">
                    <a16:creationId xmlns:a16="http://schemas.microsoft.com/office/drawing/2014/main" id="{B66D6DB4-65B9-4F7A-8E9B-42AFE606A643}"/>
                  </a:ext>
                </a:extLst>
              </p:cNvPr>
              <p:cNvSpPr>
                <a:spLocks noRot="1" noChangeAspect="1" noMove="1" noResize="1" noEditPoints="1" noAdjustHandles="1" noChangeArrowheads="1" noChangeShapeType="1" noTextEdit="1"/>
              </p:cNvSpPr>
              <p:nvPr/>
            </p:nvSpPr>
            <p:spPr>
              <a:xfrm>
                <a:off x="1988964" y="3538751"/>
                <a:ext cx="317010" cy="268022"/>
              </a:xfrm>
              <a:prstGeom prst="rect">
                <a:avLst/>
              </a:prstGeom>
              <a:blipFill>
                <a:blip r:embed="rId50"/>
                <a:stretch>
                  <a:fillRect b="-2326"/>
                </a:stretch>
              </a:blipFill>
            </p:spPr>
            <p:txBody>
              <a:bodyPr/>
              <a:lstStyle/>
              <a:p>
                <a:r>
                  <a:rPr lang="en-CA">
                    <a:noFill/>
                  </a:rPr>
                  <a:t> </a:t>
                </a:r>
              </a:p>
            </p:txBody>
          </p:sp>
        </mc:Fallback>
      </mc:AlternateContent>
      <p:cxnSp>
        <p:nvCxnSpPr>
          <p:cNvPr id="108" name="Straight Connector 107">
            <a:extLst>
              <a:ext uri="{FF2B5EF4-FFF2-40B4-BE49-F238E27FC236}">
                <a16:creationId xmlns:a16="http://schemas.microsoft.com/office/drawing/2014/main" id="{5156829C-62BB-47FF-A644-0B9CAAEE1D6D}"/>
              </a:ext>
            </a:extLst>
          </p:cNvPr>
          <p:cNvCxnSpPr/>
          <p:nvPr/>
        </p:nvCxnSpPr>
        <p:spPr>
          <a:xfrm>
            <a:off x="1916956" y="5266943"/>
            <a:ext cx="165618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C4F78AB-1E70-49DF-9C05-2D5CB351282F}"/>
              </a:ext>
            </a:extLst>
          </p:cNvPr>
          <p:cNvCxnSpPr/>
          <p:nvPr/>
        </p:nvCxnSpPr>
        <p:spPr>
          <a:xfrm>
            <a:off x="1916956" y="2818671"/>
            <a:ext cx="165618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629BB2E8-DC9B-4381-83BA-BB86CB7B74D1}"/>
              </a:ext>
            </a:extLst>
          </p:cNvPr>
          <p:cNvCxnSpPr>
            <a:cxnSpLocks/>
          </p:cNvCxnSpPr>
          <p:nvPr/>
        </p:nvCxnSpPr>
        <p:spPr>
          <a:xfrm>
            <a:off x="4293220" y="3682767"/>
            <a:ext cx="432048" cy="0"/>
          </a:xfrm>
          <a:prstGeom prst="straightConnector1">
            <a:avLst/>
          </a:prstGeom>
          <a:ln w="1905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331B4845-A7FD-47A9-8060-C651853348BE}"/>
                  </a:ext>
                </a:extLst>
              </p:cNvPr>
              <p:cNvSpPr/>
              <p:nvPr/>
            </p:nvSpPr>
            <p:spPr>
              <a:xfrm>
                <a:off x="4725268" y="3538751"/>
                <a:ext cx="317010"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CA" sz="1100" i="1">
                              <a:latin typeface="Cambria Math" panose="02040503050406030204" pitchFamily="18" charset="0"/>
                            </a:rPr>
                          </m:ctrlPr>
                        </m:accPr>
                        <m:e>
                          <m:r>
                            <a:rPr lang="en-CA" sz="1100" i="1">
                              <a:latin typeface="Cambria Math" panose="02040503050406030204" pitchFamily="18" charset="0"/>
                            </a:rPr>
                            <m:t>𝑄</m:t>
                          </m:r>
                        </m:e>
                      </m:acc>
                    </m:oMath>
                  </m:oMathPara>
                </a14:m>
                <a:endParaRPr lang="en-CA" sz="1100" dirty="0"/>
              </a:p>
            </p:txBody>
          </p:sp>
        </mc:Choice>
        <mc:Fallback xmlns="">
          <p:sp>
            <p:nvSpPr>
              <p:cNvPr id="112" name="Rectangle 111">
                <a:extLst>
                  <a:ext uri="{FF2B5EF4-FFF2-40B4-BE49-F238E27FC236}">
                    <a16:creationId xmlns:a16="http://schemas.microsoft.com/office/drawing/2014/main" id="{331B4845-A7FD-47A9-8060-C651853348BE}"/>
                  </a:ext>
                </a:extLst>
              </p:cNvPr>
              <p:cNvSpPr>
                <a:spLocks noRot="1" noChangeAspect="1" noMove="1" noResize="1" noEditPoints="1" noAdjustHandles="1" noChangeArrowheads="1" noChangeShapeType="1" noTextEdit="1"/>
              </p:cNvSpPr>
              <p:nvPr/>
            </p:nvSpPr>
            <p:spPr>
              <a:xfrm>
                <a:off x="4725268" y="3538751"/>
                <a:ext cx="317010" cy="268022"/>
              </a:xfrm>
              <a:prstGeom prst="rect">
                <a:avLst/>
              </a:prstGeom>
              <a:blipFill>
                <a:blip r:embed="rId50"/>
                <a:stretch>
                  <a:fillRect b="-232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DA273F16-F7F2-411B-98D8-9ADD652C6C87}"/>
                  </a:ext>
                </a:extLst>
              </p:cNvPr>
              <p:cNvSpPr txBox="1"/>
              <p:nvPr/>
            </p:nvSpPr>
            <p:spPr>
              <a:xfrm>
                <a:off x="1124868" y="7668468"/>
                <a:ext cx="540917" cy="3168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100" b="0" i="1" smtClean="0">
                          <a:latin typeface="Cambria Math" panose="02040503050406030204" pitchFamily="18" charset="0"/>
                          <a:ea typeface="Cambria Math" panose="02040503050406030204" pitchFamily="18" charset="0"/>
                        </a:rPr>
                        <m:t>∴ </m:t>
                      </m:r>
                      <m:r>
                        <a:rPr lang="en-CA" sz="1100" b="0" i="1" smtClean="0">
                          <a:latin typeface="Cambria Math" panose="02040503050406030204" pitchFamily="18" charset="0"/>
                        </a:rPr>
                        <m:t>𝑅</m:t>
                      </m:r>
                      <m:r>
                        <a:rPr lang="en-CA" sz="1100" i="1">
                          <a:latin typeface="Cambria Math" panose="02040503050406030204" pitchFamily="18" charset="0"/>
                        </a:rPr>
                        <m:t>=</m:t>
                      </m:r>
                      <m:f>
                        <m:fPr>
                          <m:ctrlPr>
                            <a:rPr lang="en-CA" sz="1100" i="1">
                              <a:latin typeface="Cambria Math" panose="02040503050406030204" pitchFamily="18" charset="0"/>
                            </a:rPr>
                          </m:ctrlPr>
                        </m:fPr>
                        <m:num>
                          <m:r>
                            <a:rPr lang="en-CA" sz="1100" b="0" i="1" smtClean="0">
                              <a:latin typeface="Cambria Math" panose="02040503050406030204" pitchFamily="18" charset="0"/>
                              <a:ea typeface="Cambria Math" panose="02040503050406030204" pitchFamily="18" charset="0"/>
                            </a:rPr>
                            <m:t>𝐿</m:t>
                          </m:r>
                        </m:num>
                        <m:den>
                          <m:r>
                            <a:rPr lang="en-CA" sz="1100" b="0" i="1" smtClean="0">
                              <a:latin typeface="Cambria Math" panose="02040503050406030204" pitchFamily="18" charset="0"/>
                              <a:ea typeface="Cambria Math" panose="02040503050406030204" pitchFamily="18" charset="0"/>
                            </a:rPr>
                            <m:t>𝑘</m:t>
                          </m:r>
                        </m:den>
                      </m:f>
                    </m:oMath>
                  </m:oMathPara>
                </a14:m>
                <a:endParaRPr lang="en-CA" sz="1100" dirty="0">
                  <a:latin typeface="Cambria Math" panose="02040503050406030204" pitchFamily="18" charset="0"/>
                </a:endParaRPr>
              </a:p>
            </p:txBody>
          </p:sp>
        </mc:Choice>
        <mc:Fallback xmlns="">
          <p:sp>
            <p:nvSpPr>
              <p:cNvPr id="116" name="TextBox 115">
                <a:extLst>
                  <a:ext uri="{FF2B5EF4-FFF2-40B4-BE49-F238E27FC236}">
                    <a16:creationId xmlns:a16="http://schemas.microsoft.com/office/drawing/2014/main" id="{DA273F16-F7F2-411B-98D8-9ADD652C6C87}"/>
                  </a:ext>
                </a:extLst>
              </p:cNvPr>
              <p:cNvSpPr txBox="1">
                <a:spLocks noRot="1" noChangeAspect="1" noMove="1" noResize="1" noEditPoints="1" noAdjustHandles="1" noChangeArrowheads="1" noChangeShapeType="1" noTextEdit="1"/>
              </p:cNvSpPr>
              <p:nvPr/>
            </p:nvSpPr>
            <p:spPr>
              <a:xfrm>
                <a:off x="1124868" y="7668468"/>
                <a:ext cx="540917" cy="316882"/>
              </a:xfrm>
              <a:prstGeom prst="rect">
                <a:avLst/>
              </a:prstGeom>
              <a:blipFill>
                <a:blip r:embed="rId51"/>
                <a:stretch>
                  <a:fillRect l="-3409" r="-5682" b="-13462"/>
                </a:stretch>
              </a:blipFill>
            </p:spPr>
            <p:txBody>
              <a:bodyPr/>
              <a:lstStyle/>
              <a:p>
                <a:r>
                  <a:rPr lang="en-CA">
                    <a:noFill/>
                  </a:rPr>
                  <a:t> </a:t>
                </a:r>
              </a:p>
            </p:txBody>
          </p:sp>
        </mc:Fallback>
      </mc:AlternateContent>
      <p:cxnSp>
        <p:nvCxnSpPr>
          <p:cNvPr id="118" name="Straight Arrow Connector 117">
            <a:extLst>
              <a:ext uri="{FF2B5EF4-FFF2-40B4-BE49-F238E27FC236}">
                <a16:creationId xmlns:a16="http://schemas.microsoft.com/office/drawing/2014/main" id="{C2E2347F-92E8-45E3-A315-9683424A790D}"/>
              </a:ext>
            </a:extLst>
          </p:cNvPr>
          <p:cNvCxnSpPr/>
          <p:nvPr/>
        </p:nvCxnSpPr>
        <p:spPr>
          <a:xfrm flipH="1">
            <a:off x="2276996" y="7884492"/>
            <a:ext cx="3600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F48822A6-CFC5-476E-9671-BB17918502C4}"/>
              </a:ext>
            </a:extLst>
          </p:cNvPr>
          <p:cNvSpPr txBox="1"/>
          <p:nvPr/>
        </p:nvSpPr>
        <p:spPr>
          <a:xfrm>
            <a:off x="2709044" y="7740476"/>
            <a:ext cx="2016224" cy="600164"/>
          </a:xfrm>
          <a:prstGeom prst="rect">
            <a:avLst/>
          </a:prstGeom>
          <a:noFill/>
        </p:spPr>
        <p:txBody>
          <a:bodyPr wrap="square" rtlCol="0">
            <a:spAutoFit/>
          </a:bodyPr>
          <a:lstStyle/>
          <a:p>
            <a:pPr algn="just"/>
            <a:r>
              <a:rPr lang="en-US" sz="1100" dirty="0">
                <a:latin typeface="Cambria" panose="02040503050406030204" pitchFamily="18" charset="0"/>
                <a:ea typeface="Cambria" panose="02040503050406030204" pitchFamily="18" charset="0"/>
              </a:rPr>
              <a:t>planar resistance of the layer</a:t>
            </a:r>
          </a:p>
          <a:p>
            <a:pPr algn="just"/>
            <a:endParaRPr lang="en-US" sz="1100" dirty="0">
              <a:latin typeface="Cambria" panose="02040503050406030204" pitchFamily="18" charset="0"/>
              <a:ea typeface="Cambria" panose="02040503050406030204" pitchFamily="18" charset="0"/>
            </a:endParaRPr>
          </a:p>
          <a:p>
            <a:pPr algn="just"/>
            <a:r>
              <a:rPr lang="en-US" sz="1100" dirty="0">
                <a:latin typeface="Cambria" panose="02040503050406030204" pitchFamily="18" charset="0"/>
                <a:ea typeface="Cambria" panose="02040503050406030204" pitchFamily="18" charset="0"/>
              </a:rPr>
              <a:t>e.g. R-value of layer</a:t>
            </a:r>
          </a:p>
        </p:txBody>
      </p: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E72C7EF3-326D-433B-809D-53C552CF718F}"/>
                  </a:ext>
                </a:extLst>
              </p:cNvPr>
              <p:cNvSpPr txBox="1"/>
              <p:nvPr/>
            </p:nvSpPr>
            <p:spPr>
              <a:xfrm>
                <a:off x="1340892" y="5652244"/>
                <a:ext cx="3078343"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100" i="1" smtClean="0">
                          <a:latin typeface="Cambria Math" panose="02040503050406030204" pitchFamily="18" charset="0"/>
                        </a:rPr>
                        <m:t>𝑘</m:t>
                      </m:r>
                      <m:r>
                        <a:rPr lang="en-CA" sz="1100" b="0" i="1" smtClean="0">
                          <a:latin typeface="Cambria Math" panose="02040503050406030204" pitchFamily="18" charset="0"/>
                        </a:rPr>
                        <m:t>=</m:t>
                      </m:r>
                      <m:r>
                        <a:rPr lang="en-CA" sz="1100" b="0" i="1" smtClean="0">
                          <a:latin typeface="Cambria Math" panose="02040503050406030204" pitchFamily="18" charset="0"/>
                        </a:rPr>
                        <m:t>𝑡h𝑒𝑟𝑚𝑎𝑙</m:t>
                      </m:r>
                      <m:r>
                        <a:rPr lang="en-CA" sz="1100" b="0" i="1" smtClean="0">
                          <a:latin typeface="Cambria Math" panose="02040503050406030204" pitchFamily="18" charset="0"/>
                        </a:rPr>
                        <m:t> </m:t>
                      </m:r>
                      <m:r>
                        <a:rPr lang="en-CA" sz="1100" b="0" i="1" smtClean="0">
                          <a:latin typeface="Cambria Math" panose="02040503050406030204" pitchFamily="18" charset="0"/>
                        </a:rPr>
                        <m:t>𝑐𝑜𝑛𝑑𝑢𝑐𝑡𝑖𝑣𝑖𝑡𝑦</m:t>
                      </m:r>
                      <m:r>
                        <a:rPr lang="en-CA" sz="1100" b="0" i="1" smtClean="0">
                          <a:latin typeface="Cambria Math" panose="02040503050406030204" pitchFamily="18" charset="0"/>
                        </a:rPr>
                        <m:t> </m:t>
                      </m:r>
                      <m:r>
                        <a:rPr lang="en-CA" sz="1100" b="0" i="1" smtClean="0">
                          <a:latin typeface="Cambria Math" panose="02040503050406030204" pitchFamily="18" charset="0"/>
                        </a:rPr>
                        <m:t>𝑜𝑓</m:t>
                      </m:r>
                      <m:r>
                        <a:rPr lang="en-CA" sz="1100" b="0" i="1" smtClean="0">
                          <a:latin typeface="Cambria Math" panose="02040503050406030204" pitchFamily="18" charset="0"/>
                        </a:rPr>
                        <m:t> </m:t>
                      </m:r>
                      <m:r>
                        <a:rPr lang="en-CA" sz="1100" b="0" i="1" smtClean="0">
                          <a:solidFill>
                            <a:schemeClr val="tx1"/>
                          </a:solidFill>
                          <a:latin typeface="Cambria Math" panose="02040503050406030204" pitchFamily="18" charset="0"/>
                        </a:rPr>
                        <m:t>𝑚𝑒𝑑𝑖𝑢𝑚</m:t>
                      </m:r>
                      <m:r>
                        <a:rPr lang="en-CA" sz="1100" b="0" i="1" smtClean="0">
                          <a:solidFill>
                            <a:schemeClr val="tx1"/>
                          </a:solidFill>
                          <a:latin typeface="Cambria Math" panose="02040503050406030204" pitchFamily="18" charset="0"/>
                        </a:rPr>
                        <m:t> </m:t>
                      </m:r>
                      <m:d>
                        <m:dPr>
                          <m:ctrlPr>
                            <a:rPr lang="en-CA" sz="1100" b="0" i="1" smtClean="0">
                              <a:solidFill>
                                <a:schemeClr val="tx1"/>
                              </a:solidFill>
                              <a:latin typeface="Cambria Math" panose="02040503050406030204" pitchFamily="18" charset="0"/>
                            </a:rPr>
                          </m:ctrlPr>
                        </m:dPr>
                        <m:e>
                          <m:f>
                            <m:fPr>
                              <m:type m:val="lin"/>
                              <m:ctrlPr>
                                <a:rPr lang="en-CA" sz="1100" b="0" i="1" smtClean="0">
                                  <a:solidFill>
                                    <a:schemeClr val="tx1"/>
                                  </a:solidFill>
                                  <a:latin typeface="Cambria Math" panose="02040503050406030204" pitchFamily="18" charset="0"/>
                                </a:rPr>
                              </m:ctrlPr>
                            </m:fPr>
                            <m:num>
                              <m:r>
                                <a:rPr lang="en-CA" sz="1100" b="0" i="1" smtClean="0">
                                  <a:solidFill>
                                    <a:schemeClr val="tx1"/>
                                  </a:solidFill>
                                  <a:latin typeface="Cambria Math" panose="02040503050406030204" pitchFamily="18" charset="0"/>
                                </a:rPr>
                                <m:t>𝑊</m:t>
                              </m:r>
                            </m:num>
                            <m:den>
                              <m:r>
                                <a:rPr lang="en-CA" sz="1100" b="0" i="1" smtClean="0">
                                  <a:solidFill>
                                    <a:schemeClr val="tx1"/>
                                  </a:solidFill>
                                  <a:latin typeface="Cambria Math" panose="02040503050406030204" pitchFamily="18" charset="0"/>
                                </a:rPr>
                                <m:t>𝑚</m:t>
                              </m:r>
                            </m:den>
                          </m:f>
                          <m:r>
                            <a:rPr lang="en-CA" sz="1100" b="0" i="1" smtClean="0">
                              <a:solidFill>
                                <a:schemeClr val="tx1"/>
                              </a:solidFill>
                              <a:latin typeface="Cambria Math" panose="02040503050406030204" pitchFamily="18" charset="0"/>
                              <a:ea typeface="Cambria Math" panose="02040503050406030204" pitchFamily="18" charset="0"/>
                            </a:rPr>
                            <m:t>∙</m:t>
                          </m:r>
                          <m:r>
                            <a:rPr lang="en-CA" sz="1100" b="0" i="1" smtClean="0">
                              <a:solidFill>
                                <a:schemeClr val="tx1"/>
                              </a:solidFill>
                              <a:latin typeface="Cambria Math" panose="02040503050406030204" pitchFamily="18" charset="0"/>
                            </a:rPr>
                            <m:t>𝐾</m:t>
                          </m:r>
                        </m:e>
                      </m:d>
                    </m:oMath>
                  </m:oMathPara>
                </a14:m>
                <a:endParaRPr lang="en-CA" sz="1100" dirty="0">
                  <a:latin typeface="Cambria Math" panose="02040503050406030204" pitchFamily="18" charset="0"/>
                </a:endParaRPr>
              </a:p>
            </p:txBody>
          </p:sp>
        </mc:Choice>
        <mc:Fallback xmlns="">
          <p:sp>
            <p:nvSpPr>
              <p:cNvPr id="120" name="TextBox 119">
                <a:extLst>
                  <a:ext uri="{FF2B5EF4-FFF2-40B4-BE49-F238E27FC236}">
                    <a16:creationId xmlns:a16="http://schemas.microsoft.com/office/drawing/2014/main" id="{E72C7EF3-326D-433B-809D-53C552CF718F}"/>
                  </a:ext>
                </a:extLst>
              </p:cNvPr>
              <p:cNvSpPr txBox="1">
                <a:spLocks noRot="1" noChangeAspect="1" noMove="1" noResize="1" noEditPoints="1" noAdjustHandles="1" noChangeArrowheads="1" noChangeShapeType="1" noTextEdit="1"/>
              </p:cNvSpPr>
              <p:nvPr/>
            </p:nvSpPr>
            <p:spPr>
              <a:xfrm>
                <a:off x="1340892" y="5652244"/>
                <a:ext cx="3078343" cy="169277"/>
              </a:xfrm>
              <a:prstGeom prst="rect">
                <a:avLst/>
              </a:prstGeom>
              <a:blipFill>
                <a:blip r:embed="rId52"/>
                <a:stretch>
                  <a:fillRect l="-792" t="-160714" r="-1782" b="-24285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93231601-F4F4-44A7-AAB4-E51E07A9E247}"/>
                  </a:ext>
                </a:extLst>
              </p:cNvPr>
              <p:cNvSpPr txBox="1"/>
              <p:nvPr/>
            </p:nvSpPr>
            <p:spPr>
              <a:xfrm>
                <a:off x="1340892" y="5940276"/>
                <a:ext cx="1949893"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100" b="0" i="1" smtClean="0">
                          <a:latin typeface="Cambria Math" panose="02040503050406030204" pitchFamily="18" charset="0"/>
                          <a:ea typeface="Cambria Math" panose="02040503050406030204" pitchFamily="18" charset="0"/>
                        </a:rPr>
                        <m:t>𝐿</m:t>
                      </m:r>
                      <m:r>
                        <a:rPr lang="en-CA" sz="1100" b="0" i="1" smtClean="0">
                          <a:latin typeface="Cambria Math" panose="02040503050406030204" pitchFamily="18" charset="0"/>
                        </a:rPr>
                        <m:t>=</m:t>
                      </m:r>
                      <m:r>
                        <a:rPr lang="en-CA" sz="1100" b="0" i="1" smtClean="0">
                          <a:latin typeface="Cambria Math" panose="02040503050406030204" pitchFamily="18" charset="0"/>
                        </a:rPr>
                        <m:t>𝑡h𝑖𝑐𝑘𝑛𝑒𝑠𝑠</m:t>
                      </m:r>
                      <m:r>
                        <a:rPr lang="en-CA" sz="1100" b="0" i="1" smtClean="0">
                          <a:latin typeface="Cambria Math" panose="02040503050406030204" pitchFamily="18" charset="0"/>
                        </a:rPr>
                        <m:t> </m:t>
                      </m:r>
                      <m:r>
                        <a:rPr lang="en-CA" sz="1100" b="0" i="1" smtClean="0">
                          <a:latin typeface="Cambria Math" panose="02040503050406030204" pitchFamily="18" charset="0"/>
                        </a:rPr>
                        <m:t>𝑜𝑓</m:t>
                      </m:r>
                      <m:r>
                        <a:rPr lang="en-CA" sz="1100" b="0" i="1" smtClean="0">
                          <a:latin typeface="Cambria Math" panose="02040503050406030204" pitchFamily="18" charset="0"/>
                        </a:rPr>
                        <m:t> </m:t>
                      </m:r>
                      <m:r>
                        <a:rPr lang="en-CA" sz="1100" b="0" i="1" smtClean="0">
                          <a:latin typeface="Cambria Math" panose="02040503050406030204" pitchFamily="18" charset="0"/>
                        </a:rPr>
                        <m:t>𝑚𝑎𝑡𝑒𝑟𝑖𝑎𝑙</m:t>
                      </m:r>
                      <m:r>
                        <a:rPr lang="en-CA" sz="1100" b="0" i="1" smtClean="0">
                          <a:latin typeface="Cambria Math" panose="02040503050406030204" pitchFamily="18" charset="0"/>
                        </a:rPr>
                        <m:t> </m:t>
                      </m:r>
                      <m:d>
                        <m:dPr>
                          <m:ctrlPr>
                            <a:rPr lang="en-CA" sz="1100" b="0" i="1" smtClean="0">
                              <a:latin typeface="Cambria Math" panose="02040503050406030204" pitchFamily="18" charset="0"/>
                            </a:rPr>
                          </m:ctrlPr>
                        </m:dPr>
                        <m:e>
                          <m:r>
                            <a:rPr lang="en-CA" sz="1100" b="0" i="1" smtClean="0">
                              <a:latin typeface="Cambria Math" panose="02040503050406030204" pitchFamily="18" charset="0"/>
                            </a:rPr>
                            <m:t>𝑚</m:t>
                          </m:r>
                        </m:e>
                      </m:d>
                    </m:oMath>
                  </m:oMathPara>
                </a14:m>
                <a:endParaRPr lang="en-CA" sz="1100" dirty="0">
                  <a:latin typeface="Cambria Math" panose="02040503050406030204" pitchFamily="18" charset="0"/>
                </a:endParaRPr>
              </a:p>
            </p:txBody>
          </p:sp>
        </mc:Choice>
        <mc:Fallback xmlns="">
          <p:sp>
            <p:nvSpPr>
              <p:cNvPr id="122" name="TextBox 121">
                <a:extLst>
                  <a:ext uri="{FF2B5EF4-FFF2-40B4-BE49-F238E27FC236}">
                    <a16:creationId xmlns:a16="http://schemas.microsoft.com/office/drawing/2014/main" id="{93231601-F4F4-44A7-AAB4-E51E07A9E247}"/>
                  </a:ext>
                </a:extLst>
              </p:cNvPr>
              <p:cNvSpPr txBox="1">
                <a:spLocks noRot="1" noChangeAspect="1" noMove="1" noResize="1" noEditPoints="1" noAdjustHandles="1" noChangeArrowheads="1" noChangeShapeType="1" noTextEdit="1"/>
              </p:cNvSpPr>
              <p:nvPr/>
            </p:nvSpPr>
            <p:spPr>
              <a:xfrm>
                <a:off x="1340892" y="5940276"/>
                <a:ext cx="1949893" cy="169277"/>
              </a:xfrm>
              <a:prstGeom prst="rect">
                <a:avLst/>
              </a:prstGeom>
              <a:blipFill>
                <a:blip r:embed="rId53"/>
                <a:stretch>
                  <a:fillRect l="-1250" b="-35714"/>
                </a:stretch>
              </a:blipFill>
            </p:spPr>
            <p:txBody>
              <a:bodyPr/>
              <a:lstStyle/>
              <a:p>
                <a:r>
                  <a:rPr lang="en-CA">
                    <a:noFill/>
                  </a:rPr>
                  <a:t> </a:t>
                </a:r>
              </a:p>
            </p:txBody>
          </p:sp>
        </mc:Fallback>
      </mc:AlternateContent>
    </p:spTree>
    <p:extLst>
      <p:ext uri="{BB962C8B-B14F-4D97-AF65-F5344CB8AC3E}">
        <p14:creationId xmlns:p14="http://schemas.microsoft.com/office/powerpoint/2010/main" val="24479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E62675-238A-4D02-A14F-3DA93F318C7E}"/>
                  </a:ext>
                </a:extLst>
              </p:cNvPr>
              <p:cNvSpPr txBox="1"/>
              <p:nvPr/>
            </p:nvSpPr>
            <p:spPr>
              <a:xfrm>
                <a:off x="476796" y="251644"/>
                <a:ext cx="5520592" cy="5755422"/>
              </a:xfrm>
              <a:prstGeom prst="rect">
                <a:avLst/>
              </a:prstGeom>
              <a:noFill/>
            </p:spPr>
            <p:txBody>
              <a:bodyPr wrap="square" lIns="0" tIns="0" rIns="0" bIns="0" rtlCol="0">
                <a:spAutoFit/>
              </a:bodyPr>
              <a:lstStyle/>
              <a:p>
                <a:r>
                  <a:rPr lang="en-CA" sz="1100" dirty="0">
                    <a:latin typeface="Times New Roman" panose="02020603050405020304" pitchFamily="18" charset="0"/>
                    <a:cs typeface="Times New Roman" panose="02020603050405020304" pitchFamily="18" charset="0"/>
                  </a:rPr>
                  <a:t>Example: </a:t>
                </a:r>
              </a:p>
              <a:p>
                <a:endParaRPr lang="en-CA" sz="1100" dirty="0">
                  <a:latin typeface="Times New Roman" panose="02020603050405020304" pitchFamily="18" charset="0"/>
                  <a:cs typeface="Times New Roman" panose="02020603050405020304" pitchFamily="18" charset="0"/>
                </a:endParaRPr>
              </a:p>
              <a:p>
                <a:r>
                  <a:rPr lang="en-CA" sz="1100" dirty="0">
                    <a:latin typeface="Times New Roman" panose="02020603050405020304" pitchFamily="18" charset="0"/>
                    <a:cs typeface="Times New Roman" panose="02020603050405020304" pitchFamily="18" charset="0"/>
                  </a:rPr>
                  <a:t>Consider a piece of extruded polystyrene insulation</a:t>
                </a:r>
              </a:p>
              <a:p>
                <a:r>
                  <a:rPr lang="en-CA" sz="1100" dirty="0">
                    <a:latin typeface="Times New Roman" panose="02020603050405020304" pitchFamily="18" charset="0"/>
                    <a:cs typeface="Times New Roman" panose="02020603050405020304" pitchFamily="18" charset="0"/>
                  </a:rPr>
                  <a:t>	</a:t>
                </a:r>
              </a:p>
              <a:p>
                <a:endParaRPr lang="en-CA" sz="1100" dirty="0">
                  <a:latin typeface="Times New Roman" panose="02020603050405020304" pitchFamily="18" charset="0"/>
                  <a:cs typeface="Times New Roman" panose="02020603050405020304" pitchFamily="18" charset="0"/>
                </a:endParaRPr>
              </a:p>
              <a:p>
                <a:r>
                  <a:rPr lang="en-CA" sz="1100" dirty="0">
                    <a:latin typeface="Times New Roman" panose="02020603050405020304" pitchFamily="18" charset="0"/>
                    <a:cs typeface="Times New Roman" panose="02020603050405020304" pitchFamily="18" charset="0"/>
                  </a:rPr>
                  <a:t>Thickness = 25 mm</a:t>
                </a:r>
              </a:p>
              <a:p>
                <a:r>
                  <a:rPr lang="en-CA" sz="1100" dirty="0">
                    <a:latin typeface="Times New Roman" panose="02020603050405020304" pitchFamily="18" charset="0"/>
                    <a:cs typeface="Times New Roman" panose="02020603050405020304" pitchFamily="18" charset="0"/>
                  </a:rPr>
                  <a:t>	</a:t>
                </a:r>
              </a:p>
              <a:p>
                <a:r>
                  <a:rPr lang="en-CA" sz="1100" dirty="0">
                    <a:latin typeface="Times New Roman" panose="02020603050405020304" pitchFamily="18" charset="0"/>
                    <a:cs typeface="Times New Roman" panose="02020603050405020304" pitchFamily="18" charset="0"/>
                  </a:rPr>
                  <a:t>Rated Thermal Resistance:  	RSI-0.88 </a:t>
                </a:r>
              </a:p>
              <a:p>
                <a:endParaRPr lang="en-CA" sz="1100" dirty="0">
                  <a:latin typeface="Times New Roman" panose="02020603050405020304" pitchFamily="18" charset="0"/>
                  <a:cs typeface="Times New Roman" panose="02020603050405020304" pitchFamily="18" charset="0"/>
                </a:endParaRPr>
              </a:p>
              <a:p>
                <a:endParaRPr lang="en-CA" sz="1100" dirty="0">
                  <a:latin typeface="Times New Roman" panose="02020603050405020304" pitchFamily="18" charset="0"/>
                  <a:cs typeface="Times New Roman" panose="02020603050405020304" pitchFamily="18" charset="0"/>
                </a:endParaRPr>
              </a:p>
              <a:p>
                <a:endParaRPr lang="en-CA" sz="1100" dirty="0">
                  <a:latin typeface="Times New Roman" panose="02020603050405020304" pitchFamily="18" charset="0"/>
                  <a:cs typeface="Times New Roman" panose="02020603050405020304" pitchFamily="18" charset="0"/>
                </a:endParaRPr>
              </a:p>
              <a:p>
                <a:endParaRPr lang="en-CA" sz="1100" dirty="0">
                  <a:latin typeface="Times New Roman" panose="02020603050405020304" pitchFamily="18" charset="0"/>
                  <a:cs typeface="Times New Roman" panose="02020603050405020304" pitchFamily="18" charset="0"/>
                </a:endParaRPr>
              </a:p>
              <a:p>
                <a:endParaRPr lang="en-CA" sz="1100" dirty="0">
                  <a:latin typeface="Times New Roman" panose="02020603050405020304" pitchFamily="18" charset="0"/>
                  <a:cs typeface="Times New Roman" panose="02020603050405020304" pitchFamily="18" charset="0"/>
                </a:endParaRPr>
              </a:p>
              <a:p>
                <a:endParaRPr lang="en-CA" sz="1100" dirty="0">
                  <a:latin typeface="Times New Roman" panose="02020603050405020304" pitchFamily="18" charset="0"/>
                  <a:cs typeface="Times New Roman" panose="02020603050405020304" pitchFamily="18" charset="0"/>
                </a:endParaRPr>
              </a:p>
              <a:p>
                <a:endParaRPr lang="en-CA" sz="1100" dirty="0">
                  <a:latin typeface="Times New Roman" panose="02020603050405020304" pitchFamily="18" charset="0"/>
                  <a:cs typeface="Times New Roman" panose="02020603050405020304" pitchFamily="18" charset="0"/>
                </a:endParaRPr>
              </a:p>
              <a:p>
                <a:r>
                  <a:rPr lang="en-CA" sz="1100" dirty="0">
                    <a:latin typeface="Times New Roman" panose="02020603050405020304" pitchFamily="18" charset="0"/>
                    <a:cs typeface="Times New Roman" panose="02020603050405020304" pitchFamily="18" charset="0"/>
                  </a:rPr>
                  <a:t>With this information we can calculate an estimate</a:t>
                </a:r>
              </a:p>
              <a:p>
                <a:r>
                  <a:rPr lang="en-CA" sz="1100" dirty="0">
                    <a:latin typeface="Times New Roman" panose="02020603050405020304" pitchFamily="18" charset="0"/>
                    <a:cs typeface="Times New Roman" panose="02020603050405020304" pitchFamily="18" charset="0"/>
                  </a:rPr>
                  <a:t>of the thermal conductivity of the material.</a:t>
                </a:r>
              </a:p>
              <a:p>
                <a:endParaRPr lang="en-CA" sz="1100" dirty="0">
                  <a:latin typeface="Times New Roman" panose="02020603050405020304" pitchFamily="18" charset="0"/>
                  <a:cs typeface="Times New Roman" panose="02020603050405020304" pitchFamily="18" charset="0"/>
                </a:endParaRPr>
              </a:p>
              <a:p>
                <a:endParaRPr lang="en-CA" sz="1100" dirty="0">
                  <a:latin typeface="Times New Roman" panose="02020603050405020304" pitchFamily="18" charset="0"/>
                  <a:cs typeface="Times New Roman" panose="02020603050405020304" pitchFamily="18" charset="0"/>
                </a:endParaRPr>
              </a:p>
              <a:p>
                <a:endParaRPr lang="en-CA" sz="1100" dirty="0">
                  <a:latin typeface="Times New Roman" panose="02020603050405020304" pitchFamily="18" charset="0"/>
                  <a:cs typeface="Times New Roman" panose="02020603050405020304" pitchFamily="18" charset="0"/>
                </a:endParaRPr>
              </a:p>
              <a:p>
                <a:endParaRPr lang="en-CA" sz="1100" dirty="0">
                  <a:latin typeface="Times New Roman" panose="02020603050405020304" pitchFamily="18" charset="0"/>
                  <a:cs typeface="Times New Roman" panose="02020603050405020304" pitchFamily="18" charset="0"/>
                </a:endParaRPr>
              </a:p>
              <a:p>
                <a:endParaRPr lang="en-CA" sz="1100" dirty="0">
                  <a:latin typeface="Times New Roman" panose="02020603050405020304" pitchFamily="18" charset="0"/>
                  <a:cs typeface="Times New Roman" panose="02020603050405020304" pitchFamily="18" charset="0"/>
                </a:endParaRPr>
              </a:p>
              <a:p>
                <a:endParaRPr lang="en-CA" sz="1100" dirty="0">
                  <a:latin typeface="Times New Roman" panose="02020603050405020304" pitchFamily="18" charset="0"/>
                  <a:cs typeface="Times New Roman" panose="02020603050405020304" pitchFamily="18" charset="0"/>
                </a:endParaRPr>
              </a:p>
              <a:p>
                <a:endParaRPr lang="en-CA" sz="1100" dirty="0">
                  <a:latin typeface="Times New Roman" panose="02020603050405020304" pitchFamily="18" charset="0"/>
                  <a:cs typeface="Times New Roman" panose="02020603050405020304" pitchFamily="18" charset="0"/>
                </a:endParaRPr>
              </a:p>
              <a:p>
                <a:endParaRPr lang="en-CA" sz="1100" dirty="0">
                  <a:latin typeface="Times New Roman" panose="02020603050405020304" pitchFamily="18" charset="0"/>
                  <a:cs typeface="Times New Roman" panose="02020603050405020304" pitchFamily="18" charset="0"/>
                </a:endParaRPr>
              </a:p>
              <a:p>
                <a:pPr algn="just"/>
                <a:r>
                  <a:rPr lang="en-CA" sz="1100" dirty="0">
                    <a:latin typeface="Times New Roman" panose="02020603050405020304" pitchFamily="18" charset="0"/>
                    <a:cs typeface="Times New Roman" panose="02020603050405020304" pitchFamily="18" charset="0"/>
                  </a:rPr>
                  <a:t>Note: The “R-value” for a material is often listed in Inch-Pound units. For example, the photo below indicates “R-20” for a 4 inch thick insulation board.</a:t>
                </a:r>
              </a:p>
              <a:p>
                <a:endParaRPr lang="en-CA" sz="1100" dirty="0">
                  <a:latin typeface="Times New Roman" panose="02020603050405020304" pitchFamily="18" charset="0"/>
                  <a:cs typeface="Times New Roman" panose="02020603050405020304" pitchFamily="18" charset="0"/>
                </a:endParaRPr>
              </a:p>
              <a:p>
                <a:pPr algn="just"/>
                <a:r>
                  <a:rPr lang="en-CA" sz="1100" dirty="0">
                    <a:latin typeface="Times New Roman" panose="02020603050405020304" pitchFamily="18" charset="0"/>
                    <a:cs typeface="Times New Roman" panose="02020603050405020304" pitchFamily="18" charset="0"/>
                  </a:rPr>
                  <a:t>The R-20 means the rated thermal resistance is 20 </a:t>
                </a:r>
                <a14:m>
                  <m:oMath xmlns:m="http://schemas.openxmlformats.org/officeDocument/2006/math">
                    <m:r>
                      <a:rPr lang="en-CA" sz="1100" i="0"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CA" sz="11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CA" sz="1100" b="0" i="1" smtClean="0">
                            <a:latin typeface="Cambria Math" panose="02040503050406030204" pitchFamily="18" charset="0"/>
                            <a:ea typeface="Cambria Math" panose="02040503050406030204" pitchFamily="18" charset="0"/>
                            <a:cs typeface="Times New Roman" panose="02020603050405020304" pitchFamily="18" charset="0"/>
                          </a:rPr>
                          <m:t>𝑓𝑡</m:t>
                        </m:r>
                      </m:e>
                      <m:sup>
                        <m:r>
                          <a:rPr lang="en-CA" sz="11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CA" sz="1100" b="0" i="1" smtClean="0">
                        <a:latin typeface="Cambria Math" panose="02040503050406030204" pitchFamily="18" charset="0"/>
                        <a:ea typeface="Cambria Math" panose="02040503050406030204" pitchFamily="18" charset="0"/>
                        <a:cs typeface="Times New Roman" panose="02020603050405020304" pitchFamily="18" charset="0"/>
                      </a:rPr>
                      <m:t>∙</m:t>
                    </m:r>
                    <m:r>
                      <a:rPr lang="en-CA" sz="1100" b="0" i="1" smtClean="0">
                        <a:latin typeface="Cambria Math" panose="02040503050406030204" pitchFamily="18" charset="0"/>
                        <a:ea typeface="Cambria Math" panose="02040503050406030204" pitchFamily="18" charset="0"/>
                        <a:cs typeface="Times New Roman" panose="02020603050405020304" pitchFamily="18" charset="0"/>
                      </a:rPr>
                      <m:t>h𝑟</m:t>
                    </m:r>
                    <m:r>
                      <a:rPr lang="en-CA" sz="1100" b="0" i="1" smtClean="0">
                        <a:latin typeface="Cambria Math" panose="02040503050406030204" pitchFamily="18" charset="0"/>
                        <a:ea typeface="Cambria Math" panose="02040503050406030204" pitchFamily="18" charset="0"/>
                        <a:cs typeface="Times New Roman" panose="02020603050405020304" pitchFamily="18" charset="0"/>
                      </a:rPr>
                      <m:t>/</m:t>
                    </m:r>
                    <m:r>
                      <a:rPr lang="en-CA" sz="1100" b="0" i="1" smtClean="0">
                        <a:latin typeface="Cambria Math" panose="02040503050406030204" pitchFamily="18" charset="0"/>
                        <a:ea typeface="Cambria Math" panose="02040503050406030204" pitchFamily="18" charset="0"/>
                        <a:cs typeface="Times New Roman" panose="02020603050405020304" pitchFamily="18" charset="0"/>
                      </a:rPr>
                      <m:t>𝑏𝑡𝑢</m:t>
                    </m:r>
                  </m:oMath>
                </a14:m>
                <a:r>
                  <a:rPr lang="en-CA" sz="1100" dirty="0">
                    <a:latin typeface="Times New Roman" panose="02020603050405020304" pitchFamily="18" charset="0"/>
                    <a:cs typeface="Times New Roman" panose="02020603050405020304" pitchFamily="18" charset="0"/>
                  </a:rPr>
                  <a:t>. The corresponding metric thermal resistance is called the RSI-value (where the “SI” indicates metric).</a:t>
                </a:r>
              </a:p>
              <a:p>
                <a:endParaRPr lang="en-CA" sz="1100" dirty="0">
                  <a:latin typeface="Times New Roman" panose="02020603050405020304" pitchFamily="18" charset="0"/>
                  <a:cs typeface="Times New Roman" panose="02020603050405020304" pitchFamily="18" charset="0"/>
                </a:endParaRPr>
              </a:p>
              <a:p>
                <a:r>
                  <a:rPr lang="en-CA" sz="1100" dirty="0">
                    <a:latin typeface="Times New Roman" panose="02020603050405020304" pitchFamily="18" charset="0"/>
                    <a:cs typeface="Times New Roman" panose="02020603050405020304" pitchFamily="18" charset="0"/>
                  </a:rPr>
                  <a:t>RSI = 20 / 5.678 = 3.52 </a:t>
                </a:r>
                <a14:m>
                  <m:oMath xmlns:m="http://schemas.openxmlformats.org/officeDocument/2006/math">
                    <m:f>
                      <m:fPr>
                        <m:type m:val="lin"/>
                        <m:ctrlPr>
                          <a:rPr lang="en-CA" sz="1100" i="1" smtClean="0">
                            <a:latin typeface="Cambria Math" panose="02040503050406030204" pitchFamily="18" charset="0"/>
                            <a:cs typeface="Times New Roman" panose="02020603050405020304" pitchFamily="18" charset="0"/>
                          </a:rPr>
                        </m:ctrlPr>
                      </m:fPr>
                      <m:num>
                        <m:sSup>
                          <m:sSupPr>
                            <m:ctrlPr>
                              <a:rPr lang="en-CA" sz="1100" i="1">
                                <a:latin typeface="Cambria Math" panose="02040503050406030204" pitchFamily="18" charset="0"/>
                              </a:rPr>
                            </m:ctrlPr>
                          </m:sSupPr>
                          <m:e>
                            <m:r>
                              <a:rPr lang="en-CA" sz="1100" i="1">
                                <a:latin typeface="Cambria Math" panose="02040503050406030204" pitchFamily="18" charset="0"/>
                              </a:rPr>
                              <m:t>𝑚</m:t>
                            </m:r>
                          </m:e>
                          <m:sup>
                            <m:r>
                              <a:rPr lang="en-CA" sz="1100" i="1">
                                <a:latin typeface="Cambria Math" panose="02040503050406030204" pitchFamily="18" charset="0"/>
                              </a:rPr>
                              <m:t>2</m:t>
                            </m:r>
                          </m:sup>
                        </m:sSup>
                        <m:r>
                          <a:rPr lang="en-CA" sz="1100" i="1">
                            <a:latin typeface="Cambria Math" panose="02040503050406030204" pitchFamily="18" charset="0"/>
                            <a:ea typeface="Cambria Math" panose="02040503050406030204" pitchFamily="18" charset="0"/>
                          </a:rPr>
                          <m:t>∙℃</m:t>
                        </m:r>
                      </m:num>
                      <m:den>
                        <m:r>
                          <a:rPr lang="en-CA" sz="1100" b="0" i="1" smtClean="0">
                            <a:latin typeface="Cambria Math" panose="02040503050406030204" pitchFamily="18" charset="0"/>
                            <a:cs typeface="Times New Roman" panose="02020603050405020304" pitchFamily="18" charset="0"/>
                          </a:rPr>
                          <m:t>𝑊</m:t>
                        </m:r>
                      </m:den>
                    </m:f>
                  </m:oMath>
                </a14:m>
                <a:r>
                  <a:rPr lang="en-CA" sz="1100" dirty="0">
                    <a:latin typeface="Times New Roman" panose="02020603050405020304" pitchFamily="18" charset="0"/>
                    <a:cs typeface="Times New Roman" panose="02020603050405020304" pitchFamily="18" charset="0"/>
                  </a:rPr>
                  <a:t>.	(5.678 = conversion factor) </a:t>
                </a:r>
              </a:p>
              <a:p>
                <a:endParaRPr lang="en-CA" sz="11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DE62675-238A-4D02-A14F-3DA93F318C7E}"/>
                  </a:ext>
                </a:extLst>
              </p:cNvPr>
              <p:cNvSpPr txBox="1">
                <a:spLocks noRot="1" noChangeAspect="1" noMove="1" noResize="1" noEditPoints="1" noAdjustHandles="1" noChangeArrowheads="1" noChangeShapeType="1" noTextEdit="1"/>
              </p:cNvSpPr>
              <p:nvPr/>
            </p:nvSpPr>
            <p:spPr>
              <a:xfrm>
                <a:off x="476796" y="251644"/>
                <a:ext cx="5520592" cy="5755422"/>
              </a:xfrm>
              <a:prstGeom prst="rect">
                <a:avLst/>
              </a:prstGeom>
              <a:blipFill>
                <a:blip r:embed="rId2"/>
                <a:stretch>
                  <a:fillRect l="-1545" t="-742" r="-1545" b="-530"/>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B022D610-FAE1-4E48-A6F1-9D8D09FC00FE}"/>
              </a:ext>
            </a:extLst>
          </p:cNvPr>
          <p:cNvSpPr>
            <a:spLocks noGrp="1"/>
          </p:cNvSpPr>
          <p:nvPr>
            <p:ph type="sldNum" sz="quarter" idx="12"/>
          </p:nvPr>
        </p:nvSpPr>
        <p:spPr/>
        <p:txBody>
          <a:bodyPr/>
          <a:lstStyle/>
          <a:p>
            <a:fld id="{2812F1FA-390A-41C6-A5B6-DA577902550D}" type="slidenum">
              <a:rPr lang="en-CA" smtClean="0"/>
              <a:pPr/>
              <a:t>7</a:t>
            </a:fld>
            <a:endParaRPr lang="en-CA"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F6CFD1E-F116-4D37-9D0D-9D0151827B70}"/>
                  </a:ext>
                </a:extLst>
              </p:cNvPr>
              <p:cNvSpPr/>
              <p:nvPr/>
            </p:nvSpPr>
            <p:spPr>
              <a:xfrm>
                <a:off x="1124868" y="2051844"/>
                <a:ext cx="1097416" cy="431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1100" i="1">
                          <a:latin typeface="Cambria Math" panose="02040503050406030204" pitchFamily="18" charset="0"/>
                        </a:rPr>
                        <m:t>=0.88 </m:t>
                      </m:r>
                      <m:f>
                        <m:fPr>
                          <m:ctrlPr>
                            <a:rPr lang="en-CA" sz="1100" i="1">
                              <a:latin typeface="Cambria Math" panose="02040503050406030204" pitchFamily="18" charset="0"/>
                            </a:rPr>
                          </m:ctrlPr>
                        </m:fPr>
                        <m:num>
                          <m:sSup>
                            <m:sSupPr>
                              <m:ctrlPr>
                                <a:rPr lang="en-CA" sz="1100" i="1">
                                  <a:latin typeface="Cambria Math" panose="02040503050406030204" pitchFamily="18" charset="0"/>
                                </a:rPr>
                              </m:ctrlPr>
                            </m:sSupPr>
                            <m:e>
                              <m:r>
                                <a:rPr lang="en-CA" sz="1100" i="1">
                                  <a:latin typeface="Cambria Math" panose="02040503050406030204" pitchFamily="18" charset="0"/>
                                </a:rPr>
                                <m:t>𝑚</m:t>
                              </m:r>
                            </m:e>
                            <m:sup>
                              <m:r>
                                <a:rPr lang="en-CA" sz="1100" i="1">
                                  <a:latin typeface="Cambria Math" panose="02040503050406030204" pitchFamily="18" charset="0"/>
                                </a:rPr>
                                <m:t>2</m:t>
                              </m:r>
                            </m:sup>
                          </m:sSup>
                          <m:r>
                            <a:rPr lang="en-CA" sz="1100" i="1">
                              <a:latin typeface="Cambria Math" panose="02040503050406030204" pitchFamily="18" charset="0"/>
                              <a:ea typeface="Cambria Math" panose="02040503050406030204" pitchFamily="18" charset="0"/>
                            </a:rPr>
                            <m:t>∙℃</m:t>
                          </m:r>
                        </m:num>
                        <m:den>
                          <m:r>
                            <a:rPr lang="en-CA" sz="1100" i="1">
                              <a:latin typeface="Cambria Math" panose="02040503050406030204" pitchFamily="18" charset="0"/>
                            </a:rPr>
                            <m:t>𝑊</m:t>
                          </m:r>
                        </m:den>
                      </m:f>
                    </m:oMath>
                  </m:oMathPara>
                </a14:m>
                <a:endParaRPr lang="en-CA" sz="1100" dirty="0"/>
              </a:p>
            </p:txBody>
          </p:sp>
        </mc:Choice>
        <mc:Fallback xmlns="">
          <p:sp>
            <p:nvSpPr>
              <p:cNvPr id="3" name="Rectangle 2">
                <a:extLst>
                  <a:ext uri="{FF2B5EF4-FFF2-40B4-BE49-F238E27FC236}">
                    <a16:creationId xmlns:a16="http://schemas.microsoft.com/office/drawing/2014/main" id="{EF6CFD1E-F116-4D37-9D0D-9D0151827B70}"/>
                  </a:ext>
                </a:extLst>
              </p:cNvPr>
              <p:cNvSpPr>
                <a:spLocks noRot="1" noChangeAspect="1" noMove="1" noResize="1" noEditPoints="1" noAdjustHandles="1" noChangeArrowheads="1" noChangeShapeType="1" noTextEdit="1"/>
              </p:cNvSpPr>
              <p:nvPr/>
            </p:nvSpPr>
            <p:spPr>
              <a:xfrm>
                <a:off x="1124868" y="2051844"/>
                <a:ext cx="1097416" cy="431849"/>
              </a:xfrm>
              <a:prstGeom prst="rect">
                <a:avLst/>
              </a:prstGeom>
              <a:blipFill>
                <a:blip r:embed="rId5"/>
                <a:stretch>
                  <a:fillRect/>
                </a:stretch>
              </a:blipFill>
            </p:spPr>
            <p:txBody>
              <a:bodyPr/>
              <a:lstStyle/>
              <a:p>
                <a:r>
                  <a:rPr lang="en-CA">
                    <a:noFill/>
                  </a:rPr>
                  <a:t> </a:t>
                </a:r>
              </a:p>
            </p:txBody>
          </p:sp>
        </mc:Fallback>
      </mc:AlternateContent>
      <p:cxnSp>
        <p:nvCxnSpPr>
          <p:cNvPr id="4" name="Straight Arrow Connector 3">
            <a:extLst>
              <a:ext uri="{FF2B5EF4-FFF2-40B4-BE49-F238E27FC236}">
                <a16:creationId xmlns:a16="http://schemas.microsoft.com/office/drawing/2014/main" id="{30AF044D-4A3D-43F9-90AF-F14A0594B75A}"/>
              </a:ext>
            </a:extLst>
          </p:cNvPr>
          <p:cNvCxnSpPr>
            <a:cxnSpLocks/>
          </p:cNvCxnSpPr>
          <p:nvPr/>
        </p:nvCxnSpPr>
        <p:spPr>
          <a:xfrm flipH="1">
            <a:off x="2421012" y="2267868"/>
            <a:ext cx="472319" cy="0"/>
          </a:xfrm>
          <a:prstGeom prst="straightConnector1">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9DA272D-5BA1-4234-9777-FA23B58B7CFD}"/>
                  </a:ext>
                </a:extLst>
              </p:cNvPr>
              <p:cNvSpPr/>
              <p:nvPr/>
            </p:nvSpPr>
            <p:spPr>
              <a:xfrm>
                <a:off x="2925068" y="2123852"/>
                <a:ext cx="299376" cy="4092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sz="1100" i="1">
                              <a:latin typeface="Cambria Math" panose="02040503050406030204" pitchFamily="18" charset="0"/>
                              <a:ea typeface="Cambria Math" panose="02040503050406030204" pitchFamily="18" charset="0"/>
                            </a:rPr>
                          </m:ctrlPr>
                        </m:fPr>
                        <m:num>
                          <m:r>
                            <a:rPr lang="en-CA" sz="1100" i="1">
                              <a:latin typeface="Cambria Math" panose="02040503050406030204" pitchFamily="18" charset="0"/>
                            </a:rPr>
                            <m:t>𝐿</m:t>
                          </m:r>
                        </m:num>
                        <m:den>
                          <m:r>
                            <a:rPr lang="en-CA" sz="1100" i="1">
                              <a:latin typeface="Cambria Math" panose="02040503050406030204" pitchFamily="18" charset="0"/>
                              <a:ea typeface="Cambria Math" panose="02040503050406030204" pitchFamily="18" charset="0"/>
                            </a:rPr>
                            <m:t>𝑘</m:t>
                          </m:r>
                        </m:den>
                      </m:f>
                    </m:oMath>
                  </m:oMathPara>
                </a14:m>
                <a:endParaRPr lang="en-CA" sz="1100" dirty="0"/>
              </a:p>
            </p:txBody>
          </p:sp>
        </mc:Choice>
        <mc:Fallback xmlns="">
          <p:sp>
            <p:nvSpPr>
              <p:cNvPr id="5" name="Rectangle 4">
                <a:extLst>
                  <a:ext uri="{FF2B5EF4-FFF2-40B4-BE49-F238E27FC236}">
                    <a16:creationId xmlns:a16="http://schemas.microsoft.com/office/drawing/2014/main" id="{09DA272D-5BA1-4234-9777-FA23B58B7CFD}"/>
                  </a:ext>
                </a:extLst>
              </p:cNvPr>
              <p:cNvSpPr>
                <a:spLocks noRot="1" noChangeAspect="1" noMove="1" noResize="1" noEditPoints="1" noAdjustHandles="1" noChangeArrowheads="1" noChangeShapeType="1" noTextEdit="1"/>
              </p:cNvSpPr>
              <p:nvPr/>
            </p:nvSpPr>
            <p:spPr>
              <a:xfrm>
                <a:off x="2925068" y="2123852"/>
                <a:ext cx="299376" cy="409215"/>
              </a:xfrm>
              <a:prstGeom prst="rect">
                <a:avLst/>
              </a:prstGeom>
              <a:blipFill>
                <a:blip r:embed="rId6"/>
                <a:stretch>
                  <a:fillRect/>
                </a:stretch>
              </a:blipFill>
            </p:spPr>
            <p:txBody>
              <a:bodyPr/>
              <a:lstStyle/>
              <a:p>
                <a:r>
                  <a:rPr lang="en-CA">
                    <a:noFill/>
                  </a:rPr>
                  <a:t> </a:t>
                </a:r>
              </a:p>
            </p:txBody>
          </p:sp>
        </mc:Fallback>
      </mc:AlternateContent>
      <p:sp>
        <p:nvSpPr>
          <p:cNvPr id="8" name="Rectangle 7">
            <a:extLst>
              <a:ext uri="{FF2B5EF4-FFF2-40B4-BE49-F238E27FC236}">
                <a16:creationId xmlns:a16="http://schemas.microsoft.com/office/drawing/2014/main" id="{7A9DA4E3-12F6-4667-A45D-667233A343A5}"/>
              </a:ext>
            </a:extLst>
          </p:cNvPr>
          <p:cNvSpPr/>
          <p:nvPr/>
        </p:nvSpPr>
        <p:spPr>
          <a:xfrm>
            <a:off x="427982" y="2186792"/>
            <a:ext cx="755335" cy="261610"/>
          </a:xfrm>
          <a:prstGeom prst="rect">
            <a:avLst/>
          </a:prstGeom>
        </p:spPr>
        <p:txBody>
          <a:bodyPr wrap="none">
            <a:spAutoFit/>
          </a:bodyPr>
          <a:lstStyle/>
          <a:p>
            <a:r>
              <a:rPr lang="en-CA" sz="1100" dirty="0">
                <a:latin typeface="Times New Roman" panose="02020603050405020304" pitchFamily="18" charset="0"/>
                <a:cs typeface="Times New Roman" panose="02020603050405020304" pitchFamily="18" charset="0"/>
              </a:rPr>
              <a:t>RSI-value</a:t>
            </a:r>
            <a:endParaRPr lang="en-CA" sz="1100" dirty="0"/>
          </a:p>
        </p:txBody>
      </p:sp>
      <p:pic>
        <p:nvPicPr>
          <p:cNvPr id="28" name="Picture 27">
            <a:extLst>
              <a:ext uri="{FF2B5EF4-FFF2-40B4-BE49-F238E27FC236}">
                <a16:creationId xmlns:a16="http://schemas.microsoft.com/office/drawing/2014/main" id="{09405B07-A24B-4F55-B656-E829969AD3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89164" y="35818"/>
            <a:ext cx="2376264" cy="1595293"/>
          </a:xfrm>
          <a:prstGeom prst="rect">
            <a:avLst/>
          </a:prstGeom>
        </p:spPr>
      </p:pic>
      <p:pic>
        <p:nvPicPr>
          <p:cNvPr id="21" name="Picture 20">
            <a:extLst>
              <a:ext uri="{FF2B5EF4-FFF2-40B4-BE49-F238E27FC236}">
                <a16:creationId xmlns:a16="http://schemas.microsoft.com/office/drawing/2014/main" id="{8D82D0A9-260C-429B-93AF-97F905AABAD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60000">
            <a:off x="5248725" y="1191847"/>
            <a:ext cx="489277" cy="2227692"/>
          </a:xfrm>
          <a:prstGeom prst="rect">
            <a:avLst/>
          </a:prstGeom>
        </p:spPr>
      </p:pic>
      <p:pic>
        <p:nvPicPr>
          <p:cNvPr id="9" name="Picture 8">
            <a:extLst>
              <a:ext uri="{FF2B5EF4-FFF2-40B4-BE49-F238E27FC236}">
                <a16:creationId xmlns:a16="http://schemas.microsoft.com/office/drawing/2014/main" id="{9853FB3A-B120-4F9B-9B69-4E40815891BC}"/>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rcRect t="8590" b="70782"/>
          <a:stretch/>
        </p:blipFill>
        <p:spPr>
          <a:xfrm>
            <a:off x="501266" y="6094207"/>
            <a:ext cx="5695424" cy="2000921"/>
          </a:xfrm>
          <a:prstGeom prst="rect">
            <a:avLst/>
          </a:prstGeom>
          <a:ln>
            <a:noFill/>
          </a:ln>
        </p:spPr>
      </p:pic>
      <p:cxnSp>
        <p:nvCxnSpPr>
          <p:cNvPr id="15" name="Straight Connector 14">
            <a:extLst>
              <a:ext uri="{FF2B5EF4-FFF2-40B4-BE49-F238E27FC236}">
                <a16:creationId xmlns:a16="http://schemas.microsoft.com/office/drawing/2014/main" id="{7494070E-B9DB-4005-8A64-7AA0931031A2}"/>
              </a:ext>
            </a:extLst>
          </p:cNvPr>
          <p:cNvCxnSpPr/>
          <p:nvPr/>
        </p:nvCxnSpPr>
        <p:spPr>
          <a:xfrm>
            <a:off x="5663664" y="3445902"/>
            <a:ext cx="0" cy="432048"/>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A6AEE6-EFF0-4426-944E-5CCF9C89EEFF}"/>
              </a:ext>
            </a:extLst>
          </p:cNvPr>
          <p:cNvCxnSpPr/>
          <p:nvPr/>
        </p:nvCxnSpPr>
        <p:spPr>
          <a:xfrm>
            <a:off x="5530324" y="3447048"/>
            <a:ext cx="0" cy="432048"/>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0AB8DAF-CE9B-4FCB-851C-2BEBF4C5D882}"/>
              </a:ext>
            </a:extLst>
          </p:cNvPr>
          <p:cNvCxnSpPr>
            <a:cxnSpLocks/>
          </p:cNvCxnSpPr>
          <p:nvPr/>
        </p:nvCxnSpPr>
        <p:spPr>
          <a:xfrm>
            <a:off x="5242292" y="3735080"/>
            <a:ext cx="288032" cy="0"/>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F6789E4-645C-49EA-A833-1D2AF823AA9B}"/>
              </a:ext>
            </a:extLst>
          </p:cNvPr>
          <p:cNvCxnSpPr>
            <a:cxnSpLocks/>
          </p:cNvCxnSpPr>
          <p:nvPr/>
        </p:nvCxnSpPr>
        <p:spPr>
          <a:xfrm flipH="1">
            <a:off x="5672048" y="3733934"/>
            <a:ext cx="279648" cy="0"/>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74C7D4E3-EC8B-429D-8210-279F743AD1D1}"/>
                  </a:ext>
                </a:extLst>
              </p:cNvPr>
              <p:cNvSpPr/>
              <p:nvPr/>
            </p:nvSpPr>
            <p:spPr>
              <a:xfrm>
                <a:off x="5004544" y="3614306"/>
                <a:ext cx="294953"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1100" i="1">
                          <a:latin typeface="Cambria Math" panose="02040503050406030204" pitchFamily="18" charset="0"/>
                          <a:ea typeface="Cambria Math" panose="02040503050406030204" pitchFamily="18" charset="0"/>
                        </a:rPr>
                        <m:t>𝐿</m:t>
                      </m:r>
                    </m:oMath>
                  </m:oMathPara>
                </a14:m>
                <a:endParaRPr lang="en-CA" sz="1100" dirty="0"/>
              </a:p>
            </p:txBody>
          </p:sp>
        </mc:Choice>
        <mc:Fallback xmlns="">
          <p:sp>
            <p:nvSpPr>
              <p:cNvPr id="19" name="Rectangle 18">
                <a:extLst>
                  <a:ext uri="{FF2B5EF4-FFF2-40B4-BE49-F238E27FC236}">
                    <a16:creationId xmlns:a16="http://schemas.microsoft.com/office/drawing/2014/main" id="{74C7D4E3-EC8B-429D-8210-279F743AD1D1}"/>
                  </a:ext>
                </a:extLst>
              </p:cNvPr>
              <p:cNvSpPr>
                <a:spLocks noRot="1" noChangeAspect="1" noMove="1" noResize="1" noEditPoints="1" noAdjustHandles="1" noChangeArrowheads="1" noChangeShapeType="1" noTextEdit="1"/>
              </p:cNvSpPr>
              <p:nvPr/>
            </p:nvSpPr>
            <p:spPr>
              <a:xfrm>
                <a:off x="5004544" y="3614306"/>
                <a:ext cx="294953" cy="261610"/>
              </a:xfrm>
              <a:prstGeom prst="rect">
                <a:avLst/>
              </a:prstGeom>
              <a:blipFill>
                <a:blip r:embed="rId11"/>
                <a:stretch>
                  <a:fillRect/>
                </a:stretch>
              </a:blipFill>
            </p:spPr>
            <p:txBody>
              <a:bodyPr/>
              <a:lstStyle/>
              <a:p>
                <a:r>
                  <a:rPr lang="en-CA">
                    <a:noFill/>
                  </a:rPr>
                  <a:t> </a:t>
                </a:r>
              </a:p>
            </p:txBody>
          </p:sp>
        </mc:Fallback>
      </mc:AlternateContent>
      <p:sp>
        <p:nvSpPr>
          <p:cNvPr id="10" name="Rectangle: Rounded Corners 9">
            <a:extLst>
              <a:ext uri="{FF2B5EF4-FFF2-40B4-BE49-F238E27FC236}">
                <a16:creationId xmlns:a16="http://schemas.microsoft.com/office/drawing/2014/main" id="{6DFE4B51-C611-4E52-8CDE-B46DAEA88CFE}"/>
              </a:ext>
            </a:extLst>
          </p:cNvPr>
          <p:cNvSpPr/>
          <p:nvPr/>
        </p:nvSpPr>
        <p:spPr>
          <a:xfrm>
            <a:off x="1466850" y="7372350"/>
            <a:ext cx="1003300" cy="673100"/>
          </a:xfrm>
          <a:prstGeom prst="round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69951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A1F637-F406-4C9F-A536-2757686C71E3}"/>
              </a:ext>
            </a:extLst>
          </p:cNvPr>
          <p:cNvSpPr>
            <a:spLocks noGrp="1"/>
          </p:cNvSpPr>
          <p:nvPr>
            <p:ph type="sldNum" sz="quarter" idx="12"/>
          </p:nvPr>
        </p:nvSpPr>
        <p:spPr/>
        <p:txBody>
          <a:bodyPr/>
          <a:lstStyle/>
          <a:p>
            <a:fld id="{2812F1FA-390A-41C6-A5B6-DA577902550D}" type="slidenum">
              <a:rPr lang="en-CA" smtClean="0"/>
              <a:pPr/>
              <a:t>8</a:t>
            </a:fld>
            <a:endParaRPr lang="en-CA" dirty="0"/>
          </a:p>
        </p:txBody>
      </p:sp>
      <p:sp>
        <p:nvSpPr>
          <p:cNvPr id="3" name="Rectangle 2">
            <a:extLst>
              <a:ext uri="{FF2B5EF4-FFF2-40B4-BE49-F238E27FC236}">
                <a16:creationId xmlns:a16="http://schemas.microsoft.com/office/drawing/2014/main" id="{EA81651B-CFF3-4069-AD61-CF2C7A5CF29A}"/>
              </a:ext>
            </a:extLst>
          </p:cNvPr>
          <p:cNvSpPr/>
          <p:nvPr/>
        </p:nvSpPr>
        <p:spPr>
          <a:xfrm>
            <a:off x="0" y="828023"/>
            <a:ext cx="6426200" cy="430887"/>
          </a:xfrm>
          <a:prstGeom prst="rect">
            <a:avLst/>
          </a:prstGeom>
        </p:spPr>
        <p:txBody>
          <a:bodyPr wrap="square">
            <a:spAutoFit/>
          </a:bodyPr>
          <a:lstStyle/>
          <a:p>
            <a:pPr algn="ctr"/>
            <a:r>
              <a:rPr lang="en-CA" sz="1100" b="1" dirty="0">
                <a:latin typeface="Cambria" panose="02040503050406030204" pitchFamily="18" charset="0"/>
              </a:rPr>
              <a:t>Approximate Thermal Conductivities of Selected Materials</a:t>
            </a:r>
          </a:p>
          <a:p>
            <a:pPr algn="ctr"/>
            <a:r>
              <a:rPr lang="en-CA" sz="1100" dirty="0">
                <a:latin typeface="Cambria" panose="02040503050406030204" pitchFamily="18" charset="0"/>
              </a:rPr>
              <a:t>(near “room temperature”, i.e. </a:t>
            </a:r>
            <a:r>
              <a:rPr lang="en-CA" sz="1100" dirty="0">
                <a:latin typeface="Cambria" panose="02040503050406030204" pitchFamily="18" charset="0"/>
                <a:sym typeface="Symbol"/>
              </a:rPr>
              <a:t></a:t>
            </a:r>
            <a:r>
              <a:rPr lang="en-CA" sz="1100" dirty="0">
                <a:latin typeface="Cambria" panose="02040503050406030204" pitchFamily="18" charset="0"/>
              </a:rPr>
              <a:t>300 K) </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D31AA84F-2BE5-4653-9CA3-B0E7DAC91970}"/>
                  </a:ext>
                </a:extLst>
              </p:cNvPr>
              <p:cNvGraphicFramePr>
                <a:graphicFrameLocks noGrp="1"/>
              </p:cNvGraphicFramePr>
              <p:nvPr>
                <p:extLst>
                  <p:ext uri="{D42A27DB-BD31-4B8C-83A1-F6EECF244321}">
                    <p14:modId xmlns:p14="http://schemas.microsoft.com/office/powerpoint/2010/main" val="581944954"/>
                  </p:ext>
                </p:extLst>
              </p:nvPr>
            </p:nvGraphicFramePr>
            <p:xfrm>
              <a:off x="863919" y="1547788"/>
              <a:ext cx="4698363" cy="2455001"/>
            </p:xfrm>
            <a:graphic>
              <a:graphicData uri="http://schemas.openxmlformats.org/drawingml/2006/table">
                <a:tbl>
                  <a:tblPr firstRow="1" bandRow="1">
                    <a:tableStyleId>{5940675A-B579-460E-94D1-54222C63F5DA}</a:tableStyleId>
                  </a:tblPr>
                  <a:tblGrid>
                    <a:gridCol w="2566536">
                      <a:extLst>
                        <a:ext uri="{9D8B030D-6E8A-4147-A177-3AD203B41FA5}">
                          <a16:colId xmlns:a16="http://schemas.microsoft.com/office/drawing/2014/main" val="20000"/>
                        </a:ext>
                      </a:extLst>
                    </a:gridCol>
                    <a:gridCol w="2131827">
                      <a:extLst>
                        <a:ext uri="{9D8B030D-6E8A-4147-A177-3AD203B41FA5}">
                          <a16:colId xmlns:a16="http://schemas.microsoft.com/office/drawing/2014/main" val="20001"/>
                        </a:ext>
                      </a:extLst>
                    </a:gridCol>
                  </a:tblGrid>
                  <a:tr h="413443">
                    <a:tc>
                      <a:txBody>
                        <a:bodyPr/>
                        <a:lstStyle/>
                        <a:p>
                          <a:pPr algn="ctr"/>
                          <a:r>
                            <a:rPr lang="en-CA" sz="1050" b="1" dirty="0">
                              <a:latin typeface="Cambria" panose="02040503050406030204" pitchFamily="18" charset="0"/>
                            </a:rPr>
                            <a:t>Material</a:t>
                          </a:r>
                        </a:p>
                      </a:txBody>
                      <a:tcPr anchor="ctr"/>
                    </a:tc>
                    <a:tc>
                      <a:txBody>
                        <a:bodyPr/>
                        <a:lstStyle/>
                        <a:p>
                          <a:pPr algn="ctr"/>
                          <a:r>
                            <a:rPr lang="en-CA" sz="1050" b="1" dirty="0">
                              <a:latin typeface="Cambria" panose="02040503050406030204" pitchFamily="18" charset="0"/>
                            </a:rPr>
                            <a:t>Thermal conductivity,</a:t>
                          </a:r>
                          <a:r>
                            <a:rPr lang="en-CA" sz="1050" b="1" baseline="0" dirty="0">
                              <a:latin typeface="Cambria" panose="02040503050406030204" pitchFamily="18" charset="0"/>
                            </a:rPr>
                            <a:t> k</a:t>
                          </a:r>
                        </a:p>
                        <a:p>
                          <a:pPr algn="ctr"/>
                          <a14:m>
                            <m:oMathPara xmlns:m="http://schemas.openxmlformats.org/officeDocument/2006/math">
                              <m:oMathParaPr>
                                <m:jc m:val="centerGroup"/>
                              </m:oMathParaPr>
                              <m:oMath xmlns:m="http://schemas.openxmlformats.org/officeDocument/2006/math">
                                <m:d>
                                  <m:dPr>
                                    <m:ctrlPr>
                                      <a:rPr lang="en-CA" sz="1050" b="0" i="1" smtClean="0">
                                        <a:latin typeface="Cambria Math" panose="02040503050406030204" pitchFamily="18" charset="0"/>
                                      </a:rPr>
                                    </m:ctrlPr>
                                  </m:dPr>
                                  <m:e>
                                    <m:f>
                                      <m:fPr>
                                        <m:type m:val="lin"/>
                                        <m:ctrlPr>
                                          <a:rPr lang="en-CA" sz="1050" b="0" i="1" smtClean="0">
                                            <a:latin typeface="Cambria Math" panose="02040503050406030204" pitchFamily="18" charset="0"/>
                                          </a:rPr>
                                        </m:ctrlPr>
                                      </m:fPr>
                                      <m:num>
                                        <m:r>
                                          <a:rPr lang="en-CA" sz="1050" b="0" i="1" smtClean="0">
                                            <a:latin typeface="Cambria Math" panose="02040503050406030204" pitchFamily="18" charset="0"/>
                                          </a:rPr>
                                          <m:t>𝑊</m:t>
                                        </m:r>
                                      </m:num>
                                      <m:den>
                                        <m:r>
                                          <a:rPr lang="en-CA" sz="1050" b="0" i="1" smtClean="0">
                                            <a:latin typeface="Cambria Math" panose="02040503050406030204" pitchFamily="18" charset="0"/>
                                          </a:rPr>
                                          <m:t>𝑚</m:t>
                                        </m:r>
                                        <m:r>
                                          <a:rPr lang="en-CA" sz="1050" b="0" i="1" smtClean="0">
                                            <a:latin typeface="Cambria Math" panose="02040503050406030204" pitchFamily="18" charset="0"/>
                                            <a:ea typeface="Cambria Math" panose="02040503050406030204" pitchFamily="18" charset="0"/>
                                          </a:rPr>
                                          <m:t>∙℃</m:t>
                                        </m:r>
                                      </m:den>
                                    </m:f>
                                  </m:e>
                                </m:d>
                              </m:oMath>
                            </m:oMathPara>
                          </a14:m>
                          <a:endParaRPr lang="en-CA" sz="1050" b="0" dirty="0">
                            <a:latin typeface="Cambria" panose="02040503050406030204" pitchFamily="18" charset="0"/>
                          </a:endParaRPr>
                        </a:p>
                      </a:txBody>
                      <a:tcPr anchor="ctr"/>
                    </a:tc>
                    <a:extLst>
                      <a:ext uri="{0D108BD9-81ED-4DB2-BD59-A6C34878D82A}">
                        <a16:rowId xmlns:a16="http://schemas.microsoft.com/office/drawing/2014/main" val="10000"/>
                      </a:ext>
                    </a:extLst>
                  </a:tr>
                  <a:tr h="239361">
                    <a:tc>
                      <a:txBody>
                        <a:bodyPr/>
                        <a:lstStyle/>
                        <a:p>
                          <a:r>
                            <a:rPr lang="en-CA" sz="1050" b="0" dirty="0">
                              <a:latin typeface="Cambria" panose="02040503050406030204" pitchFamily="18" charset="0"/>
                            </a:rPr>
                            <a:t>Aluminum (alloy 2014)</a:t>
                          </a:r>
                        </a:p>
                      </a:txBody>
                      <a:tcPr anchor="ctr"/>
                    </a:tc>
                    <a:tc>
                      <a:txBody>
                        <a:bodyPr/>
                        <a:lstStyle/>
                        <a:p>
                          <a:pPr marL="0" indent="0" algn="ctr">
                            <a:buFont typeface="Symbol"/>
                            <a:buNone/>
                          </a:pPr>
                          <a:r>
                            <a:rPr lang="en-CA" sz="1050" b="0" dirty="0">
                              <a:latin typeface="Cambria" panose="02040503050406030204" pitchFamily="18" charset="0"/>
                              <a:sym typeface="Symbol"/>
                            </a:rPr>
                            <a:t> 192</a:t>
                          </a:r>
                          <a:endParaRPr lang="en-CA" sz="1050" b="0" dirty="0">
                            <a:latin typeface="Cambria" panose="02040503050406030204" pitchFamily="18" charset="0"/>
                          </a:endParaRPr>
                        </a:p>
                      </a:txBody>
                      <a:tcPr anchor="ctr"/>
                    </a:tc>
                    <a:extLst>
                      <a:ext uri="{0D108BD9-81ED-4DB2-BD59-A6C34878D82A}">
                        <a16:rowId xmlns:a16="http://schemas.microsoft.com/office/drawing/2014/main" val="10001"/>
                      </a:ext>
                    </a:extLst>
                  </a:tr>
                  <a:tr h="239361">
                    <a:tc>
                      <a:txBody>
                        <a:bodyPr/>
                        <a:lstStyle/>
                        <a:p>
                          <a:r>
                            <a:rPr lang="en-CA" sz="1050" b="0" dirty="0">
                              <a:latin typeface="Cambria" panose="02040503050406030204" pitchFamily="18" charset="0"/>
                            </a:rPr>
                            <a:t>Steel</a:t>
                          </a:r>
                          <a:r>
                            <a:rPr lang="en-CA" sz="1050" b="0" baseline="0" dirty="0">
                              <a:latin typeface="Cambria" panose="02040503050406030204" pitchFamily="18" charset="0"/>
                            </a:rPr>
                            <a:t> (alloy 1080)</a:t>
                          </a:r>
                          <a:endParaRPr lang="en-CA" sz="1050" b="0" dirty="0">
                            <a:latin typeface="Cambria" panose="02040503050406030204" pitchFamily="18" charset="0"/>
                          </a:endParaRPr>
                        </a:p>
                      </a:txBody>
                      <a:tcPr anchor="ctr"/>
                    </a:tc>
                    <a:tc>
                      <a:txBody>
                        <a:bodyPr/>
                        <a:lstStyle/>
                        <a:p>
                          <a:pPr marL="0" indent="0" algn="ctr">
                            <a:buFont typeface="Symbol"/>
                            <a:buNone/>
                          </a:pPr>
                          <a:r>
                            <a:rPr lang="en-CA" sz="1050" b="0" dirty="0">
                              <a:latin typeface="Cambria" panose="02040503050406030204" pitchFamily="18" charset="0"/>
                              <a:sym typeface="Symbol"/>
                            </a:rPr>
                            <a:t> 4</a:t>
                          </a:r>
                          <a:r>
                            <a:rPr lang="en-CA" sz="1050" b="0" dirty="0">
                              <a:latin typeface="Cambria" panose="02040503050406030204" pitchFamily="18" charset="0"/>
                            </a:rPr>
                            <a:t>8</a:t>
                          </a:r>
                        </a:p>
                      </a:txBody>
                      <a:tcPr anchor="ctr"/>
                    </a:tc>
                    <a:extLst>
                      <a:ext uri="{0D108BD9-81ED-4DB2-BD59-A6C34878D82A}">
                        <a16:rowId xmlns:a16="http://schemas.microsoft.com/office/drawing/2014/main" val="10002"/>
                      </a:ext>
                    </a:extLst>
                  </a:tr>
                  <a:tr h="239361">
                    <a:tc>
                      <a:txBody>
                        <a:bodyPr/>
                        <a:lstStyle/>
                        <a:p>
                          <a:r>
                            <a:rPr lang="en-CA" sz="1050" b="0" dirty="0">
                              <a:latin typeface="Cambria" panose="02040503050406030204" pitchFamily="18" charset="0"/>
                            </a:rPr>
                            <a:t>Stainless</a:t>
                          </a:r>
                          <a:r>
                            <a:rPr lang="en-CA" sz="1050" b="0" baseline="0" dirty="0">
                              <a:latin typeface="Cambria" panose="02040503050406030204" pitchFamily="18" charset="0"/>
                            </a:rPr>
                            <a:t> steel (alloy 31)</a:t>
                          </a:r>
                          <a:endParaRPr lang="en-CA" sz="1050" b="0" dirty="0">
                            <a:latin typeface="Cambria" panose="02040503050406030204" pitchFamily="18" charset="0"/>
                          </a:endParaRPr>
                        </a:p>
                      </a:txBody>
                      <a:tcPr anchor="ctr"/>
                    </a:tc>
                    <a:tc>
                      <a:txBody>
                        <a:bodyPr/>
                        <a:lstStyle/>
                        <a:p>
                          <a:pPr marL="0" indent="0" algn="ctr">
                            <a:buFont typeface="Symbol"/>
                            <a:buNone/>
                          </a:pPr>
                          <a:r>
                            <a:rPr lang="en-CA" sz="1050" b="0" dirty="0">
                              <a:latin typeface="Cambria" panose="02040503050406030204" pitchFamily="18" charset="0"/>
                              <a:sym typeface="Symbol"/>
                            </a:rPr>
                            <a:t> </a:t>
                          </a:r>
                          <a:r>
                            <a:rPr lang="en-CA" sz="1050" b="0" dirty="0">
                              <a:latin typeface="Cambria" panose="02040503050406030204" pitchFamily="18" charset="0"/>
                            </a:rPr>
                            <a:t>16</a:t>
                          </a:r>
                        </a:p>
                      </a:txBody>
                      <a:tcPr anchor="ctr"/>
                    </a:tc>
                    <a:extLst>
                      <a:ext uri="{0D108BD9-81ED-4DB2-BD59-A6C34878D82A}">
                        <a16:rowId xmlns:a16="http://schemas.microsoft.com/office/drawing/2014/main" val="10003"/>
                      </a:ext>
                    </a:extLst>
                  </a:tr>
                  <a:tr h="281338">
                    <a:tc>
                      <a:txBody>
                        <a:bodyPr/>
                        <a:lstStyle/>
                        <a:p>
                          <a:r>
                            <a:rPr lang="en-CA" sz="1050" b="0" dirty="0">
                              <a:latin typeface="Cambria" panose="02040503050406030204" pitchFamily="18" charset="0"/>
                            </a:rPr>
                            <a:t>Concrete</a:t>
                          </a:r>
                        </a:p>
                      </a:txBody>
                      <a:tcPr anchor="ctr"/>
                    </a:tc>
                    <a:tc>
                      <a:txBody>
                        <a:bodyPr/>
                        <a:lstStyle/>
                        <a:p>
                          <a:pPr marL="0" indent="0" algn="ctr">
                            <a:buFont typeface="Symbol"/>
                            <a:buNone/>
                          </a:pPr>
                          <a:r>
                            <a:rPr lang="en-CA" sz="1050" b="0" dirty="0">
                              <a:latin typeface="Cambria" panose="02040503050406030204" pitchFamily="18" charset="0"/>
                              <a:sym typeface="Symbol"/>
                            </a:rPr>
                            <a:t> 0.9 to 2.9 (depends on density)</a:t>
                          </a:r>
                          <a:endParaRPr lang="en-CA" sz="1050" b="0" dirty="0">
                            <a:latin typeface="Cambria" panose="02040503050406030204" pitchFamily="18" charset="0"/>
                          </a:endParaRPr>
                        </a:p>
                      </a:txBody>
                      <a:tcPr anchor="ctr"/>
                    </a:tc>
                    <a:extLst>
                      <a:ext uri="{0D108BD9-81ED-4DB2-BD59-A6C34878D82A}">
                        <a16:rowId xmlns:a16="http://schemas.microsoft.com/office/drawing/2014/main" val="10004"/>
                      </a:ext>
                    </a:extLst>
                  </a:tr>
                  <a:tr h="239361">
                    <a:tc>
                      <a:txBody>
                        <a:bodyPr/>
                        <a:lstStyle/>
                        <a:p>
                          <a:r>
                            <a:rPr lang="en-CA" sz="1050" b="0" dirty="0">
                              <a:latin typeface="Cambria" panose="02040503050406030204" pitchFamily="18" charset="0"/>
                            </a:rPr>
                            <a:t>Soda</a:t>
                          </a:r>
                          <a:r>
                            <a:rPr lang="en-CA" sz="1050" b="0" baseline="0" dirty="0">
                              <a:latin typeface="Cambria" panose="02040503050406030204" pitchFamily="18" charset="0"/>
                            </a:rPr>
                            <a:t> Lime Glass (architectural glass)</a:t>
                          </a:r>
                          <a:endParaRPr lang="en-CA" sz="1050" b="0" dirty="0">
                            <a:latin typeface="Cambria" panose="02040503050406030204" pitchFamily="18" charset="0"/>
                          </a:endParaRPr>
                        </a:p>
                      </a:txBody>
                      <a:tcPr anchor="ctr"/>
                    </a:tc>
                    <a:tc>
                      <a:txBody>
                        <a:bodyPr/>
                        <a:lstStyle/>
                        <a:p>
                          <a:pPr marL="0" indent="0" algn="ctr">
                            <a:buFont typeface="Symbol"/>
                            <a:buNone/>
                          </a:pPr>
                          <a:r>
                            <a:rPr lang="en-CA" sz="1050" b="0" dirty="0">
                              <a:latin typeface="Cambria" panose="02040503050406030204" pitchFamily="18" charset="0"/>
                              <a:sym typeface="Symbol"/>
                            </a:rPr>
                            <a:t> 1.0</a:t>
                          </a:r>
                          <a:endParaRPr lang="en-CA" sz="1050" b="0" dirty="0">
                            <a:latin typeface="Cambria" panose="02040503050406030204" pitchFamily="18" charset="0"/>
                          </a:endParaRPr>
                        </a:p>
                      </a:txBody>
                      <a:tcPr anchor="ctr"/>
                    </a:tc>
                    <a:extLst>
                      <a:ext uri="{0D108BD9-81ED-4DB2-BD59-A6C34878D82A}">
                        <a16:rowId xmlns:a16="http://schemas.microsoft.com/office/drawing/2014/main" val="10005"/>
                      </a:ext>
                    </a:extLst>
                  </a:tr>
                  <a:tr h="239361">
                    <a:tc>
                      <a:txBody>
                        <a:bodyPr/>
                        <a:lstStyle/>
                        <a:p>
                          <a:r>
                            <a:rPr lang="en-CA" sz="1050" b="0" dirty="0">
                              <a:latin typeface="Cambria" panose="02040503050406030204" pitchFamily="18" charset="0"/>
                            </a:rPr>
                            <a:t>PVC (vinyl)</a:t>
                          </a:r>
                        </a:p>
                      </a:txBody>
                      <a:tcPr anchor="ctr"/>
                    </a:tc>
                    <a:tc>
                      <a:txBody>
                        <a:bodyPr/>
                        <a:lstStyle/>
                        <a:p>
                          <a:pPr marL="0" indent="0" algn="ctr">
                            <a:buFont typeface="Symbol"/>
                            <a:buNone/>
                          </a:pPr>
                          <a:r>
                            <a:rPr lang="en-CA" sz="1050" b="0" dirty="0">
                              <a:latin typeface="Cambria" panose="02040503050406030204" pitchFamily="18" charset="0"/>
                              <a:sym typeface="Symbol"/>
                            </a:rPr>
                            <a:t> 0.18</a:t>
                          </a:r>
                          <a:endParaRPr lang="en-CA" sz="1050" b="0" dirty="0">
                            <a:latin typeface="Cambria" panose="02040503050406030204" pitchFamily="18" charset="0"/>
                          </a:endParaRPr>
                        </a:p>
                      </a:txBody>
                      <a:tcPr anchor="ctr"/>
                    </a:tc>
                    <a:extLst>
                      <a:ext uri="{0D108BD9-81ED-4DB2-BD59-A6C34878D82A}">
                        <a16:rowId xmlns:a16="http://schemas.microsoft.com/office/drawing/2014/main" val="10006"/>
                      </a:ext>
                    </a:extLst>
                  </a:tr>
                  <a:tr h="239361">
                    <a:tc>
                      <a:txBody>
                        <a:bodyPr/>
                        <a:lstStyle/>
                        <a:p>
                          <a:r>
                            <a:rPr lang="en-CA" sz="1050" b="0" dirty="0">
                              <a:latin typeface="Cambria" panose="02040503050406030204" pitchFamily="18" charset="0"/>
                            </a:rPr>
                            <a:t>Wood (spruce)</a:t>
                          </a:r>
                        </a:p>
                      </a:txBody>
                      <a:tcPr anchor="ctr"/>
                    </a:tc>
                    <a:tc>
                      <a:txBody>
                        <a:bodyPr/>
                        <a:lstStyle/>
                        <a:p>
                          <a:pPr marL="0" indent="0" algn="ctr">
                            <a:buFont typeface="Symbol"/>
                            <a:buNone/>
                          </a:pPr>
                          <a:r>
                            <a:rPr lang="en-CA" sz="1050" b="0" dirty="0">
                              <a:latin typeface="Cambria" panose="02040503050406030204" pitchFamily="18" charset="0"/>
                              <a:sym typeface="Symbol"/>
                            </a:rPr>
                            <a:t> 0.09</a:t>
                          </a:r>
                          <a:endParaRPr lang="en-CA" sz="1050" b="0" dirty="0">
                            <a:latin typeface="Cambria" panose="02040503050406030204" pitchFamily="18" charset="0"/>
                          </a:endParaRPr>
                        </a:p>
                      </a:txBody>
                      <a:tcPr anchor="ctr"/>
                    </a:tc>
                    <a:extLst>
                      <a:ext uri="{0D108BD9-81ED-4DB2-BD59-A6C34878D82A}">
                        <a16:rowId xmlns:a16="http://schemas.microsoft.com/office/drawing/2014/main" val="10007"/>
                      </a:ext>
                    </a:extLst>
                  </a:tr>
                  <a:tr h="239361">
                    <a:tc>
                      <a:txBody>
                        <a:bodyPr/>
                        <a:lstStyle/>
                        <a:p>
                          <a:r>
                            <a:rPr lang="en-CA" sz="1050" b="0" dirty="0">
                              <a:latin typeface="Cambria" panose="02040503050406030204" pitchFamily="18" charset="0"/>
                            </a:rPr>
                            <a:t>Extruded Polystyrene Insulation</a:t>
                          </a:r>
                          <a:r>
                            <a:rPr lang="en-CA" sz="1050" b="0" baseline="0" dirty="0">
                              <a:latin typeface="Cambria" panose="02040503050406030204" pitchFamily="18" charset="0"/>
                            </a:rPr>
                            <a:t> (XPS)</a:t>
                          </a:r>
                          <a:endParaRPr lang="en-CA" sz="1050" b="0" dirty="0">
                            <a:latin typeface="Cambria" panose="02040503050406030204" pitchFamily="18" charset="0"/>
                          </a:endParaRPr>
                        </a:p>
                      </a:txBody>
                      <a:tcPr anchor="ctr"/>
                    </a:tc>
                    <a:tc>
                      <a:txBody>
                        <a:bodyPr/>
                        <a:lstStyle/>
                        <a:p>
                          <a:pPr marL="0" indent="0" algn="ctr">
                            <a:buFont typeface="Symbol"/>
                            <a:buNone/>
                          </a:pPr>
                          <a:r>
                            <a:rPr lang="en-CA" sz="1050" b="0" dirty="0">
                              <a:latin typeface="Cambria" panose="02040503050406030204" pitchFamily="18" charset="0"/>
                              <a:sym typeface="Symbol"/>
                            </a:rPr>
                            <a:t> 0.022 to 0.030</a:t>
                          </a:r>
                          <a:endParaRPr lang="en-CA" sz="1050" b="0" dirty="0">
                            <a:latin typeface="Cambria" panose="02040503050406030204" pitchFamily="18" charset="0"/>
                          </a:endParaRPr>
                        </a:p>
                      </a:txBody>
                      <a:tcPr anchor="ctr"/>
                    </a:tc>
                    <a:extLst>
                      <a:ext uri="{0D108BD9-81ED-4DB2-BD59-A6C34878D82A}">
                        <a16:rowId xmlns:a16="http://schemas.microsoft.com/office/drawing/2014/main" val="10008"/>
                      </a:ext>
                    </a:extLst>
                  </a:tr>
                </a:tbl>
              </a:graphicData>
            </a:graphic>
          </p:graphicFrame>
        </mc:Choice>
        <mc:Fallback xmlns="">
          <p:graphicFrame>
            <p:nvGraphicFramePr>
              <p:cNvPr id="4" name="Table 3">
                <a:extLst>
                  <a:ext uri="{FF2B5EF4-FFF2-40B4-BE49-F238E27FC236}">
                    <a16:creationId xmlns:a16="http://schemas.microsoft.com/office/drawing/2014/main" id="{D31AA84F-2BE5-4653-9CA3-B0E7DAC91970}"/>
                  </a:ext>
                </a:extLst>
              </p:cNvPr>
              <p:cNvGraphicFramePr>
                <a:graphicFrameLocks noGrp="1"/>
              </p:cNvGraphicFramePr>
              <p:nvPr>
                <p:extLst>
                  <p:ext uri="{D42A27DB-BD31-4B8C-83A1-F6EECF244321}">
                    <p14:modId xmlns:p14="http://schemas.microsoft.com/office/powerpoint/2010/main" val="581944954"/>
                  </p:ext>
                </p:extLst>
              </p:nvPr>
            </p:nvGraphicFramePr>
            <p:xfrm>
              <a:off x="863919" y="1547788"/>
              <a:ext cx="4698363" cy="2455001"/>
            </p:xfrm>
            <a:graphic>
              <a:graphicData uri="http://schemas.openxmlformats.org/drawingml/2006/table">
                <a:tbl>
                  <a:tblPr firstRow="1" bandRow="1">
                    <a:tableStyleId>{5940675A-B579-460E-94D1-54222C63F5DA}</a:tableStyleId>
                  </a:tblPr>
                  <a:tblGrid>
                    <a:gridCol w="2566536">
                      <a:extLst>
                        <a:ext uri="{9D8B030D-6E8A-4147-A177-3AD203B41FA5}">
                          <a16:colId xmlns:a16="http://schemas.microsoft.com/office/drawing/2014/main" val="20000"/>
                        </a:ext>
                      </a:extLst>
                    </a:gridCol>
                    <a:gridCol w="2131827">
                      <a:extLst>
                        <a:ext uri="{9D8B030D-6E8A-4147-A177-3AD203B41FA5}">
                          <a16:colId xmlns:a16="http://schemas.microsoft.com/office/drawing/2014/main" val="20001"/>
                        </a:ext>
                      </a:extLst>
                    </a:gridCol>
                  </a:tblGrid>
                  <a:tr h="413443">
                    <a:tc>
                      <a:txBody>
                        <a:bodyPr/>
                        <a:lstStyle/>
                        <a:p>
                          <a:pPr algn="ctr"/>
                          <a:r>
                            <a:rPr lang="en-CA" sz="1050" b="1" dirty="0">
                              <a:latin typeface="Cambria" panose="02040503050406030204" pitchFamily="18" charset="0"/>
                            </a:rPr>
                            <a:t>Material</a:t>
                          </a:r>
                        </a:p>
                      </a:txBody>
                      <a:tcPr anchor="ctr"/>
                    </a:tc>
                    <a:tc>
                      <a:txBody>
                        <a:bodyPr/>
                        <a:lstStyle/>
                        <a:p>
                          <a:endParaRPr lang="en-US"/>
                        </a:p>
                      </a:txBody>
                      <a:tcPr anchor="ctr">
                        <a:blipFill>
                          <a:blip r:embed="rId2"/>
                          <a:stretch>
                            <a:fillRect l="-120857" t="-16176" r="-571" b="-501471"/>
                          </a:stretch>
                        </a:blipFill>
                      </a:tcPr>
                    </a:tc>
                    <a:extLst>
                      <a:ext uri="{0D108BD9-81ED-4DB2-BD59-A6C34878D82A}">
                        <a16:rowId xmlns:a16="http://schemas.microsoft.com/office/drawing/2014/main" val="10000"/>
                      </a:ext>
                    </a:extLst>
                  </a:tr>
                  <a:tr h="251460">
                    <a:tc>
                      <a:txBody>
                        <a:bodyPr/>
                        <a:lstStyle/>
                        <a:p>
                          <a:r>
                            <a:rPr lang="en-CA" sz="1050" b="0" dirty="0">
                              <a:latin typeface="Cambria" panose="02040503050406030204" pitchFamily="18" charset="0"/>
                            </a:rPr>
                            <a:t>Aluminum (alloy 2014)</a:t>
                          </a:r>
                        </a:p>
                      </a:txBody>
                      <a:tcPr anchor="ctr"/>
                    </a:tc>
                    <a:tc>
                      <a:txBody>
                        <a:bodyPr/>
                        <a:lstStyle/>
                        <a:p>
                          <a:pPr marL="0" indent="0" algn="ctr">
                            <a:buFont typeface="Symbol"/>
                            <a:buNone/>
                          </a:pPr>
                          <a:r>
                            <a:rPr lang="en-CA" sz="1050" b="0" dirty="0">
                              <a:latin typeface="Cambria" panose="02040503050406030204" pitchFamily="18" charset="0"/>
                              <a:sym typeface="Symbol"/>
                            </a:rPr>
                            <a:t> 192</a:t>
                          </a:r>
                          <a:endParaRPr lang="en-CA" sz="1050" b="0" dirty="0">
                            <a:latin typeface="Cambria" panose="02040503050406030204" pitchFamily="18" charset="0"/>
                          </a:endParaRPr>
                        </a:p>
                      </a:txBody>
                      <a:tcPr anchor="ctr"/>
                    </a:tc>
                    <a:extLst>
                      <a:ext uri="{0D108BD9-81ED-4DB2-BD59-A6C34878D82A}">
                        <a16:rowId xmlns:a16="http://schemas.microsoft.com/office/drawing/2014/main" val="10001"/>
                      </a:ext>
                    </a:extLst>
                  </a:tr>
                  <a:tr h="251460">
                    <a:tc>
                      <a:txBody>
                        <a:bodyPr/>
                        <a:lstStyle/>
                        <a:p>
                          <a:r>
                            <a:rPr lang="en-CA" sz="1050" b="0" dirty="0">
                              <a:latin typeface="Cambria" panose="02040503050406030204" pitchFamily="18" charset="0"/>
                            </a:rPr>
                            <a:t>Steel</a:t>
                          </a:r>
                          <a:r>
                            <a:rPr lang="en-CA" sz="1050" b="0" baseline="0" dirty="0">
                              <a:latin typeface="Cambria" panose="02040503050406030204" pitchFamily="18" charset="0"/>
                            </a:rPr>
                            <a:t> (alloy 1080)</a:t>
                          </a:r>
                          <a:endParaRPr lang="en-CA" sz="1050" b="0" dirty="0">
                            <a:latin typeface="Cambria" panose="02040503050406030204" pitchFamily="18" charset="0"/>
                          </a:endParaRPr>
                        </a:p>
                      </a:txBody>
                      <a:tcPr anchor="ctr"/>
                    </a:tc>
                    <a:tc>
                      <a:txBody>
                        <a:bodyPr/>
                        <a:lstStyle/>
                        <a:p>
                          <a:pPr marL="0" indent="0" algn="ctr">
                            <a:buFont typeface="Symbol"/>
                            <a:buNone/>
                          </a:pPr>
                          <a:r>
                            <a:rPr lang="en-CA" sz="1050" b="0" dirty="0">
                              <a:latin typeface="Cambria" panose="02040503050406030204" pitchFamily="18" charset="0"/>
                              <a:sym typeface="Symbol"/>
                            </a:rPr>
                            <a:t> 4</a:t>
                          </a:r>
                          <a:r>
                            <a:rPr lang="en-CA" sz="1050" b="0" dirty="0">
                              <a:latin typeface="Cambria" panose="02040503050406030204" pitchFamily="18" charset="0"/>
                            </a:rPr>
                            <a:t>8</a:t>
                          </a:r>
                        </a:p>
                      </a:txBody>
                      <a:tcPr anchor="ctr"/>
                    </a:tc>
                    <a:extLst>
                      <a:ext uri="{0D108BD9-81ED-4DB2-BD59-A6C34878D82A}">
                        <a16:rowId xmlns:a16="http://schemas.microsoft.com/office/drawing/2014/main" val="10002"/>
                      </a:ext>
                    </a:extLst>
                  </a:tr>
                  <a:tr h="251460">
                    <a:tc>
                      <a:txBody>
                        <a:bodyPr/>
                        <a:lstStyle/>
                        <a:p>
                          <a:r>
                            <a:rPr lang="en-CA" sz="1050" b="0" dirty="0">
                              <a:latin typeface="Cambria" panose="02040503050406030204" pitchFamily="18" charset="0"/>
                            </a:rPr>
                            <a:t>Stainless</a:t>
                          </a:r>
                          <a:r>
                            <a:rPr lang="en-CA" sz="1050" b="0" baseline="0" dirty="0">
                              <a:latin typeface="Cambria" panose="02040503050406030204" pitchFamily="18" charset="0"/>
                            </a:rPr>
                            <a:t> steel (alloy 31)</a:t>
                          </a:r>
                          <a:endParaRPr lang="en-CA" sz="1050" b="0" dirty="0">
                            <a:latin typeface="Cambria" panose="02040503050406030204" pitchFamily="18" charset="0"/>
                          </a:endParaRPr>
                        </a:p>
                      </a:txBody>
                      <a:tcPr anchor="ctr"/>
                    </a:tc>
                    <a:tc>
                      <a:txBody>
                        <a:bodyPr/>
                        <a:lstStyle/>
                        <a:p>
                          <a:pPr marL="0" indent="0" algn="ctr">
                            <a:buFont typeface="Symbol"/>
                            <a:buNone/>
                          </a:pPr>
                          <a:r>
                            <a:rPr lang="en-CA" sz="1050" b="0" dirty="0">
                              <a:latin typeface="Cambria" panose="02040503050406030204" pitchFamily="18" charset="0"/>
                              <a:sym typeface="Symbol"/>
                            </a:rPr>
                            <a:t> </a:t>
                          </a:r>
                          <a:r>
                            <a:rPr lang="en-CA" sz="1050" b="0" dirty="0">
                              <a:latin typeface="Cambria" panose="02040503050406030204" pitchFamily="18" charset="0"/>
                            </a:rPr>
                            <a:t>16</a:t>
                          </a:r>
                        </a:p>
                      </a:txBody>
                      <a:tcPr anchor="ctr"/>
                    </a:tc>
                    <a:extLst>
                      <a:ext uri="{0D108BD9-81ED-4DB2-BD59-A6C34878D82A}">
                        <a16:rowId xmlns:a16="http://schemas.microsoft.com/office/drawing/2014/main" val="10003"/>
                      </a:ext>
                    </a:extLst>
                  </a:tr>
                  <a:tr h="281338">
                    <a:tc>
                      <a:txBody>
                        <a:bodyPr/>
                        <a:lstStyle/>
                        <a:p>
                          <a:r>
                            <a:rPr lang="en-CA" sz="1050" b="0" dirty="0">
                              <a:latin typeface="Cambria" panose="02040503050406030204" pitchFamily="18" charset="0"/>
                            </a:rPr>
                            <a:t>Concrete</a:t>
                          </a:r>
                        </a:p>
                      </a:txBody>
                      <a:tcPr anchor="ctr"/>
                    </a:tc>
                    <a:tc>
                      <a:txBody>
                        <a:bodyPr/>
                        <a:lstStyle/>
                        <a:p>
                          <a:pPr marL="0" indent="0" algn="ctr">
                            <a:buFont typeface="Symbol"/>
                            <a:buNone/>
                          </a:pPr>
                          <a:r>
                            <a:rPr lang="en-CA" sz="1050" b="0" dirty="0">
                              <a:latin typeface="Cambria" panose="02040503050406030204" pitchFamily="18" charset="0"/>
                              <a:sym typeface="Symbol"/>
                            </a:rPr>
                            <a:t> 0.9 to 2.9 (depends on density)</a:t>
                          </a:r>
                          <a:endParaRPr lang="en-CA" sz="1050" b="0" dirty="0">
                            <a:latin typeface="Cambria" panose="02040503050406030204" pitchFamily="18" charset="0"/>
                          </a:endParaRPr>
                        </a:p>
                      </a:txBody>
                      <a:tcPr anchor="ctr"/>
                    </a:tc>
                    <a:extLst>
                      <a:ext uri="{0D108BD9-81ED-4DB2-BD59-A6C34878D82A}">
                        <a16:rowId xmlns:a16="http://schemas.microsoft.com/office/drawing/2014/main" val="10004"/>
                      </a:ext>
                    </a:extLst>
                  </a:tr>
                  <a:tr h="251460">
                    <a:tc>
                      <a:txBody>
                        <a:bodyPr/>
                        <a:lstStyle/>
                        <a:p>
                          <a:r>
                            <a:rPr lang="en-CA" sz="1050" b="0" dirty="0">
                              <a:latin typeface="Cambria" panose="02040503050406030204" pitchFamily="18" charset="0"/>
                            </a:rPr>
                            <a:t>Soda</a:t>
                          </a:r>
                          <a:r>
                            <a:rPr lang="en-CA" sz="1050" b="0" baseline="0" dirty="0">
                              <a:latin typeface="Cambria" panose="02040503050406030204" pitchFamily="18" charset="0"/>
                            </a:rPr>
                            <a:t> Lime Glass (architectural glass)</a:t>
                          </a:r>
                          <a:endParaRPr lang="en-CA" sz="1050" b="0" dirty="0">
                            <a:latin typeface="Cambria" panose="02040503050406030204" pitchFamily="18" charset="0"/>
                          </a:endParaRPr>
                        </a:p>
                      </a:txBody>
                      <a:tcPr anchor="ctr"/>
                    </a:tc>
                    <a:tc>
                      <a:txBody>
                        <a:bodyPr/>
                        <a:lstStyle/>
                        <a:p>
                          <a:pPr marL="0" indent="0" algn="ctr">
                            <a:buFont typeface="Symbol"/>
                            <a:buNone/>
                          </a:pPr>
                          <a:r>
                            <a:rPr lang="en-CA" sz="1050" b="0" dirty="0">
                              <a:latin typeface="Cambria" panose="02040503050406030204" pitchFamily="18" charset="0"/>
                              <a:sym typeface="Symbol"/>
                            </a:rPr>
                            <a:t> 1.0</a:t>
                          </a:r>
                          <a:endParaRPr lang="en-CA" sz="1050" b="0" dirty="0">
                            <a:latin typeface="Cambria" panose="02040503050406030204" pitchFamily="18" charset="0"/>
                          </a:endParaRPr>
                        </a:p>
                      </a:txBody>
                      <a:tcPr anchor="ctr"/>
                    </a:tc>
                    <a:extLst>
                      <a:ext uri="{0D108BD9-81ED-4DB2-BD59-A6C34878D82A}">
                        <a16:rowId xmlns:a16="http://schemas.microsoft.com/office/drawing/2014/main" val="10005"/>
                      </a:ext>
                    </a:extLst>
                  </a:tr>
                  <a:tr h="251460">
                    <a:tc>
                      <a:txBody>
                        <a:bodyPr/>
                        <a:lstStyle/>
                        <a:p>
                          <a:r>
                            <a:rPr lang="en-CA" sz="1050" b="0" dirty="0">
                              <a:latin typeface="Cambria" panose="02040503050406030204" pitchFamily="18" charset="0"/>
                            </a:rPr>
                            <a:t>PVC (vinyl)</a:t>
                          </a:r>
                        </a:p>
                      </a:txBody>
                      <a:tcPr anchor="ctr"/>
                    </a:tc>
                    <a:tc>
                      <a:txBody>
                        <a:bodyPr/>
                        <a:lstStyle/>
                        <a:p>
                          <a:pPr marL="0" indent="0" algn="ctr">
                            <a:buFont typeface="Symbol"/>
                            <a:buNone/>
                          </a:pPr>
                          <a:r>
                            <a:rPr lang="en-CA" sz="1050" b="0" dirty="0">
                              <a:latin typeface="Cambria" panose="02040503050406030204" pitchFamily="18" charset="0"/>
                              <a:sym typeface="Symbol"/>
                            </a:rPr>
                            <a:t> 0.18</a:t>
                          </a:r>
                          <a:endParaRPr lang="en-CA" sz="1050" b="0" dirty="0">
                            <a:latin typeface="Cambria" panose="02040503050406030204" pitchFamily="18" charset="0"/>
                          </a:endParaRPr>
                        </a:p>
                      </a:txBody>
                      <a:tcPr anchor="ctr"/>
                    </a:tc>
                    <a:extLst>
                      <a:ext uri="{0D108BD9-81ED-4DB2-BD59-A6C34878D82A}">
                        <a16:rowId xmlns:a16="http://schemas.microsoft.com/office/drawing/2014/main" val="10006"/>
                      </a:ext>
                    </a:extLst>
                  </a:tr>
                  <a:tr h="251460">
                    <a:tc>
                      <a:txBody>
                        <a:bodyPr/>
                        <a:lstStyle/>
                        <a:p>
                          <a:r>
                            <a:rPr lang="en-CA" sz="1050" b="0" dirty="0">
                              <a:latin typeface="Cambria" panose="02040503050406030204" pitchFamily="18" charset="0"/>
                            </a:rPr>
                            <a:t>Wood (spruce)</a:t>
                          </a:r>
                        </a:p>
                      </a:txBody>
                      <a:tcPr anchor="ctr"/>
                    </a:tc>
                    <a:tc>
                      <a:txBody>
                        <a:bodyPr/>
                        <a:lstStyle/>
                        <a:p>
                          <a:pPr marL="0" indent="0" algn="ctr">
                            <a:buFont typeface="Symbol"/>
                            <a:buNone/>
                          </a:pPr>
                          <a:r>
                            <a:rPr lang="en-CA" sz="1050" b="0" dirty="0">
                              <a:latin typeface="Cambria" panose="02040503050406030204" pitchFamily="18" charset="0"/>
                              <a:sym typeface="Symbol"/>
                            </a:rPr>
                            <a:t> 0.09</a:t>
                          </a:r>
                          <a:endParaRPr lang="en-CA" sz="1050" b="0" dirty="0">
                            <a:latin typeface="Cambria" panose="02040503050406030204" pitchFamily="18" charset="0"/>
                          </a:endParaRPr>
                        </a:p>
                      </a:txBody>
                      <a:tcPr anchor="ctr"/>
                    </a:tc>
                    <a:extLst>
                      <a:ext uri="{0D108BD9-81ED-4DB2-BD59-A6C34878D82A}">
                        <a16:rowId xmlns:a16="http://schemas.microsoft.com/office/drawing/2014/main" val="10007"/>
                      </a:ext>
                    </a:extLst>
                  </a:tr>
                  <a:tr h="251460">
                    <a:tc>
                      <a:txBody>
                        <a:bodyPr/>
                        <a:lstStyle/>
                        <a:p>
                          <a:r>
                            <a:rPr lang="en-CA" sz="1050" b="0" dirty="0">
                              <a:latin typeface="Cambria" panose="02040503050406030204" pitchFamily="18" charset="0"/>
                            </a:rPr>
                            <a:t>Extruded Polystyrene Insulation</a:t>
                          </a:r>
                          <a:r>
                            <a:rPr lang="en-CA" sz="1050" b="0" baseline="0" dirty="0">
                              <a:latin typeface="Cambria" panose="02040503050406030204" pitchFamily="18" charset="0"/>
                            </a:rPr>
                            <a:t> (XPS)</a:t>
                          </a:r>
                          <a:endParaRPr lang="en-CA" sz="1050" b="0" dirty="0">
                            <a:latin typeface="Cambria" panose="02040503050406030204" pitchFamily="18" charset="0"/>
                          </a:endParaRPr>
                        </a:p>
                      </a:txBody>
                      <a:tcPr anchor="ctr"/>
                    </a:tc>
                    <a:tc>
                      <a:txBody>
                        <a:bodyPr/>
                        <a:lstStyle/>
                        <a:p>
                          <a:pPr marL="0" indent="0" algn="ctr">
                            <a:buFont typeface="Symbol"/>
                            <a:buNone/>
                          </a:pPr>
                          <a:r>
                            <a:rPr lang="en-CA" sz="1050" b="0" dirty="0">
                              <a:latin typeface="Cambria" panose="02040503050406030204" pitchFamily="18" charset="0"/>
                              <a:sym typeface="Symbol"/>
                            </a:rPr>
                            <a:t> 0.022 to 0.030</a:t>
                          </a:r>
                          <a:endParaRPr lang="en-CA" sz="1050" b="0" dirty="0">
                            <a:latin typeface="Cambria" panose="02040503050406030204" pitchFamily="18" charset="0"/>
                          </a:endParaRPr>
                        </a:p>
                      </a:txBody>
                      <a:tcPr anchor="ctr"/>
                    </a:tc>
                    <a:extLst>
                      <a:ext uri="{0D108BD9-81ED-4DB2-BD59-A6C34878D82A}">
                        <a16:rowId xmlns:a16="http://schemas.microsoft.com/office/drawing/2014/main" val="10008"/>
                      </a:ext>
                    </a:extLst>
                  </a:tr>
                </a:tbl>
              </a:graphicData>
            </a:graphic>
          </p:graphicFrame>
        </mc:Fallback>
      </mc:AlternateContent>
      <p:sp>
        <p:nvSpPr>
          <p:cNvPr id="5" name="Rectangle 4">
            <a:extLst>
              <a:ext uri="{FF2B5EF4-FFF2-40B4-BE49-F238E27FC236}">
                <a16:creationId xmlns:a16="http://schemas.microsoft.com/office/drawing/2014/main" id="{7D61514E-F745-4F83-801A-E077707815FD}"/>
              </a:ext>
            </a:extLst>
          </p:cNvPr>
          <p:cNvSpPr/>
          <p:nvPr/>
        </p:nvSpPr>
        <p:spPr>
          <a:xfrm>
            <a:off x="548804" y="4727688"/>
            <a:ext cx="5688632" cy="400110"/>
          </a:xfrm>
          <a:prstGeom prst="rect">
            <a:avLst/>
          </a:prstGeom>
        </p:spPr>
        <p:txBody>
          <a:bodyPr wrap="square">
            <a:spAutoFit/>
          </a:bodyPr>
          <a:lstStyle/>
          <a:p>
            <a:pPr marL="171450" indent="-171450">
              <a:buFont typeface="Arial" pitchFamily="34" charset="0"/>
              <a:buChar char="•"/>
            </a:pPr>
            <a:r>
              <a:rPr lang="en-CA" sz="1000" dirty="0">
                <a:latin typeface="Cambria" panose="02040503050406030204" pitchFamily="18" charset="0"/>
              </a:rPr>
              <a:t>W.D. </a:t>
            </a:r>
            <a:r>
              <a:rPr lang="en-CA" sz="1000" dirty="0" err="1">
                <a:latin typeface="Cambria" panose="02040503050406030204" pitchFamily="18" charset="0"/>
              </a:rPr>
              <a:t>Callister</a:t>
            </a:r>
            <a:r>
              <a:rPr lang="en-CA" sz="1000" dirty="0">
                <a:latin typeface="Cambria" panose="02040503050406030204" pitchFamily="18" charset="0"/>
              </a:rPr>
              <a:t>, “Materials Sciences and Engineering”, 3</a:t>
            </a:r>
            <a:r>
              <a:rPr lang="en-CA" sz="1000" baseline="30000" dirty="0">
                <a:latin typeface="Cambria" panose="02040503050406030204" pitchFamily="18" charset="0"/>
              </a:rPr>
              <a:t>rd</a:t>
            </a:r>
            <a:r>
              <a:rPr lang="en-CA" sz="1000" dirty="0">
                <a:latin typeface="Cambria" panose="02040503050406030204" pitchFamily="18" charset="0"/>
              </a:rPr>
              <a:t> Edition, 1994</a:t>
            </a:r>
          </a:p>
          <a:p>
            <a:pPr marL="171450" indent="-171450">
              <a:buFont typeface="Arial" pitchFamily="34" charset="0"/>
              <a:buChar char="•"/>
            </a:pPr>
            <a:r>
              <a:rPr lang="en-CA" sz="1000" dirty="0">
                <a:latin typeface="Cambria" panose="02040503050406030204" pitchFamily="18" charset="0"/>
              </a:rPr>
              <a:t>F.P. </a:t>
            </a:r>
            <a:r>
              <a:rPr lang="en-CA" sz="1000" dirty="0" err="1">
                <a:latin typeface="Cambria" panose="02040503050406030204" pitchFamily="18" charset="0"/>
              </a:rPr>
              <a:t>Incropera</a:t>
            </a:r>
            <a:r>
              <a:rPr lang="en-CA" sz="1000" dirty="0">
                <a:latin typeface="Cambria" panose="02040503050406030204" pitchFamily="18" charset="0"/>
              </a:rPr>
              <a:t> and D.P. DeWitt, “Fundamentals of Heat and Mass Transfer”, 4</a:t>
            </a:r>
            <a:r>
              <a:rPr lang="en-CA" sz="1000" baseline="30000" dirty="0">
                <a:latin typeface="Cambria" panose="02040503050406030204" pitchFamily="18" charset="0"/>
              </a:rPr>
              <a:t>th</a:t>
            </a:r>
            <a:r>
              <a:rPr lang="en-CA" sz="1000" dirty="0">
                <a:latin typeface="Cambria" panose="02040503050406030204" pitchFamily="18" charset="0"/>
              </a:rPr>
              <a:t> Edition, 1996</a:t>
            </a:r>
          </a:p>
        </p:txBody>
      </p:sp>
      <p:sp>
        <p:nvSpPr>
          <p:cNvPr id="6" name="Rectangle 5">
            <a:extLst>
              <a:ext uri="{FF2B5EF4-FFF2-40B4-BE49-F238E27FC236}">
                <a16:creationId xmlns:a16="http://schemas.microsoft.com/office/drawing/2014/main" id="{B722ECD1-6A6E-4D37-8202-5D41C5F06A7B}"/>
              </a:ext>
            </a:extLst>
          </p:cNvPr>
          <p:cNvSpPr/>
          <p:nvPr/>
        </p:nvSpPr>
        <p:spPr>
          <a:xfrm>
            <a:off x="620812" y="4439656"/>
            <a:ext cx="1368152" cy="246221"/>
          </a:xfrm>
          <a:prstGeom prst="rect">
            <a:avLst/>
          </a:prstGeom>
        </p:spPr>
        <p:txBody>
          <a:bodyPr wrap="square">
            <a:spAutoFit/>
          </a:bodyPr>
          <a:lstStyle/>
          <a:p>
            <a:r>
              <a:rPr lang="en-CA" sz="1000" dirty="0">
                <a:latin typeface="Cambria" panose="02040503050406030204" pitchFamily="18" charset="0"/>
              </a:rPr>
              <a:t>References:</a:t>
            </a:r>
          </a:p>
        </p:txBody>
      </p:sp>
    </p:spTree>
    <p:extLst>
      <p:ext uri="{BB962C8B-B14F-4D97-AF65-F5344CB8AC3E}">
        <p14:creationId xmlns:p14="http://schemas.microsoft.com/office/powerpoint/2010/main" val="1443952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0E2E68-9E63-49D3-BF51-3484724797E2}"/>
              </a:ext>
            </a:extLst>
          </p:cNvPr>
          <p:cNvSpPr>
            <a:spLocks noGrp="1"/>
          </p:cNvSpPr>
          <p:nvPr>
            <p:ph type="sldNum" sz="quarter" idx="12"/>
          </p:nvPr>
        </p:nvSpPr>
        <p:spPr/>
        <p:txBody>
          <a:bodyPr/>
          <a:lstStyle/>
          <a:p>
            <a:fld id="{2812F1FA-390A-41C6-A5B6-DA577902550D}" type="slidenum">
              <a:rPr lang="en-CA" smtClean="0"/>
              <a:pPr/>
              <a:t>9</a:t>
            </a:fld>
            <a:endParaRPr lang="en-CA"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7465C8C-16C5-442D-A4C0-046693B82ABF}"/>
                  </a:ext>
                </a:extLst>
              </p:cNvPr>
              <p:cNvSpPr/>
              <p:nvPr/>
            </p:nvSpPr>
            <p:spPr>
              <a:xfrm>
                <a:off x="404788" y="107628"/>
                <a:ext cx="5645138"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1100" u="sng" dirty="0">
                    <a:solidFill>
                      <a:schemeClr val="tx1"/>
                    </a:solidFill>
                    <a:latin typeface="Cambria" panose="02040503050406030204" pitchFamily="18" charset="0"/>
                    <a:ea typeface="Cambria" panose="02040503050406030204" pitchFamily="18" charset="0"/>
                    <a:cs typeface="Times New Roman" panose="02020603050405020304" pitchFamily="18" charset="0"/>
                  </a:rPr>
                  <a:t>Combined Convection and Radiation Heat Transfer</a:t>
                </a:r>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Consider a surface with size </a:t>
                </a:r>
                <a14:m>
                  <m:oMath xmlns:m="http://schemas.openxmlformats.org/officeDocument/2006/math">
                    <m:sSub>
                      <m:sSubPr>
                        <m:ctrlPr>
                          <a:rPr lang="en-CA" sz="1100" b="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𝐴</m:t>
                        </m:r>
                      </m:e>
                      <m:sub>
                        <m:r>
                          <a:rPr lang="en-CA" sz="1100" b="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𝑠</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and at temperature </a:t>
                </a:r>
                <a14:m>
                  <m:oMath xmlns:m="http://schemas.openxmlformats.org/officeDocument/2006/math">
                    <m:sSub>
                      <m:sSubPr>
                        <m:ctrlPr>
                          <a:rPr lang="en-CA" sz="1100" b="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CA" sz="110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e>
                      <m:sub>
                        <m:r>
                          <a:rPr lang="en-CA" sz="110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𝑠</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which is transferring heat to an adjacent environment through simultaneous via convection and radiation.</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The total heat transfer from the wall is:</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en-CA" sz="1100" i="1">
                              <a:solidFill>
                                <a:schemeClr val="tx1"/>
                              </a:solidFill>
                              <a:latin typeface="Cambria Math" panose="02040503050406030204" pitchFamily="18" charset="0"/>
                              <a:ea typeface="Cambria Math" panose="02040503050406030204" pitchFamily="18" charset="0"/>
                            </a:rPr>
                          </m:ctrlPr>
                        </m:sSubPr>
                        <m:e>
                          <m:acc>
                            <m:accPr>
                              <m:chr m:val="̇"/>
                              <m:ctrlPr>
                                <a:rPr lang="en-CA" sz="1100" i="1">
                                  <a:solidFill>
                                    <a:schemeClr val="tx1"/>
                                  </a:solidFill>
                                  <a:latin typeface="Cambria Math" panose="02040503050406030204" pitchFamily="18" charset="0"/>
                                  <a:ea typeface="Cambria Math" panose="02040503050406030204" pitchFamily="18" charset="0"/>
                                </a:rPr>
                              </m:ctrlPr>
                            </m:accPr>
                            <m:e>
                              <m:r>
                                <a:rPr lang="en-CA" sz="1100" i="1">
                                  <a:solidFill>
                                    <a:schemeClr val="tx1"/>
                                  </a:solidFill>
                                  <a:latin typeface="Cambria Math" panose="02040503050406030204" pitchFamily="18" charset="0"/>
                                  <a:ea typeface="Cambria Math" panose="02040503050406030204" pitchFamily="18" charset="0"/>
                                </a:rPr>
                                <m:t>𝑄</m:t>
                              </m:r>
                            </m:e>
                          </m:acc>
                        </m:e>
                        <m:sub>
                          <m:r>
                            <a:rPr lang="en-CA" sz="1100" i="1">
                              <a:solidFill>
                                <a:schemeClr val="tx1"/>
                              </a:solidFill>
                              <a:latin typeface="Cambria Math" panose="02040503050406030204" pitchFamily="18" charset="0"/>
                              <a:ea typeface="Cambria Math" panose="02040503050406030204" pitchFamily="18" charset="0"/>
                            </a:rPr>
                            <m:t>𝑇</m:t>
                          </m:r>
                        </m:sub>
                      </m:sSub>
                      <m:r>
                        <a:rPr lang="en-US" sz="1100" i="1">
                          <a:solidFill>
                            <a:schemeClr val="tx1"/>
                          </a:solidFill>
                          <a:latin typeface="Cambria Math" panose="02040503050406030204" pitchFamily="18" charset="0"/>
                          <a:ea typeface="Cambria Math" panose="02040503050406030204" pitchFamily="18" charset="0"/>
                        </a:rPr>
                        <m:t> </m:t>
                      </m:r>
                      <m:r>
                        <a:rPr lang="en-CA" sz="1100" i="1">
                          <a:solidFill>
                            <a:schemeClr val="tx1"/>
                          </a:solidFill>
                          <a:latin typeface="Cambria Math" panose="02040503050406030204" pitchFamily="18" charset="0"/>
                          <a:ea typeface="Cambria Math" panose="02040503050406030204" pitchFamily="18" charset="0"/>
                        </a:rPr>
                        <m:t> = </m:t>
                      </m:r>
                      <m:r>
                        <a:rPr lang="en-US" sz="1100" i="1">
                          <a:solidFill>
                            <a:schemeClr val="tx1"/>
                          </a:solidFill>
                          <a:latin typeface="Cambria Math" panose="02040503050406030204" pitchFamily="18" charset="0"/>
                          <a:ea typeface="Cambria Math" panose="02040503050406030204" pitchFamily="18" charset="0"/>
                        </a:rPr>
                        <m:t> </m:t>
                      </m:r>
                      <m:sSub>
                        <m:sSubPr>
                          <m:ctrlPr>
                            <a:rPr lang="en-CA" sz="1100" i="1">
                              <a:solidFill>
                                <a:schemeClr val="tx1"/>
                              </a:solidFill>
                              <a:latin typeface="Cambria Math" panose="02040503050406030204" pitchFamily="18" charset="0"/>
                              <a:ea typeface="Cambria Math" panose="02040503050406030204" pitchFamily="18" charset="0"/>
                            </a:rPr>
                          </m:ctrlPr>
                        </m:sSubPr>
                        <m:e>
                          <m:acc>
                            <m:accPr>
                              <m:chr m:val="̇"/>
                              <m:ctrlPr>
                                <a:rPr lang="en-CA" sz="1100" i="1">
                                  <a:solidFill>
                                    <a:schemeClr val="tx1"/>
                                  </a:solidFill>
                                  <a:latin typeface="Cambria Math" panose="02040503050406030204" pitchFamily="18" charset="0"/>
                                  <a:ea typeface="Cambria Math" panose="02040503050406030204" pitchFamily="18" charset="0"/>
                                </a:rPr>
                              </m:ctrlPr>
                            </m:accPr>
                            <m:e>
                              <m:r>
                                <a:rPr lang="en-CA" sz="1100" i="1">
                                  <a:solidFill>
                                    <a:schemeClr val="tx1"/>
                                  </a:solidFill>
                                  <a:latin typeface="Cambria Math" panose="02040503050406030204" pitchFamily="18" charset="0"/>
                                  <a:ea typeface="Cambria Math" panose="02040503050406030204" pitchFamily="18" charset="0"/>
                                </a:rPr>
                                <m:t>𝑄</m:t>
                              </m:r>
                            </m:e>
                          </m:acc>
                        </m:e>
                        <m:sub>
                          <m:r>
                            <a:rPr lang="en-CA" sz="1100" i="1">
                              <a:solidFill>
                                <a:schemeClr val="tx1"/>
                              </a:solidFill>
                              <a:latin typeface="Cambria Math" panose="02040503050406030204" pitchFamily="18" charset="0"/>
                              <a:ea typeface="Cambria Math" panose="02040503050406030204" pitchFamily="18" charset="0"/>
                            </a:rPr>
                            <m:t>𝑐𝑜𝑛𝑣</m:t>
                          </m:r>
                        </m:sub>
                      </m:sSub>
                      <m:r>
                        <a:rPr lang="en-US" sz="1100" i="1">
                          <a:solidFill>
                            <a:schemeClr val="tx1"/>
                          </a:solidFill>
                          <a:latin typeface="Cambria Math" panose="02040503050406030204" pitchFamily="18" charset="0"/>
                          <a:ea typeface="Cambria Math" panose="02040503050406030204" pitchFamily="18" charset="0"/>
                        </a:rPr>
                        <m:t> </m:t>
                      </m:r>
                      <m:r>
                        <a:rPr lang="en-CA" sz="1100" i="1">
                          <a:solidFill>
                            <a:schemeClr val="tx1"/>
                          </a:solidFill>
                          <a:latin typeface="Cambria Math" panose="02040503050406030204" pitchFamily="18" charset="0"/>
                          <a:ea typeface="Cambria Math" panose="02040503050406030204" pitchFamily="18" charset="0"/>
                        </a:rPr>
                        <m:t>+</m:t>
                      </m:r>
                      <m:r>
                        <a:rPr lang="en-US" sz="1100" i="1">
                          <a:solidFill>
                            <a:schemeClr val="tx1"/>
                          </a:solidFill>
                          <a:latin typeface="Cambria Math" panose="02040503050406030204" pitchFamily="18" charset="0"/>
                          <a:ea typeface="Cambria Math" panose="02040503050406030204" pitchFamily="18" charset="0"/>
                        </a:rPr>
                        <m:t> </m:t>
                      </m:r>
                      <m:sSub>
                        <m:sSubPr>
                          <m:ctrlPr>
                            <a:rPr lang="en-CA" sz="1100" i="1">
                              <a:solidFill>
                                <a:schemeClr val="tx1"/>
                              </a:solidFill>
                              <a:latin typeface="Cambria Math" panose="02040503050406030204" pitchFamily="18" charset="0"/>
                              <a:ea typeface="Cambria Math" panose="02040503050406030204" pitchFamily="18" charset="0"/>
                            </a:rPr>
                          </m:ctrlPr>
                        </m:sSubPr>
                        <m:e>
                          <m:acc>
                            <m:accPr>
                              <m:chr m:val="̇"/>
                              <m:ctrlPr>
                                <a:rPr lang="en-CA" sz="1100" i="1">
                                  <a:solidFill>
                                    <a:schemeClr val="tx1"/>
                                  </a:solidFill>
                                  <a:latin typeface="Cambria Math" panose="02040503050406030204" pitchFamily="18" charset="0"/>
                                  <a:ea typeface="Cambria Math" panose="02040503050406030204" pitchFamily="18" charset="0"/>
                                </a:rPr>
                              </m:ctrlPr>
                            </m:accPr>
                            <m:e>
                              <m:r>
                                <a:rPr lang="en-CA" sz="1100" i="1">
                                  <a:solidFill>
                                    <a:schemeClr val="tx1"/>
                                  </a:solidFill>
                                  <a:latin typeface="Cambria Math" panose="02040503050406030204" pitchFamily="18" charset="0"/>
                                  <a:ea typeface="Cambria Math" panose="02040503050406030204" pitchFamily="18" charset="0"/>
                                </a:rPr>
                                <m:t>𝑄</m:t>
                              </m:r>
                            </m:e>
                          </m:acc>
                        </m:e>
                        <m:sub>
                          <m:r>
                            <a:rPr lang="en-CA" sz="1100" i="1">
                              <a:solidFill>
                                <a:schemeClr val="tx1"/>
                              </a:solidFill>
                              <a:latin typeface="Cambria Math" panose="02040503050406030204" pitchFamily="18" charset="0"/>
                              <a:ea typeface="Cambria Math" panose="02040503050406030204" pitchFamily="18" charset="0"/>
                            </a:rPr>
                            <m:t>𝑟𝑎𝑑</m:t>
                          </m:r>
                        </m:sub>
                      </m:sSub>
                      <m:r>
                        <a:rPr lang="en-CA" sz="1100" i="1">
                          <a:solidFill>
                            <a:schemeClr val="tx1"/>
                          </a:solidFill>
                          <a:latin typeface="Cambria Math" panose="02040503050406030204" pitchFamily="18" charset="0"/>
                          <a:ea typeface="Cambria Math" panose="02040503050406030204" pitchFamily="18" charset="0"/>
                        </a:rPr>
                        <m:t> = </m:t>
                      </m:r>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h</m:t>
                          </m:r>
                        </m:e>
                        <m:sub>
                          <m:r>
                            <a:rPr lang="en-CA" sz="1100" i="1">
                              <a:solidFill>
                                <a:schemeClr val="tx1"/>
                              </a:solidFill>
                              <a:latin typeface="Cambria Math" panose="02040503050406030204" pitchFamily="18" charset="0"/>
                              <a:ea typeface="Cambria Math" panose="02040503050406030204" pitchFamily="18" charset="0"/>
                            </a:rPr>
                            <m:t>𝑐𝑜𝑛𝑣</m:t>
                          </m:r>
                        </m:sub>
                      </m:sSub>
                      <m:r>
                        <a:rPr lang="en-CA" sz="1100" i="1" smtClean="0">
                          <a:solidFill>
                            <a:schemeClr val="tx1"/>
                          </a:solidFill>
                          <a:latin typeface="Cambria Math" panose="02040503050406030204" pitchFamily="18" charset="0"/>
                          <a:ea typeface="Cambria Math" panose="02040503050406030204" pitchFamily="18" charset="0"/>
                        </a:rPr>
                        <m:t>∙</m:t>
                      </m:r>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𝐴</m:t>
                          </m:r>
                        </m:e>
                        <m:sub>
                          <m:r>
                            <a:rPr lang="en-CA" sz="1100" i="1">
                              <a:solidFill>
                                <a:schemeClr val="tx1"/>
                              </a:solidFill>
                              <a:latin typeface="Cambria Math" panose="02040503050406030204" pitchFamily="18" charset="0"/>
                              <a:ea typeface="Cambria Math" panose="02040503050406030204" pitchFamily="18" charset="0"/>
                            </a:rPr>
                            <m:t>𝑠</m:t>
                          </m:r>
                        </m:sub>
                      </m:sSub>
                      <m:r>
                        <a:rPr lang="en-CA" sz="1100" i="1">
                          <a:solidFill>
                            <a:schemeClr val="tx1"/>
                          </a:solidFill>
                          <a:latin typeface="Cambria Math" panose="02040503050406030204" pitchFamily="18" charset="0"/>
                          <a:ea typeface="Cambria Math" panose="02040503050406030204" pitchFamily="18" charset="0"/>
                        </a:rPr>
                        <m:t>∙</m:t>
                      </m:r>
                      <m:d>
                        <m:dPr>
                          <m:ctrlPr>
                            <a:rPr lang="en-CA" sz="1100" i="1">
                              <a:solidFill>
                                <a:schemeClr val="tx1"/>
                              </a:solidFill>
                              <a:latin typeface="Cambria Math" panose="02040503050406030204" pitchFamily="18" charset="0"/>
                              <a:ea typeface="Cambria Math" panose="02040503050406030204" pitchFamily="18" charset="0"/>
                            </a:rPr>
                          </m:ctrlPr>
                        </m:dPr>
                        <m:e>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rPr>
                                <m:t>𝑠</m:t>
                              </m:r>
                            </m:sub>
                          </m:sSub>
                          <m:r>
                            <m:rPr>
                              <m:nor/>
                            </m:rPr>
                            <a:rPr lang="en-CA" sz="1100" dirty="0">
                              <a:solidFill>
                                <a:schemeClr val="tx1"/>
                              </a:solidFill>
                              <a:latin typeface="Cambria Math" panose="02040503050406030204" pitchFamily="18" charset="0"/>
                            </a:rPr>
                            <m:t> </m:t>
                          </m:r>
                          <m:r>
                            <a:rPr lang="en-CA" sz="1100" i="1" dirty="0">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ea typeface="Cambria Math" panose="02040503050406030204" pitchFamily="18" charset="0"/>
                                </a:rPr>
                                <m:t>𝑎</m:t>
                              </m:r>
                            </m:sub>
                          </m:sSub>
                        </m:e>
                      </m:d>
                      <m:r>
                        <a:rPr lang="en-CA" sz="1100" i="1">
                          <a:solidFill>
                            <a:schemeClr val="tx1"/>
                          </a:solidFill>
                          <a:latin typeface="Cambria Math" panose="02040503050406030204" pitchFamily="18" charset="0"/>
                          <a:ea typeface="Cambria Math" panose="02040503050406030204" pitchFamily="18" charset="0"/>
                        </a:rPr>
                        <m:t> + </m:t>
                      </m:r>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h</m:t>
                          </m:r>
                        </m:e>
                        <m:sub>
                          <m:r>
                            <a:rPr lang="en-CA" sz="1100" i="1">
                              <a:solidFill>
                                <a:schemeClr val="tx1"/>
                              </a:solidFill>
                              <a:latin typeface="Cambria Math" panose="02040503050406030204" pitchFamily="18" charset="0"/>
                              <a:ea typeface="Cambria Math" panose="02040503050406030204" pitchFamily="18" charset="0"/>
                            </a:rPr>
                            <m:t>𝑟𝑎𝑑</m:t>
                          </m:r>
                        </m:sub>
                      </m:sSub>
                      <m:r>
                        <a:rPr lang="en-CA" sz="1100" i="1">
                          <a:solidFill>
                            <a:schemeClr val="tx1"/>
                          </a:solidFill>
                          <a:latin typeface="Cambria Math" panose="02040503050406030204" pitchFamily="18" charset="0"/>
                          <a:ea typeface="Cambria Math" panose="02040503050406030204" pitchFamily="18" charset="0"/>
                        </a:rPr>
                        <m:t>∙</m:t>
                      </m:r>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𝐴</m:t>
                          </m:r>
                        </m:e>
                        <m:sub>
                          <m:r>
                            <a:rPr lang="en-CA" sz="1100" i="1">
                              <a:solidFill>
                                <a:schemeClr val="tx1"/>
                              </a:solidFill>
                              <a:latin typeface="Cambria Math" panose="02040503050406030204" pitchFamily="18" charset="0"/>
                              <a:ea typeface="Cambria Math" panose="02040503050406030204" pitchFamily="18" charset="0"/>
                            </a:rPr>
                            <m:t>𝑠</m:t>
                          </m:r>
                        </m:sub>
                      </m:sSub>
                      <m:r>
                        <a:rPr lang="en-CA" sz="1100" i="1">
                          <a:solidFill>
                            <a:schemeClr val="tx1"/>
                          </a:solidFill>
                          <a:latin typeface="Cambria Math" panose="02040503050406030204" pitchFamily="18" charset="0"/>
                          <a:ea typeface="Cambria Math" panose="02040503050406030204" pitchFamily="18" charset="0"/>
                        </a:rPr>
                        <m:t>∙</m:t>
                      </m:r>
                      <m:d>
                        <m:dPr>
                          <m:ctrlPr>
                            <a:rPr lang="en-CA" sz="1100" i="1">
                              <a:solidFill>
                                <a:schemeClr val="tx1"/>
                              </a:solidFill>
                              <a:latin typeface="Cambria Math" panose="02040503050406030204" pitchFamily="18" charset="0"/>
                              <a:ea typeface="Cambria Math" panose="02040503050406030204" pitchFamily="18" charset="0"/>
                            </a:rPr>
                          </m:ctrlPr>
                        </m:dPr>
                        <m:e>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rPr>
                                <m:t>𝑠</m:t>
                              </m:r>
                            </m:sub>
                          </m:sSub>
                          <m:r>
                            <m:rPr>
                              <m:nor/>
                            </m:rPr>
                            <a:rPr lang="en-CA" sz="1100" dirty="0">
                              <a:solidFill>
                                <a:schemeClr val="tx1"/>
                              </a:solidFill>
                              <a:latin typeface="Cambria Math" panose="02040503050406030204" pitchFamily="18" charset="0"/>
                            </a:rPr>
                            <m:t> </m:t>
                          </m:r>
                          <m:r>
                            <a:rPr lang="en-CA" sz="1100" i="1" dirty="0">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ea typeface="Cambria Math" panose="02040503050406030204" pitchFamily="18" charset="0"/>
                                </a:rPr>
                                <m:t>𝑟</m:t>
                              </m:r>
                            </m:sub>
                          </m:sSub>
                        </m:e>
                      </m:d>
                    </m:oMath>
                  </m:oMathPara>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where:</a:t>
                </a: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CA" sz="1100" dirty="0">
                    <a:solidFill>
                      <a:schemeClr val="tx1"/>
                    </a:solidFill>
                    <a:ea typeface="Cambria Math" panose="02040503050406030204" pitchFamily="18" charset="0"/>
                  </a:rPr>
                  <a:t> </a:t>
                </a:r>
                <a14:m>
                  <m:oMath xmlns:m="http://schemas.openxmlformats.org/officeDocument/2006/math">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h</m:t>
                        </m:r>
                      </m:e>
                      <m:sub>
                        <m:r>
                          <a:rPr lang="en-CA" sz="1100" i="1">
                            <a:solidFill>
                              <a:schemeClr val="tx1"/>
                            </a:solidFill>
                            <a:latin typeface="Cambria Math" panose="02040503050406030204" pitchFamily="18" charset="0"/>
                            <a:ea typeface="Cambria Math" panose="02040503050406030204" pitchFamily="18" charset="0"/>
                          </a:rPr>
                          <m:t>𝑐𝑜𝑛𝑣</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 convection heat transfer coefficient (</a:t>
                </a:r>
                <a14:m>
                  <m:oMath xmlns:m="http://schemas.openxmlformats.org/officeDocument/2006/math">
                    <m:f>
                      <m:fPr>
                        <m:type m:val="lin"/>
                        <m:ctrlP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fPr>
                      <m:num>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𝑊</m:t>
                        </m:r>
                      </m:num>
                      <m:den>
                        <m:sSup>
                          <m:sSup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p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𝑚</m:t>
                            </m:r>
                          </m:e>
                          <m:sup>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2</m:t>
                            </m:r>
                          </m:sup>
                        </m:sSup>
                      </m:den>
                    </m:f>
                    <m:r>
                      <a:rPr lang="en-CA" sz="11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CA" sz="11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𝐾</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CA" sz="1100" dirty="0">
                    <a:solidFill>
                      <a:schemeClr val="tx1"/>
                    </a:solidFill>
                    <a:ea typeface="Cambria Math" panose="02040503050406030204" pitchFamily="18" charset="0"/>
                  </a:rPr>
                  <a:t> </a:t>
                </a:r>
                <a14:m>
                  <m:oMath xmlns:m="http://schemas.openxmlformats.org/officeDocument/2006/math">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h</m:t>
                        </m:r>
                      </m:e>
                      <m:sub>
                        <m:r>
                          <a:rPr lang="en-CA" sz="1100" b="0" i="1" smtClean="0">
                            <a:solidFill>
                              <a:schemeClr val="tx1"/>
                            </a:solidFill>
                            <a:latin typeface="Cambria Math" panose="02040503050406030204" pitchFamily="18" charset="0"/>
                            <a:ea typeface="Cambria Math" panose="02040503050406030204" pitchFamily="18" charset="0"/>
                          </a:rPr>
                          <m:t>𝑟𝑎𝑑</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 radiation heat transfer coefficient (</a:t>
                </a:r>
                <a14:m>
                  <m:oMath xmlns:m="http://schemas.openxmlformats.org/officeDocument/2006/math">
                    <m:f>
                      <m:fPr>
                        <m:type m:val="lin"/>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fPr>
                      <m:num>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𝑊</m:t>
                        </m:r>
                      </m:num>
                      <m:den>
                        <m:sSup>
                          <m:sSupPr>
                            <m:ctrlP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pPr>
                          <m:e>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𝑚</m:t>
                            </m:r>
                          </m:e>
                          <m:sup>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2</m:t>
                            </m:r>
                          </m:sup>
                        </m:sSup>
                        <m:r>
                          <a:rPr lang="en-CA" sz="11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en>
                    </m:f>
                    <m:r>
                      <a:rPr lang="en-CA" sz="11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𝐾</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When assessing heat transfer from a building surface to surroundings, it’s often reasonable to treat </a:t>
                </a:r>
                <a14:m>
                  <m:oMath xmlns:m="http://schemas.openxmlformats.org/officeDocument/2006/math">
                    <m:sSub>
                      <m:sSubPr>
                        <m:ctrlPr>
                          <a:rPr lang="en-CA" sz="1100" i="1" smtClean="0">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b="0" i="1" smtClean="0">
                            <a:solidFill>
                              <a:schemeClr val="tx1"/>
                            </a:solidFill>
                            <a:latin typeface="Cambria Math" panose="02040503050406030204" pitchFamily="18" charset="0"/>
                            <a:ea typeface="Cambria Math" panose="02040503050406030204" pitchFamily="18" charset="0"/>
                          </a:rPr>
                          <m:t>𝑟</m:t>
                        </m:r>
                      </m:sub>
                    </m:sSub>
                    <m:r>
                      <a:rPr lang="en-CA" sz="1100" i="1" smtClean="0">
                        <a:solidFill>
                          <a:schemeClr val="tx1"/>
                        </a:solidFill>
                        <a:latin typeface="Cambria Math" panose="02040503050406030204" pitchFamily="18" charset="0"/>
                        <a:ea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ea typeface="Cambria Math" panose="02040503050406030204" pitchFamily="18" charset="0"/>
                          </a:rPr>
                          <m:t>𝑎</m:t>
                        </m:r>
                      </m:sub>
                    </m:sSub>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(i.e. surfaces viewed by the wall have average </a:t>
                </a:r>
                <a14:m>
                  <m:oMath xmlns:m="http://schemas.openxmlformats.org/officeDocument/2006/math">
                    <m:r>
                      <a:rPr lang="en-CA" sz="1100" i="1" dirty="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𝑇</m:t>
                    </m:r>
                  </m:oMath>
                </a14:m>
                <a:r>
                  <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close to that of the adjacent air). This can be a reasonable approximation for both interior and exterior surfaces. Applying this to the previous equation:</a:t>
                </a: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en-CA" sz="1100" i="1">
                              <a:solidFill>
                                <a:schemeClr val="tx1"/>
                              </a:solidFill>
                              <a:latin typeface="Cambria Math" panose="02040503050406030204" pitchFamily="18" charset="0"/>
                              <a:ea typeface="Cambria Math" panose="02040503050406030204" pitchFamily="18" charset="0"/>
                            </a:rPr>
                          </m:ctrlPr>
                        </m:sSubPr>
                        <m:e>
                          <m:acc>
                            <m:accPr>
                              <m:chr m:val="̇"/>
                              <m:ctrlPr>
                                <a:rPr lang="en-CA" sz="1100" i="1">
                                  <a:solidFill>
                                    <a:schemeClr val="tx1"/>
                                  </a:solidFill>
                                  <a:latin typeface="Cambria Math" panose="02040503050406030204" pitchFamily="18" charset="0"/>
                                  <a:ea typeface="Cambria Math" panose="02040503050406030204" pitchFamily="18" charset="0"/>
                                </a:rPr>
                              </m:ctrlPr>
                            </m:accPr>
                            <m:e>
                              <m:r>
                                <a:rPr lang="en-CA" sz="1100" i="1">
                                  <a:solidFill>
                                    <a:schemeClr val="tx1"/>
                                  </a:solidFill>
                                  <a:latin typeface="Cambria Math" panose="02040503050406030204" pitchFamily="18" charset="0"/>
                                  <a:ea typeface="Cambria Math" panose="02040503050406030204" pitchFamily="18" charset="0"/>
                                </a:rPr>
                                <m:t>𝑄</m:t>
                              </m:r>
                            </m:e>
                          </m:acc>
                        </m:e>
                        <m:sub>
                          <m:r>
                            <a:rPr lang="en-CA" sz="1100" i="1">
                              <a:solidFill>
                                <a:schemeClr val="tx1"/>
                              </a:solidFill>
                              <a:latin typeface="Cambria Math" panose="02040503050406030204" pitchFamily="18" charset="0"/>
                              <a:ea typeface="Cambria Math" panose="02040503050406030204" pitchFamily="18" charset="0"/>
                            </a:rPr>
                            <m:t>𝑇</m:t>
                          </m:r>
                        </m:sub>
                      </m:sSub>
                      <m:r>
                        <a:rPr lang="en-US" sz="1100" i="1">
                          <a:solidFill>
                            <a:schemeClr val="tx1"/>
                          </a:solidFill>
                          <a:latin typeface="Cambria Math" panose="02040503050406030204" pitchFamily="18" charset="0"/>
                          <a:ea typeface="Cambria Math" panose="02040503050406030204" pitchFamily="18" charset="0"/>
                        </a:rPr>
                        <m:t> </m:t>
                      </m:r>
                      <m:r>
                        <a:rPr lang="en-CA" sz="1100" i="1">
                          <a:solidFill>
                            <a:schemeClr val="tx1"/>
                          </a:solidFill>
                          <a:latin typeface="Cambria Math" panose="02040503050406030204" pitchFamily="18" charset="0"/>
                          <a:ea typeface="Cambria Math" panose="02040503050406030204" pitchFamily="18" charset="0"/>
                        </a:rPr>
                        <m:t> =</m:t>
                      </m:r>
                      <m:d>
                        <m:dPr>
                          <m:ctrlPr>
                            <a:rPr lang="en-CA" sz="1100" b="0" i="1" smtClean="0">
                              <a:solidFill>
                                <a:schemeClr val="tx1"/>
                              </a:solidFill>
                              <a:latin typeface="Cambria Math" panose="02040503050406030204" pitchFamily="18" charset="0"/>
                              <a:ea typeface="Cambria Math" panose="02040503050406030204" pitchFamily="18" charset="0"/>
                            </a:rPr>
                          </m:ctrlPr>
                        </m:dPr>
                        <m:e>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h</m:t>
                              </m:r>
                            </m:e>
                            <m:sub>
                              <m:r>
                                <a:rPr lang="en-CA" sz="1100" i="1">
                                  <a:solidFill>
                                    <a:schemeClr val="tx1"/>
                                  </a:solidFill>
                                  <a:latin typeface="Cambria Math" panose="02040503050406030204" pitchFamily="18" charset="0"/>
                                  <a:ea typeface="Cambria Math" panose="02040503050406030204" pitchFamily="18" charset="0"/>
                                </a:rPr>
                                <m:t>𝑐𝑜𝑛𝑣</m:t>
                              </m:r>
                            </m:sub>
                          </m:sSub>
                          <m:r>
                            <a:rPr lang="en-CA" sz="1100" b="0" i="1" smtClean="0">
                              <a:solidFill>
                                <a:schemeClr val="tx1"/>
                              </a:solidFill>
                              <a:latin typeface="Cambria Math" panose="02040503050406030204" pitchFamily="18" charset="0"/>
                              <a:ea typeface="Cambria Math" panose="02040503050406030204" pitchFamily="18" charset="0"/>
                            </a:rPr>
                            <m:t>+</m:t>
                          </m:r>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h</m:t>
                              </m:r>
                            </m:e>
                            <m:sub>
                              <m:r>
                                <a:rPr lang="en-CA" sz="1100" b="0" i="1" smtClean="0">
                                  <a:solidFill>
                                    <a:schemeClr val="tx1"/>
                                  </a:solidFill>
                                  <a:latin typeface="Cambria Math" panose="02040503050406030204" pitchFamily="18" charset="0"/>
                                  <a:ea typeface="Cambria Math" panose="02040503050406030204" pitchFamily="18" charset="0"/>
                                </a:rPr>
                                <m:t>𝑟𝑎𝑑</m:t>
                              </m:r>
                            </m:sub>
                          </m:sSub>
                        </m:e>
                      </m:d>
                      <m:r>
                        <a:rPr lang="en-CA" sz="1100" i="1">
                          <a:solidFill>
                            <a:schemeClr val="tx1"/>
                          </a:solidFill>
                          <a:latin typeface="Cambria Math" panose="02040503050406030204" pitchFamily="18" charset="0"/>
                          <a:ea typeface="Cambria Math" panose="02040503050406030204" pitchFamily="18" charset="0"/>
                        </a:rPr>
                        <m:t>∙</m:t>
                      </m:r>
                      <m:sSub>
                        <m:sSubPr>
                          <m:ctrlPr>
                            <a:rPr lang="en-CA" sz="1100" i="1">
                              <a:solidFill>
                                <a:schemeClr val="tx1"/>
                              </a:solidFill>
                              <a:latin typeface="Cambria Math" panose="02040503050406030204" pitchFamily="18" charset="0"/>
                              <a:ea typeface="Cambria Math" panose="02040503050406030204" pitchFamily="18" charset="0"/>
                            </a:rPr>
                          </m:ctrlPr>
                        </m:sSubPr>
                        <m:e>
                          <m:r>
                            <a:rPr lang="en-CA" sz="1100" i="1">
                              <a:solidFill>
                                <a:schemeClr val="tx1"/>
                              </a:solidFill>
                              <a:latin typeface="Cambria Math" panose="02040503050406030204" pitchFamily="18" charset="0"/>
                              <a:ea typeface="Cambria Math" panose="02040503050406030204" pitchFamily="18" charset="0"/>
                            </a:rPr>
                            <m:t>𝐴</m:t>
                          </m:r>
                        </m:e>
                        <m:sub>
                          <m:r>
                            <a:rPr lang="en-CA" sz="1100" i="1">
                              <a:solidFill>
                                <a:schemeClr val="tx1"/>
                              </a:solidFill>
                              <a:latin typeface="Cambria Math" panose="02040503050406030204" pitchFamily="18" charset="0"/>
                              <a:ea typeface="Cambria Math" panose="02040503050406030204" pitchFamily="18" charset="0"/>
                            </a:rPr>
                            <m:t>𝑠</m:t>
                          </m:r>
                        </m:sub>
                      </m:sSub>
                      <m:r>
                        <a:rPr lang="en-CA" sz="1100" i="1">
                          <a:solidFill>
                            <a:schemeClr val="tx1"/>
                          </a:solidFill>
                          <a:latin typeface="Cambria Math" panose="02040503050406030204" pitchFamily="18" charset="0"/>
                          <a:ea typeface="Cambria Math" panose="02040503050406030204" pitchFamily="18" charset="0"/>
                        </a:rPr>
                        <m:t>∙</m:t>
                      </m:r>
                      <m:d>
                        <m:dPr>
                          <m:ctrlPr>
                            <a:rPr lang="en-CA" sz="1100" i="1">
                              <a:solidFill>
                                <a:schemeClr val="tx1"/>
                              </a:solidFill>
                              <a:latin typeface="Cambria Math" panose="02040503050406030204" pitchFamily="18" charset="0"/>
                              <a:ea typeface="Cambria Math" panose="02040503050406030204" pitchFamily="18" charset="0"/>
                            </a:rPr>
                          </m:ctrlPr>
                        </m:dPr>
                        <m:e>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rPr>
                                <m:t>𝑠</m:t>
                              </m:r>
                            </m:sub>
                          </m:sSub>
                          <m:r>
                            <m:rPr>
                              <m:nor/>
                            </m:rPr>
                            <a:rPr lang="en-CA" sz="1100" dirty="0">
                              <a:solidFill>
                                <a:schemeClr val="tx1"/>
                              </a:solidFill>
                              <a:latin typeface="Cambria Math" panose="02040503050406030204" pitchFamily="18" charset="0"/>
                            </a:rPr>
                            <m:t> </m:t>
                          </m:r>
                          <m:r>
                            <a:rPr lang="en-CA" sz="1100" i="1" dirty="0">
                              <a:solidFill>
                                <a:schemeClr val="tx1"/>
                              </a:solidFill>
                              <a:latin typeface="Cambria Math" panose="02040503050406030204" pitchFamily="18" charset="0"/>
                            </a:rPr>
                            <m:t>−</m:t>
                          </m:r>
                          <m:sSub>
                            <m:sSubPr>
                              <m:ctrlPr>
                                <a:rPr lang="en-CA" sz="1100" i="1">
                                  <a:solidFill>
                                    <a:schemeClr val="tx1"/>
                                  </a:solidFill>
                                  <a:latin typeface="Cambria Math" panose="02040503050406030204" pitchFamily="18" charset="0"/>
                                </a:rPr>
                              </m:ctrlPr>
                            </m:sSubPr>
                            <m:e>
                              <m:r>
                                <a:rPr lang="en-CA" sz="1100" i="1">
                                  <a:solidFill>
                                    <a:schemeClr val="tx1"/>
                                  </a:solidFill>
                                  <a:latin typeface="Cambria Math" panose="02040503050406030204" pitchFamily="18" charset="0"/>
                                </a:rPr>
                                <m:t>𝑇</m:t>
                              </m:r>
                            </m:e>
                            <m:sub>
                              <m:r>
                                <a:rPr lang="en-CA" sz="1100" i="1">
                                  <a:solidFill>
                                    <a:schemeClr val="tx1"/>
                                  </a:solidFill>
                                  <a:latin typeface="Cambria Math" panose="02040503050406030204" pitchFamily="18" charset="0"/>
                                  <a:ea typeface="Cambria Math" panose="02040503050406030204" pitchFamily="18" charset="0"/>
                                </a:rPr>
                                <m:t>𝑎</m:t>
                              </m:r>
                            </m:sub>
                          </m:sSub>
                        </m:e>
                      </m:d>
                    </m:oMath>
                  </m:oMathPara>
                </a14:m>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27465C8C-16C5-442D-A4C0-046693B82ABF}"/>
                  </a:ext>
                </a:extLst>
              </p:cNvPr>
              <p:cNvSpPr>
                <a:spLocks noRot="1" noChangeAspect="1" noMove="1" noResize="1" noEditPoints="1" noAdjustHandles="1" noChangeArrowheads="1" noChangeShapeType="1" noTextEdit="1"/>
              </p:cNvSpPr>
              <p:nvPr/>
            </p:nvSpPr>
            <p:spPr>
              <a:xfrm>
                <a:off x="404788" y="107628"/>
                <a:ext cx="5645138" cy="1656184"/>
              </a:xfrm>
              <a:prstGeom prst="rect">
                <a:avLst/>
              </a:prstGeom>
              <a:blipFill>
                <a:blip r:embed="rId2"/>
                <a:stretch>
                  <a:fillRect t="-369" b="-342804"/>
                </a:stretch>
              </a:blipFill>
              <a:ln>
                <a:noFill/>
              </a:ln>
            </p:spPr>
            <p:txBody>
              <a:bodyPr/>
              <a:lstStyle/>
              <a:p>
                <a:r>
                  <a:rPr lang="en-CA">
                    <a:noFill/>
                  </a:rPr>
                  <a:t> </a:t>
                </a:r>
              </a:p>
            </p:txBody>
          </p:sp>
        </mc:Fallback>
      </mc:AlternateContent>
      <p:grpSp>
        <p:nvGrpSpPr>
          <p:cNvPr id="97" name="Group 96">
            <a:extLst>
              <a:ext uri="{FF2B5EF4-FFF2-40B4-BE49-F238E27FC236}">
                <a16:creationId xmlns:a16="http://schemas.microsoft.com/office/drawing/2014/main" id="{AB763F77-2AEA-4C65-BAF8-AFA81A47243F}"/>
              </a:ext>
            </a:extLst>
          </p:cNvPr>
          <p:cNvGrpSpPr/>
          <p:nvPr/>
        </p:nvGrpSpPr>
        <p:grpSpPr>
          <a:xfrm>
            <a:off x="692820" y="1187748"/>
            <a:ext cx="2297454" cy="2529722"/>
            <a:chOff x="1268884" y="2293129"/>
            <a:chExt cx="2297454" cy="2529722"/>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5284BDD-C2AB-4D4B-B003-ED7FC40E5180}"/>
                    </a:ext>
                  </a:extLst>
                </p:cNvPr>
                <p:cNvSpPr txBox="1"/>
                <p:nvPr/>
              </p:nvSpPr>
              <p:spPr>
                <a:xfrm>
                  <a:off x="1268884" y="3229233"/>
                  <a:ext cx="152157"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1100" i="1">
                                <a:latin typeface="Cambria Math" panose="02040503050406030204" pitchFamily="18" charset="0"/>
                              </a:rPr>
                            </m:ctrlPr>
                          </m:sSubPr>
                          <m:e>
                            <m:r>
                              <a:rPr lang="en-CA" sz="1100" i="1">
                                <a:latin typeface="Cambria Math" panose="02040503050406030204" pitchFamily="18" charset="0"/>
                              </a:rPr>
                              <m:t>𝑇</m:t>
                            </m:r>
                          </m:e>
                          <m:sub>
                            <m:r>
                              <a:rPr lang="en-CA" sz="1100" i="1">
                                <a:latin typeface="Cambria Math" panose="02040503050406030204" pitchFamily="18" charset="0"/>
                              </a:rPr>
                              <m:t>𝑠</m:t>
                            </m:r>
                          </m:sub>
                        </m:sSub>
                      </m:oMath>
                    </m:oMathPara>
                  </a14:m>
                  <a:endParaRPr lang="en-CA" sz="1100" dirty="0">
                    <a:latin typeface="Cambria Math" panose="02040503050406030204" pitchFamily="18" charset="0"/>
                  </a:endParaRPr>
                </a:p>
              </p:txBody>
            </p:sp>
          </mc:Choice>
          <mc:Fallback xmlns="">
            <p:sp>
              <p:nvSpPr>
                <p:cNvPr id="15" name="TextBox 14">
                  <a:extLst>
                    <a:ext uri="{FF2B5EF4-FFF2-40B4-BE49-F238E27FC236}">
                      <a16:creationId xmlns:a16="http://schemas.microsoft.com/office/drawing/2014/main" id="{75284BDD-C2AB-4D4B-B003-ED7FC40E5180}"/>
                    </a:ext>
                  </a:extLst>
                </p:cNvPr>
                <p:cNvSpPr txBox="1">
                  <a:spLocks noRot="1" noChangeAspect="1" noMove="1" noResize="1" noEditPoints="1" noAdjustHandles="1" noChangeArrowheads="1" noChangeShapeType="1" noTextEdit="1"/>
                </p:cNvSpPr>
                <p:nvPr/>
              </p:nvSpPr>
              <p:spPr>
                <a:xfrm>
                  <a:off x="1268884" y="3229233"/>
                  <a:ext cx="152157" cy="169277"/>
                </a:xfrm>
                <a:prstGeom prst="rect">
                  <a:avLst/>
                </a:prstGeom>
                <a:blipFill>
                  <a:blip r:embed="rId3"/>
                  <a:stretch>
                    <a:fillRect l="-24000" r="-4000" b="-1071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F4713F1B-FF1E-4A81-842B-DD79085DFB70}"/>
                    </a:ext>
                  </a:extLst>
                </p:cNvPr>
                <p:cNvSpPr/>
                <p:nvPr/>
              </p:nvSpPr>
              <p:spPr>
                <a:xfrm>
                  <a:off x="3213100" y="2581161"/>
                  <a:ext cx="353238"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smtClean="0">
                                <a:latin typeface="Cambria Math" panose="02040503050406030204" pitchFamily="18" charset="0"/>
                              </a:rPr>
                            </m:ctrlPr>
                          </m:sSubPr>
                          <m:e>
                            <m:r>
                              <a:rPr lang="en-CA" sz="1100" i="1">
                                <a:latin typeface="Cambria Math" panose="02040503050406030204" pitchFamily="18" charset="0"/>
                              </a:rPr>
                              <m:t>𝑇</m:t>
                            </m:r>
                          </m:e>
                          <m:sub>
                            <m:r>
                              <a:rPr lang="en-CA" sz="1100" b="0" i="1" smtClean="0">
                                <a:latin typeface="Cambria Math" panose="02040503050406030204" pitchFamily="18" charset="0"/>
                                <a:ea typeface="Cambria Math" panose="02040503050406030204" pitchFamily="18" charset="0"/>
                              </a:rPr>
                              <m:t>𝑎</m:t>
                            </m:r>
                          </m:sub>
                        </m:sSub>
                      </m:oMath>
                    </m:oMathPara>
                  </a14:m>
                  <a:endParaRPr lang="en-CA" sz="1100" dirty="0"/>
                </a:p>
              </p:txBody>
            </p:sp>
          </mc:Choice>
          <mc:Fallback xmlns="">
            <p:sp>
              <p:nvSpPr>
                <p:cNvPr id="28" name="Rectangle 27">
                  <a:extLst>
                    <a:ext uri="{FF2B5EF4-FFF2-40B4-BE49-F238E27FC236}">
                      <a16:creationId xmlns:a16="http://schemas.microsoft.com/office/drawing/2014/main" id="{F4713F1B-FF1E-4A81-842B-DD79085DFB70}"/>
                    </a:ext>
                  </a:extLst>
                </p:cNvPr>
                <p:cNvSpPr>
                  <a:spLocks noRot="1" noChangeAspect="1" noMove="1" noResize="1" noEditPoints="1" noAdjustHandles="1" noChangeArrowheads="1" noChangeShapeType="1" noTextEdit="1"/>
                </p:cNvSpPr>
                <p:nvPr/>
              </p:nvSpPr>
              <p:spPr>
                <a:xfrm>
                  <a:off x="3213100" y="2581161"/>
                  <a:ext cx="353238" cy="261610"/>
                </a:xfrm>
                <a:prstGeom prst="rect">
                  <a:avLst/>
                </a:prstGeom>
                <a:blipFill>
                  <a:blip r:embed="rId21"/>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EB302C39-98CC-4D45-A6FA-B152C94E4032}"/>
                    </a:ext>
                  </a:extLst>
                </p:cNvPr>
                <p:cNvSpPr/>
                <p:nvPr/>
              </p:nvSpPr>
              <p:spPr>
                <a:xfrm>
                  <a:off x="3213100" y="3805297"/>
                  <a:ext cx="344390"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a:latin typeface="Cambria Math" panose="02040503050406030204" pitchFamily="18" charset="0"/>
                              </a:rPr>
                            </m:ctrlPr>
                          </m:sSubPr>
                          <m:e>
                            <m:r>
                              <a:rPr lang="en-CA" sz="1100" i="1">
                                <a:latin typeface="Cambria Math" panose="02040503050406030204" pitchFamily="18" charset="0"/>
                              </a:rPr>
                              <m:t>𝑇</m:t>
                            </m:r>
                          </m:e>
                          <m:sub>
                            <m:r>
                              <a:rPr lang="en-CA" sz="1100" i="1">
                                <a:latin typeface="Cambria Math" panose="02040503050406030204" pitchFamily="18" charset="0"/>
                                <a:ea typeface="Cambria Math" panose="02040503050406030204" pitchFamily="18" charset="0"/>
                              </a:rPr>
                              <m:t>𝑟</m:t>
                            </m:r>
                          </m:sub>
                        </m:sSub>
                      </m:oMath>
                    </m:oMathPara>
                  </a14:m>
                  <a:endParaRPr lang="en-CA" sz="1100" dirty="0"/>
                </a:p>
              </p:txBody>
            </p:sp>
          </mc:Choice>
          <mc:Fallback xmlns="">
            <p:sp>
              <p:nvSpPr>
                <p:cNvPr id="29" name="Rectangle 28">
                  <a:extLst>
                    <a:ext uri="{FF2B5EF4-FFF2-40B4-BE49-F238E27FC236}">
                      <a16:creationId xmlns:a16="http://schemas.microsoft.com/office/drawing/2014/main" id="{EB302C39-98CC-4D45-A6FA-B152C94E4032}"/>
                    </a:ext>
                  </a:extLst>
                </p:cNvPr>
                <p:cNvSpPr>
                  <a:spLocks noRot="1" noChangeAspect="1" noMove="1" noResize="1" noEditPoints="1" noAdjustHandles="1" noChangeArrowheads="1" noChangeShapeType="1" noTextEdit="1"/>
                </p:cNvSpPr>
                <p:nvPr/>
              </p:nvSpPr>
              <p:spPr>
                <a:xfrm>
                  <a:off x="3213100" y="3805297"/>
                  <a:ext cx="344390" cy="261610"/>
                </a:xfrm>
                <a:prstGeom prst="rect">
                  <a:avLst/>
                </a:prstGeom>
                <a:blipFill>
                  <a:blip r:embed="rId1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DD8A4512-948B-4BD4-943F-ABB545390A70}"/>
                    </a:ext>
                  </a:extLst>
                </p:cNvPr>
                <p:cNvSpPr/>
                <p:nvPr/>
              </p:nvSpPr>
              <p:spPr>
                <a:xfrm>
                  <a:off x="1700932" y="2437145"/>
                  <a:ext cx="554126"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a:latin typeface="Cambria Math" panose="02040503050406030204" pitchFamily="18" charset="0"/>
                                <a:ea typeface="Cambria Math" panose="02040503050406030204" pitchFamily="18" charset="0"/>
                              </a:rPr>
                            </m:ctrlPr>
                          </m:sSubPr>
                          <m:e>
                            <m:acc>
                              <m:accPr>
                                <m:chr m:val="̇"/>
                                <m:ctrlPr>
                                  <a:rPr lang="en-CA" sz="1100" i="1">
                                    <a:latin typeface="Cambria Math" panose="02040503050406030204" pitchFamily="18" charset="0"/>
                                    <a:ea typeface="Cambria Math" panose="02040503050406030204" pitchFamily="18" charset="0"/>
                                  </a:rPr>
                                </m:ctrlPr>
                              </m:accPr>
                              <m:e>
                                <m:r>
                                  <a:rPr lang="en-CA" sz="1100" i="1">
                                    <a:latin typeface="Cambria Math" panose="02040503050406030204" pitchFamily="18" charset="0"/>
                                    <a:ea typeface="Cambria Math" panose="02040503050406030204" pitchFamily="18" charset="0"/>
                                  </a:rPr>
                                  <m:t>𝑄</m:t>
                                </m:r>
                              </m:e>
                            </m:acc>
                          </m:e>
                          <m:sub>
                            <m:r>
                              <a:rPr lang="en-CA" sz="1100" i="1">
                                <a:latin typeface="Cambria Math" panose="02040503050406030204" pitchFamily="18" charset="0"/>
                                <a:ea typeface="Cambria Math" panose="02040503050406030204" pitchFamily="18" charset="0"/>
                              </a:rPr>
                              <m:t>𝑐𝑜𝑛𝑣</m:t>
                            </m:r>
                          </m:sub>
                        </m:sSub>
                      </m:oMath>
                    </m:oMathPara>
                  </a14:m>
                  <a:endParaRPr lang="en-CA" sz="1100" dirty="0"/>
                </a:p>
              </p:txBody>
            </p:sp>
          </mc:Choice>
          <mc:Fallback xmlns="">
            <p:sp>
              <p:nvSpPr>
                <p:cNvPr id="32" name="Rectangle 31">
                  <a:extLst>
                    <a:ext uri="{FF2B5EF4-FFF2-40B4-BE49-F238E27FC236}">
                      <a16:creationId xmlns:a16="http://schemas.microsoft.com/office/drawing/2014/main" id="{DD8A4512-948B-4BD4-943F-ABB545390A70}"/>
                    </a:ext>
                  </a:extLst>
                </p:cNvPr>
                <p:cNvSpPr>
                  <a:spLocks noRot="1" noChangeAspect="1" noMove="1" noResize="1" noEditPoints="1" noAdjustHandles="1" noChangeArrowheads="1" noChangeShapeType="1" noTextEdit="1"/>
                </p:cNvSpPr>
                <p:nvPr/>
              </p:nvSpPr>
              <p:spPr>
                <a:xfrm>
                  <a:off x="1700932" y="2437145"/>
                  <a:ext cx="554126" cy="268022"/>
                </a:xfrm>
                <a:prstGeom prst="rect">
                  <a:avLst/>
                </a:prstGeom>
                <a:blipFill>
                  <a:blip r:embed="rId1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63A2A17D-A41D-4A0C-A6A7-123EEBE2AC2F}"/>
                    </a:ext>
                  </a:extLst>
                </p:cNvPr>
                <p:cNvSpPr/>
                <p:nvPr/>
              </p:nvSpPr>
              <p:spPr>
                <a:xfrm>
                  <a:off x="1700932" y="3877305"/>
                  <a:ext cx="501869" cy="268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100" i="1">
                                <a:latin typeface="Cambria Math" panose="02040503050406030204" pitchFamily="18" charset="0"/>
                                <a:ea typeface="Cambria Math" panose="02040503050406030204" pitchFamily="18" charset="0"/>
                              </a:rPr>
                            </m:ctrlPr>
                          </m:sSubPr>
                          <m:e>
                            <m:acc>
                              <m:accPr>
                                <m:chr m:val="̇"/>
                                <m:ctrlPr>
                                  <a:rPr lang="en-CA" sz="1100" i="1">
                                    <a:latin typeface="Cambria Math" panose="02040503050406030204" pitchFamily="18" charset="0"/>
                                    <a:ea typeface="Cambria Math" panose="02040503050406030204" pitchFamily="18" charset="0"/>
                                  </a:rPr>
                                </m:ctrlPr>
                              </m:accPr>
                              <m:e>
                                <m:r>
                                  <a:rPr lang="en-CA" sz="1100" i="1">
                                    <a:latin typeface="Cambria Math" panose="02040503050406030204" pitchFamily="18" charset="0"/>
                                    <a:ea typeface="Cambria Math" panose="02040503050406030204" pitchFamily="18" charset="0"/>
                                  </a:rPr>
                                  <m:t>𝑄</m:t>
                                </m:r>
                              </m:e>
                            </m:acc>
                          </m:e>
                          <m:sub>
                            <m:r>
                              <a:rPr lang="en-CA" sz="1100" i="1">
                                <a:latin typeface="Cambria Math" panose="02040503050406030204" pitchFamily="18" charset="0"/>
                                <a:ea typeface="Cambria Math" panose="02040503050406030204" pitchFamily="18" charset="0"/>
                              </a:rPr>
                              <m:t>𝑟𝑎𝑑</m:t>
                            </m:r>
                          </m:sub>
                        </m:sSub>
                      </m:oMath>
                    </m:oMathPara>
                  </a14:m>
                  <a:endParaRPr lang="en-CA" sz="1100" dirty="0"/>
                </a:p>
              </p:txBody>
            </p:sp>
          </mc:Choice>
          <mc:Fallback xmlns="">
            <p:sp>
              <p:nvSpPr>
                <p:cNvPr id="33" name="Rectangle 32">
                  <a:extLst>
                    <a:ext uri="{FF2B5EF4-FFF2-40B4-BE49-F238E27FC236}">
                      <a16:creationId xmlns:a16="http://schemas.microsoft.com/office/drawing/2014/main" id="{63A2A17D-A41D-4A0C-A6A7-123EEBE2AC2F}"/>
                    </a:ext>
                  </a:extLst>
                </p:cNvPr>
                <p:cNvSpPr>
                  <a:spLocks noRot="1" noChangeAspect="1" noMove="1" noResize="1" noEditPoints="1" noAdjustHandles="1" noChangeArrowheads="1" noChangeShapeType="1" noTextEdit="1"/>
                </p:cNvSpPr>
                <p:nvPr/>
              </p:nvSpPr>
              <p:spPr>
                <a:xfrm>
                  <a:off x="1700932" y="3877305"/>
                  <a:ext cx="501869" cy="268022"/>
                </a:xfrm>
                <a:prstGeom prst="rect">
                  <a:avLst/>
                </a:prstGeom>
                <a:blipFill>
                  <a:blip r:embed="rId15"/>
                  <a:stretch>
                    <a:fillRect b="-2273"/>
                  </a:stretch>
                </a:blipFill>
              </p:spPr>
              <p:txBody>
                <a:bodyPr/>
                <a:lstStyle/>
                <a:p>
                  <a:r>
                    <a:rPr lang="en-CA">
                      <a:noFill/>
                    </a:rPr>
                    <a:t> </a:t>
                  </a:r>
                </a:p>
              </p:txBody>
            </p:sp>
          </mc:Fallback>
        </mc:AlternateContent>
        <p:cxnSp>
          <p:nvCxnSpPr>
            <p:cNvPr id="4" name="Straight Connector 3">
              <a:extLst>
                <a:ext uri="{FF2B5EF4-FFF2-40B4-BE49-F238E27FC236}">
                  <a16:creationId xmlns:a16="http://schemas.microsoft.com/office/drawing/2014/main" id="{61CAC182-6682-4FE5-AA33-E467DA3AAFB5}"/>
                </a:ext>
              </a:extLst>
            </p:cNvPr>
            <p:cNvCxnSpPr>
              <a:cxnSpLocks/>
            </p:cNvCxnSpPr>
            <p:nvPr/>
          </p:nvCxnSpPr>
          <p:spPr>
            <a:xfrm>
              <a:off x="1484908" y="2293129"/>
              <a:ext cx="0" cy="2278995"/>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E543721-8A67-4C2F-B167-5210D5B3A3F5}"/>
                </a:ext>
              </a:extLst>
            </p:cNvPr>
            <p:cNvCxnSpPr>
              <a:cxnSpLocks/>
            </p:cNvCxnSpPr>
            <p:nvPr/>
          </p:nvCxnSpPr>
          <p:spPr>
            <a:xfrm flipH="1">
              <a:off x="1340892" y="2432612"/>
              <a:ext cx="134948" cy="67474"/>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D454230-69AB-4343-A82F-2C49F32CD3BF}"/>
                </a:ext>
              </a:extLst>
            </p:cNvPr>
            <p:cNvCxnSpPr>
              <a:cxnSpLocks/>
            </p:cNvCxnSpPr>
            <p:nvPr/>
          </p:nvCxnSpPr>
          <p:spPr>
            <a:xfrm flipH="1">
              <a:off x="1340892" y="2635034"/>
              <a:ext cx="134948" cy="67474"/>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BDA3D06-0043-4C35-BFA2-ACEF17EE03F3}"/>
                </a:ext>
              </a:extLst>
            </p:cNvPr>
            <p:cNvCxnSpPr>
              <a:cxnSpLocks/>
            </p:cNvCxnSpPr>
            <p:nvPr/>
          </p:nvCxnSpPr>
          <p:spPr>
            <a:xfrm flipH="1">
              <a:off x="1340892" y="2837457"/>
              <a:ext cx="134948" cy="67474"/>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1EAC495-58F0-4CE5-9AFD-4B819CE975C9}"/>
                </a:ext>
              </a:extLst>
            </p:cNvPr>
            <p:cNvCxnSpPr>
              <a:cxnSpLocks/>
            </p:cNvCxnSpPr>
            <p:nvPr/>
          </p:nvCxnSpPr>
          <p:spPr>
            <a:xfrm flipH="1">
              <a:off x="1340892" y="3039879"/>
              <a:ext cx="134948" cy="67474"/>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8D97394-E9AB-4B84-A3CE-606D4B91C966}"/>
                </a:ext>
              </a:extLst>
            </p:cNvPr>
            <p:cNvCxnSpPr>
              <a:cxnSpLocks/>
            </p:cNvCxnSpPr>
            <p:nvPr/>
          </p:nvCxnSpPr>
          <p:spPr>
            <a:xfrm flipH="1">
              <a:off x="1340892" y="3444724"/>
              <a:ext cx="134948" cy="67474"/>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73CFEAA-2AD4-4E2D-8EE8-798D88846DE4}"/>
                </a:ext>
              </a:extLst>
            </p:cNvPr>
            <p:cNvCxnSpPr>
              <a:cxnSpLocks/>
            </p:cNvCxnSpPr>
            <p:nvPr/>
          </p:nvCxnSpPr>
          <p:spPr>
            <a:xfrm flipH="1">
              <a:off x="1340892" y="3647147"/>
              <a:ext cx="134948" cy="67474"/>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9F7C6A4-1317-43ED-B1E5-2DED891A6653}"/>
                </a:ext>
              </a:extLst>
            </p:cNvPr>
            <p:cNvCxnSpPr>
              <a:cxnSpLocks/>
            </p:cNvCxnSpPr>
            <p:nvPr/>
          </p:nvCxnSpPr>
          <p:spPr>
            <a:xfrm flipH="1">
              <a:off x="1340892" y="3849569"/>
              <a:ext cx="134948" cy="67474"/>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F72E71A-5DF4-4BEA-BC03-F6AFD4C0E8BA}"/>
                </a:ext>
              </a:extLst>
            </p:cNvPr>
            <p:cNvCxnSpPr>
              <a:cxnSpLocks/>
            </p:cNvCxnSpPr>
            <p:nvPr/>
          </p:nvCxnSpPr>
          <p:spPr>
            <a:xfrm flipH="1">
              <a:off x="1340892" y="4051992"/>
              <a:ext cx="134948" cy="67474"/>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AE4EF1EF-49C5-4A17-BA99-EB03F6D14FF7}"/>
                </a:ext>
              </a:extLst>
            </p:cNvPr>
            <p:cNvGrpSpPr/>
            <p:nvPr/>
          </p:nvGrpSpPr>
          <p:grpSpPr>
            <a:xfrm>
              <a:off x="2060972" y="2797185"/>
              <a:ext cx="936104" cy="288032"/>
              <a:chOff x="3629891" y="7596336"/>
              <a:chExt cx="2348500" cy="288032"/>
            </a:xfrm>
          </p:grpSpPr>
          <p:cxnSp>
            <p:nvCxnSpPr>
              <p:cNvPr id="48" name="Straight Arrow Connector 47">
                <a:extLst>
                  <a:ext uri="{FF2B5EF4-FFF2-40B4-BE49-F238E27FC236}">
                    <a16:creationId xmlns:a16="http://schemas.microsoft.com/office/drawing/2014/main" id="{CCD7258D-39DF-4C61-BE40-BD967604EE62}"/>
                  </a:ext>
                </a:extLst>
              </p:cNvPr>
              <p:cNvCxnSpPr>
                <a:cxnSpLocks/>
              </p:cNvCxnSpPr>
              <p:nvPr/>
            </p:nvCxnSpPr>
            <p:spPr>
              <a:xfrm>
                <a:off x="3629891" y="7740353"/>
                <a:ext cx="1204920"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90875AC-3A77-49B5-8BB0-0CCA531F58D7}"/>
                  </a:ext>
                </a:extLst>
              </p:cNvPr>
              <p:cNvCxnSpPr>
                <a:cxnSpLocks/>
              </p:cNvCxnSpPr>
              <p:nvPr/>
            </p:nvCxnSpPr>
            <p:spPr>
              <a:xfrm flipV="1">
                <a:off x="4834811" y="7596336"/>
                <a:ext cx="72008" cy="14401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22A6FE4-C24F-4F10-B6EC-31FD3F1A8FB3}"/>
                  </a:ext>
                </a:extLst>
              </p:cNvPr>
              <p:cNvCxnSpPr>
                <a:cxnSpLocks/>
              </p:cNvCxnSpPr>
              <p:nvPr/>
            </p:nvCxnSpPr>
            <p:spPr>
              <a:xfrm flipV="1">
                <a:off x="4978827"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B649327-0E2B-45F8-B333-B6337B231174}"/>
                  </a:ext>
                </a:extLst>
              </p:cNvPr>
              <p:cNvCxnSpPr>
                <a:cxnSpLocks/>
              </p:cNvCxnSpPr>
              <p:nvPr/>
            </p:nvCxnSpPr>
            <p:spPr>
              <a:xfrm>
                <a:off x="5050835"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D38E5E8-29CA-4066-8389-D902EFE977D0}"/>
                  </a:ext>
                </a:extLst>
              </p:cNvPr>
              <p:cNvCxnSpPr>
                <a:cxnSpLocks/>
              </p:cNvCxnSpPr>
              <p:nvPr/>
            </p:nvCxnSpPr>
            <p:spPr>
              <a:xfrm>
                <a:off x="4906819"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B533EC7-843A-435E-A880-DB3ED473F883}"/>
                  </a:ext>
                </a:extLst>
              </p:cNvPr>
              <p:cNvCxnSpPr>
                <a:cxnSpLocks/>
              </p:cNvCxnSpPr>
              <p:nvPr/>
            </p:nvCxnSpPr>
            <p:spPr>
              <a:xfrm flipV="1">
                <a:off x="5122843"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B85FD5A-8DE8-4AD0-9D79-462A03A89762}"/>
                  </a:ext>
                </a:extLst>
              </p:cNvPr>
              <p:cNvCxnSpPr>
                <a:cxnSpLocks/>
              </p:cNvCxnSpPr>
              <p:nvPr/>
            </p:nvCxnSpPr>
            <p:spPr>
              <a:xfrm>
                <a:off x="5194851"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39F86D0-1213-47A8-B68B-2E41FF9D9F3B}"/>
                  </a:ext>
                </a:extLst>
              </p:cNvPr>
              <p:cNvCxnSpPr>
                <a:cxnSpLocks/>
              </p:cNvCxnSpPr>
              <p:nvPr/>
            </p:nvCxnSpPr>
            <p:spPr>
              <a:xfrm flipV="1">
                <a:off x="5266859" y="7740352"/>
                <a:ext cx="72008" cy="14401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5DDBE73-C839-4BE4-8DA0-91323F5AE6DC}"/>
                  </a:ext>
                </a:extLst>
              </p:cNvPr>
              <p:cNvCxnSpPr>
                <a:cxnSpLocks/>
              </p:cNvCxnSpPr>
              <p:nvPr/>
            </p:nvCxnSpPr>
            <p:spPr>
              <a:xfrm flipH="1">
                <a:off x="5338872" y="7740353"/>
                <a:ext cx="639519"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a:extLst>
                <a:ext uri="{FF2B5EF4-FFF2-40B4-BE49-F238E27FC236}">
                  <a16:creationId xmlns:a16="http://schemas.microsoft.com/office/drawing/2014/main" id="{FB34D0A8-7190-443C-8B29-2C4A50CCC81E}"/>
                </a:ext>
              </a:extLst>
            </p:cNvPr>
            <p:cNvCxnSpPr>
              <a:cxnSpLocks/>
            </p:cNvCxnSpPr>
            <p:nvPr/>
          </p:nvCxnSpPr>
          <p:spPr>
            <a:xfrm flipH="1">
              <a:off x="1484908" y="2941201"/>
              <a:ext cx="576064" cy="360040"/>
            </a:xfrm>
            <a:prstGeom prst="straightConnector1">
              <a:avLst/>
            </a:prstGeom>
            <a:ln>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F204F50-6C08-4D98-912D-5503841AA55A}"/>
                </a:ext>
              </a:extLst>
            </p:cNvPr>
            <p:cNvCxnSpPr>
              <a:cxnSpLocks/>
            </p:cNvCxnSpPr>
            <p:nvPr/>
          </p:nvCxnSpPr>
          <p:spPr>
            <a:xfrm>
              <a:off x="2925068" y="2941201"/>
              <a:ext cx="440432" cy="0"/>
            </a:xfrm>
            <a:prstGeom prst="straightConnector1">
              <a:avLst/>
            </a:prstGeom>
            <a:ln>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74E875EA-83F9-444F-A534-F9B5F0425114}"/>
                    </a:ext>
                  </a:extLst>
                </p:cNvPr>
                <p:cNvSpPr txBox="1"/>
                <p:nvPr/>
              </p:nvSpPr>
              <p:spPr>
                <a:xfrm>
                  <a:off x="1953717" y="4653574"/>
                  <a:ext cx="177869"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1100" b="0" i="1" dirty="0" smtClean="0">
                                <a:latin typeface="Cambria Math" panose="02040503050406030204" pitchFamily="18" charset="0"/>
                              </a:rPr>
                            </m:ctrlPr>
                          </m:sSubPr>
                          <m:e>
                            <m:r>
                              <a:rPr lang="en-US" sz="1100" i="1" dirty="0" smtClean="0">
                                <a:latin typeface="Cambria Math" panose="02040503050406030204" pitchFamily="18" charset="0"/>
                              </a:rPr>
                              <m:t>𝐴</m:t>
                            </m:r>
                          </m:e>
                          <m:sub>
                            <m:r>
                              <a:rPr lang="en-CA" sz="1100" b="0" i="1" dirty="0" smtClean="0">
                                <a:latin typeface="Cambria Math" panose="02040503050406030204" pitchFamily="18" charset="0"/>
                              </a:rPr>
                              <m:t>𝑠</m:t>
                            </m:r>
                          </m:sub>
                        </m:sSub>
                      </m:oMath>
                    </m:oMathPara>
                  </a14:m>
                  <a:endParaRPr lang="en-CA" sz="1100" dirty="0">
                    <a:latin typeface="Cambria Math" panose="02040503050406030204" pitchFamily="18" charset="0"/>
                  </a:endParaRPr>
                </a:p>
              </p:txBody>
            </p:sp>
          </mc:Choice>
          <mc:Fallback xmlns="">
            <p:sp>
              <p:nvSpPr>
                <p:cNvPr id="72" name="TextBox 71">
                  <a:extLst>
                    <a:ext uri="{FF2B5EF4-FFF2-40B4-BE49-F238E27FC236}">
                      <a16:creationId xmlns:a16="http://schemas.microsoft.com/office/drawing/2014/main" id="{74E875EA-83F9-444F-A534-F9B5F0425114}"/>
                    </a:ext>
                  </a:extLst>
                </p:cNvPr>
                <p:cNvSpPr txBox="1">
                  <a:spLocks noRot="1" noChangeAspect="1" noMove="1" noResize="1" noEditPoints="1" noAdjustHandles="1" noChangeArrowheads="1" noChangeShapeType="1" noTextEdit="1"/>
                </p:cNvSpPr>
                <p:nvPr/>
              </p:nvSpPr>
              <p:spPr>
                <a:xfrm>
                  <a:off x="1953717" y="4653574"/>
                  <a:ext cx="177869" cy="169277"/>
                </a:xfrm>
                <a:prstGeom prst="rect">
                  <a:avLst/>
                </a:prstGeom>
                <a:blipFill>
                  <a:blip r:embed="rId22"/>
                  <a:stretch>
                    <a:fillRect l="-17241" r="-3448" b="-14286"/>
                  </a:stretch>
                </a:blipFill>
              </p:spPr>
              <p:txBody>
                <a:bodyPr/>
                <a:lstStyle/>
                <a:p>
                  <a:r>
                    <a:rPr lang="en-CA">
                      <a:noFill/>
                    </a:rPr>
                    <a:t> </a:t>
                  </a:r>
                </a:p>
              </p:txBody>
            </p:sp>
          </mc:Fallback>
        </mc:AlternateContent>
        <p:cxnSp>
          <p:nvCxnSpPr>
            <p:cNvPr id="73" name="Straight Arrow Connector 72">
              <a:extLst>
                <a:ext uri="{FF2B5EF4-FFF2-40B4-BE49-F238E27FC236}">
                  <a16:creationId xmlns:a16="http://schemas.microsoft.com/office/drawing/2014/main" id="{196962EF-5CED-4705-98C9-4FA718012A42}"/>
                </a:ext>
              </a:extLst>
            </p:cNvPr>
            <p:cNvCxnSpPr>
              <a:cxnSpLocks/>
            </p:cNvCxnSpPr>
            <p:nvPr/>
          </p:nvCxnSpPr>
          <p:spPr>
            <a:xfrm flipH="1" flipV="1">
              <a:off x="1484908" y="3301241"/>
              <a:ext cx="576064" cy="360040"/>
            </a:xfrm>
            <a:prstGeom prst="straightConnector1">
              <a:avLst/>
            </a:prstGeom>
            <a:ln>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E10246FB-F77E-404F-BBAE-0AD767C63278}"/>
                </a:ext>
              </a:extLst>
            </p:cNvPr>
            <p:cNvGrpSpPr/>
            <p:nvPr/>
          </p:nvGrpSpPr>
          <p:grpSpPr>
            <a:xfrm>
              <a:off x="2060972" y="3517265"/>
              <a:ext cx="936104" cy="288032"/>
              <a:chOff x="3629891" y="7596336"/>
              <a:chExt cx="2348500" cy="288032"/>
            </a:xfrm>
          </p:grpSpPr>
          <p:cxnSp>
            <p:nvCxnSpPr>
              <p:cNvPr id="77" name="Straight Arrow Connector 76">
                <a:extLst>
                  <a:ext uri="{FF2B5EF4-FFF2-40B4-BE49-F238E27FC236}">
                    <a16:creationId xmlns:a16="http://schemas.microsoft.com/office/drawing/2014/main" id="{B7A07ADC-9A1A-4EFC-B85F-60C5A6161117}"/>
                  </a:ext>
                </a:extLst>
              </p:cNvPr>
              <p:cNvCxnSpPr>
                <a:cxnSpLocks/>
              </p:cNvCxnSpPr>
              <p:nvPr/>
            </p:nvCxnSpPr>
            <p:spPr>
              <a:xfrm>
                <a:off x="3629891" y="7740353"/>
                <a:ext cx="1204920"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4BB606E-58F3-4070-B3CD-4FB14549781A}"/>
                  </a:ext>
                </a:extLst>
              </p:cNvPr>
              <p:cNvCxnSpPr>
                <a:cxnSpLocks/>
              </p:cNvCxnSpPr>
              <p:nvPr/>
            </p:nvCxnSpPr>
            <p:spPr>
              <a:xfrm flipV="1">
                <a:off x="4834811" y="7596336"/>
                <a:ext cx="72008" cy="14401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741176E-F946-4E95-8B51-3AE9054FC26C}"/>
                  </a:ext>
                </a:extLst>
              </p:cNvPr>
              <p:cNvCxnSpPr>
                <a:cxnSpLocks/>
              </p:cNvCxnSpPr>
              <p:nvPr/>
            </p:nvCxnSpPr>
            <p:spPr>
              <a:xfrm flipV="1">
                <a:off x="4978827"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C6A05FC-F8DA-4861-92F9-6B56BFA6336A}"/>
                  </a:ext>
                </a:extLst>
              </p:cNvPr>
              <p:cNvCxnSpPr>
                <a:cxnSpLocks/>
              </p:cNvCxnSpPr>
              <p:nvPr/>
            </p:nvCxnSpPr>
            <p:spPr>
              <a:xfrm>
                <a:off x="5050835"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210C343-5BF3-4A8B-9331-EBB5516290A6}"/>
                  </a:ext>
                </a:extLst>
              </p:cNvPr>
              <p:cNvCxnSpPr>
                <a:cxnSpLocks/>
              </p:cNvCxnSpPr>
              <p:nvPr/>
            </p:nvCxnSpPr>
            <p:spPr>
              <a:xfrm>
                <a:off x="4906819"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678C9F7-9ADC-4D99-B76D-263B8E424434}"/>
                  </a:ext>
                </a:extLst>
              </p:cNvPr>
              <p:cNvCxnSpPr>
                <a:cxnSpLocks/>
              </p:cNvCxnSpPr>
              <p:nvPr/>
            </p:nvCxnSpPr>
            <p:spPr>
              <a:xfrm flipV="1">
                <a:off x="5122843"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EBF6B6F-89AC-4585-857A-213FD73EE71B}"/>
                  </a:ext>
                </a:extLst>
              </p:cNvPr>
              <p:cNvCxnSpPr>
                <a:cxnSpLocks/>
              </p:cNvCxnSpPr>
              <p:nvPr/>
            </p:nvCxnSpPr>
            <p:spPr>
              <a:xfrm>
                <a:off x="5194851" y="7596336"/>
                <a:ext cx="72008" cy="28803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4F3EC80-A69C-473B-8F8A-3E0ACC49771B}"/>
                  </a:ext>
                </a:extLst>
              </p:cNvPr>
              <p:cNvCxnSpPr>
                <a:cxnSpLocks/>
              </p:cNvCxnSpPr>
              <p:nvPr/>
            </p:nvCxnSpPr>
            <p:spPr>
              <a:xfrm flipV="1">
                <a:off x="5266859" y="7740352"/>
                <a:ext cx="72008" cy="14401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432657C-E96E-46E7-9612-7200061CFE01}"/>
                  </a:ext>
                </a:extLst>
              </p:cNvPr>
              <p:cNvCxnSpPr>
                <a:cxnSpLocks/>
              </p:cNvCxnSpPr>
              <p:nvPr/>
            </p:nvCxnSpPr>
            <p:spPr>
              <a:xfrm flipH="1">
                <a:off x="5338872" y="7740353"/>
                <a:ext cx="639519"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86" name="Straight Arrow Connector 85">
              <a:extLst>
                <a:ext uri="{FF2B5EF4-FFF2-40B4-BE49-F238E27FC236}">
                  <a16:creationId xmlns:a16="http://schemas.microsoft.com/office/drawing/2014/main" id="{9E4DDD27-4259-48F4-A458-A92D5A54778A}"/>
                </a:ext>
              </a:extLst>
            </p:cNvPr>
            <p:cNvCxnSpPr>
              <a:cxnSpLocks/>
            </p:cNvCxnSpPr>
            <p:nvPr/>
          </p:nvCxnSpPr>
          <p:spPr>
            <a:xfrm>
              <a:off x="2925068" y="3661281"/>
              <a:ext cx="440432" cy="0"/>
            </a:xfrm>
            <a:prstGeom prst="straightConnector1">
              <a:avLst/>
            </a:prstGeom>
            <a:ln>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7" name="Freeform: Shape 86">
              <a:extLst>
                <a:ext uri="{FF2B5EF4-FFF2-40B4-BE49-F238E27FC236}">
                  <a16:creationId xmlns:a16="http://schemas.microsoft.com/office/drawing/2014/main" id="{FADD463F-A8EE-4F09-A2CD-321EF16029E1}"/>
                </a:ext>
              </a:extLst>
            </p:cNvPr>
            <p:cNvSpPr/>
            <p:nvPr/>
          </p:nvSpPr>
          <p:spPr>
            <a:xfrm>
              <a:off x="1701338" y="2757164"/>
              <a:ext cx="642851" cy="210589"/>
            </a:xfrm>
            <a:custGeom>
              <a:avLst/>
              <a:gdLst>
                <a:gd name="connsiteX0" fmla="*/ 0 w 642851"/>
                <a:gd name="connsiteY0" fmla="*/ 210589 h 210589"/>
                <a:gd name="connsiteX1" fmla="*/ 304800 w 642851"/>
                <a:gd name="connsiteY1" fmla="*/ 44334 h 210589"/>
                <a:gd name="connsiteX2" fmla="*/ 642851 w 642851"/>
                <a:gd name="connsiteY2" fmla="*/ 0 h 210589"/>
              </a:gdLst>
              <a:ahLst/>
              <a:cxnLst>
                <a:cxn ang="0">
                  <a:pos x="connsiteX0" y="connsiteY0"/>
                </a:cxn>
                <a:cxn ang="0">
                  <a:pos x="connsiteX1" y="connsiteY1"/>
                </a:cxn>
                <a:cxn ang="0">
                  <a:pos x="connsiteX2" y="connsiteY2"/>
                </a:cxn>
              </a:cxnLst>
              <a:rect l="l" t="t" r="r" b="b"/>
              <a:pathLst>
                <a:path w="642851" h="210589">
                  <a:moveTo>
                    <a:pt x="0" y="210589"/>
                  </a:moveTo>
                  <a:cubicBezTo>
                    <a:pt x="98829" y="145010"/>
                    <a:pt x="197658" y="79432"/>
                    <a:pt x="304800" y="44334"/>
                  </a:cubicBezTo>
                  <a:cubicBezTo>
                    <a:pt x="411942" y="9236"/>
                    <a:pt x="527396" y="4618"/>
                    <a:pt x="642851" y="0"/>
                  </a:cubicBezTo>
                </a:path>
              </a:pathLst>
            </a:cu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8" name="Freeform: Shape 87">
              <a:extLst>
                <a:ext uri="{FF2B5EF4-FFF2-40B4-BE49-F238E27FC236}">
                  <a16:creationId xmlns:a16="http://schemas.microsoft.com/office/drawing/2014/main" id="{40C06114-BE30-4A01-BDD6-893372EB7811}"/>
                </a:ext>
              </a:extLst>
            </p:cNvPr>
            <p:cNvSpPr/>
            <p:nvPr/>
          </p:nvSpPr>
          <p:spPr>
            <a:xfrm flipV="1">
              <a:off x="1700932" y="3661281"/>
              <a:ext cx="642851" cy="210589"/>
            </a:xfrm>
            <a:custGeom>
              <a:avLst/>
              <a:gdLst>
                <a:gd name="connsiteX0" fmla="*/ 0 w 642851"/>
                <a:gd name="connsiteY0" fmla="*/ 210589 h 210589"/>
                <a:gd name="connsiteX1" fmla="*/ 304800 w 642851"/>
                <a:gd name="connsiteY1" fmla="*/ 44334 h 210589"/>
                <a:gd name="connsiteX2" fmla="*/ 642851 w 642851"/>
                <a:gd name="connsiteY2" fmla="*/ 0 h 210589"/>
              </a:gdLst>
              <a:ahLst/>
              <a:cxnLst>
                <a:cxn ang="0">
                  <a:pos x="connsiteX0" y="connsiteY0"/>
                </a:cxn>
                <a:cxn ang="0">
                  <a:pos x="connsiteX1" y="connsiteY1"/>
                </a:cxn>
                <a:cxn ang="0">
                  <a:pos x="connsiteX2" y="connsiteY2"/>
                </a:cxn>
              </a:cxnLst>
              <a:rect l="l" t="t" r="r" b="b"/>
              <a:pathLst>
                <a:path w="642851" h="210589">
                  <a:moveTo>
                    <a:pt x="0" y="210589"/>
                  </a:moveTo>
                  <a:cubicBezTo>
                    <a:pt x="98829" y="145010"/>
                    <a:pt x="197658" y="79432"/>
                    <a:pt x="304800" y="44334"/>
                  </a:cubicBezTo>
                  <a:cubicBezTo>
                    <a:pt x="411942" y="9236"/>
                    <a:pt x="527396" y="4618"/>
                    <a:pt x="642851" y="0"/>
                  </a:cubicBezTo>
                </a:path>
              </a:pathLst>
            </a:cu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90" name="Straight Connector 89">
              <a:extLst>
                <a:ext uri="{FF2B5EF4-FFF2-40B4-BE49-F238E27FC236}">
                  <a16:creationId xmlns:a16="http://schemas.microsoft.com/office/drawing/2014/main" id="{E192343B-DF0C-434C-8166-9D7981AE63F1}"/>
                </a:ext>
              </a:extLst>
            </p:cNvPr>
            <p:cNvCxnSpPr>
              <a:cxnSpLocks/>
            </p:cNvCxnSpPr>
            <p:nvPr/>
          </p:nvCxnSpPr>
          <p:spPr>
            <a:xfrm flipH="1">
              <a:off x="1340892" y="4241879"/>
              <a:ext cx="134948" cy="67474"/>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EA802F0-0930-4924-BD5A-48544E396E00}"/>
                </a:ext>
              </a:extLst>
            </p:cNvPr>
            <p:cNvCxnSpPr>
              <a:cxnSpLocks/>
            </p:cNvCxnSpPr>
            <p:nvPr/>
          </p:nvCxnSpPr>
          <p:spPr>
            <a:xfrm flipH="1">
              <a:off x="1340892" y="4428108"/>
              <a:ext cx="134948" cy="67474"/>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8" name="Right Brace 97">
            <a:extLst>
              <a:ext uri="{FF2B5EF4-FFF2-40B4-BE49-F238E27FC236}">
                <a16:creationId xmlns:a16="http://schemas.microsoft.com/office/drawing/2014/main" id="{37614781-D37C-45BE-A16D-89BBD4FE8A43}"/>
              </a:ext>
            </a:extLst>
          </p:cNvPr>
          <p:cNvSpPr/>
          <p:nvPr/>
        </p:nvSpPr>
        <p:spPr>
          <a:xfrm rot="5400000">
            <a:off x="2792120" y="7153344"/>
            <a:ext cx="134948" cy="877164"/>
          </a:xfrm>
          <a:prstGeom prst="rightBrace">
            <a:avLst>
              <a:gd name="adj1" fmla="val 8333"/>
              <a:gd name="adj2" fmla="val 80186"/>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687" dirty="0"/>
          </a:p>
        </p:txBody>
      </p:sp>
      <mc:AlternateContent xmlns:mc="http://schemas.openxmlformats.org/markup-compatibility/2006" xmlns:a14="http://schemas.microsoft.com/office/drawing/2010/main">
        <mc:Choice Requires="a14">
          <p:sp>
            <p:nvSpPr>
              <p:cNvPr id="99" name="Rectangle 98">
                <a:extLst>
                  <a:ext uri="{FF2B5EF4-FFF2-40B4-BE49-F238E27FC236}">
                    <a16:creationId xmlns:a16="http://schemas.microsoft.com/office/drawing/2014/main" id="{653DFCB2-3BA5-45AF-B49B-042612B916C6}"/>
                  </a:ext>
                </a:extLst>
              </p:cNvPr>
              <p:cNvSpPr/>
              <p:nvPr/>
            </p:nvSpPr>
            <p:spPr>
              <a:xfrm>
                <a:off x="2349004" y="7804577"/>
                <a:ext cx="3573992" cy="430887"/>
              </a:xfrm>
              <a:prstGeom prst="rect">
                <a:avLst/>
              </a:prstGeom>
            </p:spPr>
            <p:txBody>
              <a:bodyPr wrap="none">
                <a:spAutoFit/>
              </a:bodyPr>
              <a:lstStyle/>
              <a:p>
                <a14:m>
                  <m:oMath xmlns:m="http://schemas.openxmlformats.org/officeDocument/2006/math">
                    <m:sSub>
                      <m:sSubPr>
                        <m:ctrlPr>
                          <a:rPr lang="en-CA" sz="1100" i="1" smtClean="0">
                            <a:latin typeface="Cambria Math" panose="02040503050406030204" pitchFamily="18" charset="0"/>
                            <a:ea typeface="Cambria Math" panose="02040503050406030204" pitchFamily="18" charset="0"/>
                          </a:rPr>
                        </m:ctrlPr>
                      </m:sSubPr>
                      <m:e>
                        <m:r>
                          <a:rPr lang="en-CA" sz="1100" i="1">
                            <a:latin typeface="Cambria Math" panose="02040503050406030204" pitchFamily="18" charset="0"/>
                            <a:ea typeface="Cambria Math" panose="02040503050406030204" pitchFamily="18" charset="0"/>
                          </a:rPr>
                          <m:t>h</m:t>
                        </m:r>
                      </m:e>
                      <m:sub>
                        <m:r>
                          <a:rPr lang="en-CA" sz="1100" i="1">
                            <a:latin typeface="Cambria Math" panose="02040503050406030204" pitchFamily="18" charset="0"/>
                            <a:ea typeface="Cambria Math" panose="02040503050406030204" pitchFamily="18" charset="0"/>
                          </a:rPr>
                          <m:t>𝑐𝑜𝑚𝑏</m:t>
                        </m:r>
                      </m:sub>
                    </m:sSub>
                  </m:oMath>
                </a14:m>
                <a:r>
                  <a:rPr lang="en-CA" sz="1100" dirty="0">
                    <a:latin typeface="Cambria" panose="02040503050406030204" pitchFamily="18" charset="0"/>
                    <a:ea typeface="Cambria" panose="02040503050406030204" pitchFamily="18" charset="0"/>
                  </a:rPr>
                  <a:t>  = combined conv. &amp; rad.  heat transfer coefficient,</a:t>
                </a:r>
              </a:p>
              <a:p>
                <a:r>
                  <a:rPr lang="en-CA" sz="1100" dirty="0">
                    <a:latin typeface="Cambria" panose="02040503050406030204" pitchFamily="18" charset="0"/>
                    <a:ea typeface="Cambria" panose="02040503050406030204" pitchFamily="18" charset="0"/>
                  </a:rPr>
                  <a:t> 	     </a:t>
                </a:r>
                <a14:m>
                  <m:oMath xmlns:m="http://schemas.openxmlformats.org/officeDocument/2006/math">
                    <m:f>
                      <m:fPr>
                        <m:type m:val="lin"/>
                        <m:ctrlPr>
                          <a:rPr lang="en-CA" sz="1100" i="1">
                            <a:latin typeface="Cambria Math" panose="02040503050406030204" pitchFamily="18" charset="0"/>
                            <a:ea typeface="Cambria" panose="02040503050406030204" pitchFamily="18" charset="0"/>
                            <a:cs typeface="Times New Roman" panose="02020603050405020304" pitchFamily="18" charset="0"/>
                          </a:rPr>
                        </m:ctrlPr>
                      </m:fPr>
                      <m:num>
                        <m:r>
                          <a:rPr lang="en-CA" sz="1100" i="1">
                            <a:latin typeface="Cambria Math" panose="02040503050406030204" pitchFamily="18" charset="0"/>
                            <a:ea typeface="Cambria" panose="02040503050406030204" pitchFamily="18" charset="0"/>
                            <a:cs typeface="Times New Roman" panose="02020603050405020304" pitchFamily="18" charset="0"/>
                          </a:rPr>
                          <m:t>𝑊</m:t>
                        </m:r>
                      </m:num>
                      <m:den>
                        <m:sSup>
                          <m:sSupPr>
                            <m:ctrlPr>
                              <a:rPr lang="en-CA" sz="1100" i="1">
                                <a:latin typeface="Cambria Math" panose="02040503050406030204" pitchFamily="18" charset="0"/>
                                <a:ea typeface="Cambria" panose="02040503050406030204" pitchFamily="18" charset="0"/>
                                <a:cs typeface="Times New Roman" panose="02020603050405020304" pitchFamily="18" charset="0"/>
                              </a:rPr>
                            </m:ctrlPr>
                          </m:sSupPr>
                          <m:e>
                            <m:r>
                              <a:rPr lang="en-CA" sz="1100" i="1">
                                <a:latin typeface="Cambria Math" panose="02040503050406030204" pitchFamily="18" charset="0"/>
                                <a:ea typeface="Cambria" panose="02040503050406030204" pitchFamily="18" charset="0"/>
                                <a:cs typeface="Times New Roman" panose="02020603050405020304" pitchFamily="18" charset="0"/>
                              </a:rPr>
                              <m:t>𝑚</m:t>
                            </m:r>
                          </m:e>
                          <m:sup>
                            <m:r>
                              <a:rPr lang="en-CA" sz="1100" i="1">
                                <a:latin typeface="Cambria Math" panose="02040503050406030204" pitchFamily="18" charset="0"/>
                                <a:ea typeface="Cambria" panose="02040503050406030204" pitchFamily="18" charset="0"/>
                                <a:cs typeface="Times New Roman" panose="02020603050405020304" pitchFamily="18" charset="0"/>
                              </a:rPr>
                              <m:t>2</m:t>
                            </m:r>
                          </m:sup>
                        </m:sSup>
                        <m:r>
                          <a:rPr lang="en-CA" sz="1100" i="1">
                            <a:latin typeface="Cambria Math" panose="02040503050406030204" pitchFamily="18" charset="0"/>
                            <a:ea typeface="Cambria Math" panose="02040503050406030204" pitchFamily="18" charset="0"/>
                            <a:cs typeface="Times New Roman" panose="02020603050405020304" pitchFamily="18" charset="0"/>
                          </a:rPr>
                          <m:t>∙</m:t>
                        </m:r>
                      </m:den>
                    </m:f>
                    <m:r>
                      <a:rPr lang="en-CA" sz="1100" i="1">
                        <a:latin typeface="Cambria Math" panose="02040503050406030204" pitchFamily="18" charset="0"/>
                        <a:ea typeface="Cambria" panose="02040503050406030204" pitchFamily="18" charset="0"/>
                        <a:cs typeface="Times New Roman" panose="02020603050405020304" pitchFamily="18" charset="0"/>
                      </a:rPr>
                      <m:t>𝐾</m:t>
                    </m:r>
                  </m:oMath>
                </a14:m>
                <a:endParaRPr lang="en-CA" sz="1100" dirty="0">
                  <a:latin typeface="Cambria" panose="02040503050406030204" pitchFamily="18" charset="0"/>
                  <a:ea typeface="Cambria" panose="02040503050406030204" pitchFamily="18" charset="0"/>
                </a:endParaRPr>
              </a:p>
            </p:txBody>
          </p:sp>
        </mc:Choice>
        <mc:Fallback xmlns="">
          <p:sp>
            <p:nvSpPr>
              <p:cNvPr id="99" name="Rectangle 98">
                <a:extLst>
                  <a:ext uri="{FF2B5EF4-FFF2-40B4-BE49-F238E27FC236}">
                    <a16:creationId xmlns:a16="http://schemas.microsoft.com/office/drawing/2014/main" id="{653DFCB2-3BA5-45AF-B49B-042612B916C6}"/>
                  </a:ext>
                </a:extLst>
              </p:cNvPr>
              <p:cNvSpPr>
                <a:spLocks noRot="1" noChangeAspect="1" noMove="1" noResize="1" noEditPoints="1" noAdjustHandles="1" noChangeArrowheads="1" noChangeShapeType="1" noTextEdit="1"/>
              </p:cNvSpPr>
              <p:nvPr/>
            </p:nvSpPr>
            <p:spPr>
              <a:xfrm>
                <a:off x="2349004" y="7804577"/>
                <a:ext cx="3573992" cy="430887"/>
              </a:xfrm>
              <a:prstGeom prst="rect">
                <a:avLst/>
              </a:prstGeom>
              <a:blipFill>
                <a:blip r:embed="rId23"/>
                <a:stretch>
                  <a:fillRect t="-14085" b="-8450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97DF692-797A-45A2-B834-6CA44558E751}"/>
                  </a:ext>
                </a:extLst>
              </p:cNvPr>
              <p:cNvSpPr/>
              <p:nvPr/>
            </p:nvSpPr>
            <p:spPr>
              <a:xfrm>
                <a:off x="3645148" y="1475780"/>
                <a:ext cx="2448272" cy="1615827"/>
              </a:xfrm>
              <a:prstGeom prst="rect">
                <a:avLst/>
              </a:prstGeom>
            </p:spPr>
            <p:txBody>
              <a:bodyPr wrap="square">
                <a:spAutoFit/>
              </a:bodyPr>
              <a:lstStyle/>
              <a:p>
                <a:pPr algn="just"/>
                <a14:m>
                  <m:oMath xmlns:m="http://schemas.openxmlformats.org/officeDocument/2006/math">
                    <m:sSub>
                      <m:sSubPr>
                        <m:ctrlPr>
                          <a:rPr lang="en-CA" sz="1100" i="1" dirty="0">
                            <a:latin typeface="Cambria Math" panose="02040503050406030204" pitchFamily="18" charset="0"/>
                            <a:ea typeface="Cambria" panose="02040503050406030204" pitchFamily="18" charset="0"/>
                            <a:cs typeface="Times New Roman" panose="02020603050405020304" pitchFamily="18" charset="0"/>
                          </a:rPr>
                        </m:ctrlPr>
                      </m:sSubPr>
                      <m:e>
                        <m:r>
                          <a:rPr lang="en-CA" sz="1100" i="1" dirty="0">
                            <a:latin typeface="Cambria Math" panose="02040503050406030204" pitchFamily="18" charset="0"/>
                            <a:ea typeface="Cambria" panose="02040503050406030204" pitchFamily="18" charset="0"/>
                            <a:cs typeface="Times New Roman" panose="02020603050405020304" pitchFamily="18" charset="0"/>
                          </a:rPr>
                          <m:t>𝑇</m:t>
                        </m:r>
                      </m:e>
                      <m:sub>
                        <m:r>
                          <a:rPr lang="en-CA" sz="1100" i="1" dirty="0">
                            <a:latin typeface="Cambria Math" panose="02040503050406030204" pitchFamily="18" charset="0"/>
                            <a:ea typeface="Cambria" panose="02040503050406030204" pitchFamily="18" charset="0"/>
                            <a:cs typeface="Times New Roman" panose="02020603050405020304" pitchFamily="18" charset="0"/>
                          </a:rPr>
                          <m:t>𝑎</m:t>
                        </m:r>
                      </m:sub>
                    </m:sSub>
                    <m:r>
                      <a:rPr lang="en-CA" sz="1100" i="1" dirty="0">
                        <a:latin typeface="Cambria Math" panose="02040503050406030204" pitchFamily="18" charset="0"/>
                        <a:ea typeface="Cambria" panose="02040503050406030204" pitchFamily="18" charset="0"/>
                        <a:cs typeface="Times New Roman" panose="02020603050405020304" pitchFamily="18" charset="0"/>
                      </a:rPr>
                      <m:t> </m:t>
                    </m:r>
                  </m:oMath>
                </a14:m>
                <a:r>
                  <a:rPr lang="en-CA" sz="1100" dirty="0">
                    <a:latin typeface="Cambria" panose="02040503050406030204" pitchFamily="18" charset="0"/>
                    <a:ea typeface="Cambria" panose="02040503050406030204" pitchFamily="18" charset="0"/>
                    <a:cs typeface="Times New Roman" panose="02020603050405020304" pitchFamily="18" charset="0"/>
                  </a:rPr>
                  <a:t>= temperature of the adjacent air (at sufficient distance from wall such that to be “unaffected” by the wall).</a:t>
                </a:r>
              </a:p>
              <a:p>
                <a:pPr algn="just"/>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endParaRPr lang="en-CA" sz="1100" dirty="0">
                  <a:latin typeface="Cambria" panose="02040503050406030204" pitchFamily="18" charset="0"/>
                  <a:ea typeface="Cambria" panose="02040503050406030204" pitchFamily="18" charset="0"/>
                  <a:cs typeface="Times New Roman" panose="02020603050405020304" pitchFamily="18" charset="0"/>
                </a:endParaRPr>
              </a:p>
              <a:p>
                <a:pPr algn="just"/>
                <a14:m>
                  <m:oMath xmlns:m="http://schemas.openxmlformats.org/officeDocument/2006/math">
                    <m:sSub>
                      <m:sSubPr>
                        <m:ctrlPr>
                          <a:rPr lang="en-CA" sz="1100" i="1" dirty="0">
                            <a:latin typeface="Cambria Math" panose="02040503050406030204" pitchFamily="18" charset="0"/>
                            <a:ea typeface="Cambria" panose="02040503050406030204" pitchFamily="18" charset="0"/>
                            <a:cs typeface="Times New Roman" panose="02020603050405020304" pitchFamily="18" charset="0"/>
                          </a:rPr>
                        </m:ctrlPr>
                      </m:sSubPr>
                      <m:e>
                        <m:r>
                          <a:rPr lang="en-CA" sz="1100" i="1" dirty="0">
                            <a:latin typeface="Cambria Math" panose="02040503050406030204" pitchFamily="18" charset="0"/>
                            <a:ea typeface="Cambria" panose="02040503050406030204" pitchFamily="18" charset="0"/>
                            <a:cs typeface="Times New Roman" panose="02020603050405020304" pitchFamily="18" charset="0"/>
                          </a:rPr>
                          <m:t>𝑇</m:t>
                        </m:r>
                      </m:e>
                      <m:sub>
                        <m:r>
                          <a:rPr lang="en-CA" sz="1100" i="1" dirty="0">
                            <a:latin typeface="Cambria Math" panose="02040503050406030204" pitchFamily="18" charset="0"/>
                            <a:ea typeface="Cambria" panose="02040503050406030204" pitchFamily="18" charset="0"/>
                            <a:cs typeface="Times New Roman" panose="02020603050405020304" pitchFamily="18" charset="0"/>
                          </a:rPr>
                          <m:t>𝑟</m:t>
                        </m:r>
                      </m:sub>
                    </m:sSub>
                  </m:oMath>
                </a14:m>
                <a:r>
                  <a:rPr lang="en-CA" sz="1100" dirty="0">
                    <a:latin typeface="Cambria" panose="02040503050406030204" pitchFamily="18" charset="0"/>
                    <a:ea typeface="Cambria" panose="02040503050406030204" pitchFamily="18" charset="0"/>
                    <a:cs typeface="Times New Roman" panose="02020603050405020304" pitchFamily="18" charset="0"/>
                  </a:rPr>
                  <a:t>= representative temperature of the surroundings that have “line of sight” to the wall for radiant heat exchanger (e.g. hemisphere in view of wall).</a:t>
                </a:r>
              </a:p>
            </p:txBody>
          </p:sp>
        </mc:Choice>
        <mc:Fallback xmlns="">
          <p:sp>
            <p:nvSpPr>
              <p:cNvPr id="5" name="Rectangle 4">
                <a:extLst>
                  <a:ext uri="{FF2B5EF4-FFF2-40B4-BE49-F238E27FC236}">
                    <a16:creationId xmlns:a16="http://schemas.microsoft.com/office/drawing/2014/main" id="{797DF692-797A-45A2-B834-6CA44558E751}"/>
                  </a:ext>
                </a:extLst>
              </p:cNvPr>
              <p:cNvSpPr>
                <a:spLocks noRot="1" noChangeAspect="1" noMove="1" noResize="1" noEditPoints="1" noAdjustHandles="1" noChangeArrowheads="1" noChangeShapeType="1" noTextEdit="1"/>
              </p:cNvSpPr>
              <p:nvPr/>
            </p:nvSpPr>
            <p:spPr>
              <a:xfrm>
                <a:off x="3645148" y="1475780"/>
                <a:ext cx="2448272" cy="1615827"/>
              </a:xfrm>
              <a:prstGeom prst="rect">
                <a:avLst/>
              </a:prstGeom>
              <a:blipFill>
                <a:blip r:embed="rId24"/>
                <a:stretch>
                  <a:fillRect t="-377" b="-1509"/>
                </a:stretch>
              </a:blipFill>
            </p:spPr>
            <p:txBody>
              <a:bodyPr/>
              <a:lstStyle/>
              <a:p>
                <a:r>
                  <a:rPr lang="en-CA">
                    <a:noFill/>
                  </a:rPr>
                  <a:t> </a:t>
                </a:r>
              </a:p>
            </p:txBody>
          </p:sp>
        </mc:Fallback>
      </mc:AlternateContent>
      <p:sp>
        <p:nvSpPr>
          <p:cNvPr id="6" name="Freeform: Shape 5">
            <a:extLst>
              <a:ext uri="{FF2B5EF4-FFF2-40B4-BE49-F238E27FC236}">
                <a16:creationId xmlns:a16="http://schemas.microsoft.com/office/drawing/2014/main" id="{6703B4BB-3E88-4F0B-9B2C-34F5CE4B8722}"/>
              </a:ext>
            </a:extLst>
          </p:cNvPr>
          <p:cNvSpPr/>
          <p:nvPr/>
        </p:nvSpPr>
        <p:spPr>
          <a:xfrm>
            <a:off x="946150" y="3232150"/>
            <a:ext cx="434975" cy="384175"/>
          </a:xfrm>
          <a:custGeom>
            <a:avLst/>
            <a:gdLst>
              <a:gd name="connsiteX0" fmla="*/ 434975 w 434975"/>
              <a:gd name="connsiteY0" fmla="*/ 384175 h 384175"/>
              <a:gd name="connsiteX1" fmla="*/ 333375 w 434975"/>
              <a:gd name="connsiteY1" fmla="*/ 209550 h 384175"/>
              <a:gd name="connsiteX2" fmla="*/ 288925 w 434975"/>
              <a:gd name="connsiteY2" fmla="*/ 298450 h 384175"/>
              <a:gd name="connsiteX3" fmla="*/ 0 w 434975"/>
              <a:gd name="connsiteY3" fmla="*/ 0 h 384175"/>
            </a:gdLst>
            <a:ahLst/>
            <a:cxnLst>
              <a:cxn ang="0">
                <a:pos x="connsiteX0" y="connsiteY0"/>
              </a:cxn>
              <a:cxn ang="0">
                <a:pos x="connsiteX1" y="connsiteY1"/>
              </a:cxn>
              <a:cxn ang="0">
                <a:pos x="connsiteX2" y="connsiteY2"/>
              </a:cxn>
              <a:cxn ang="0">
                <a:pos x="connsiteX3" y="connsiteY3"/>
              </a:cxn>
            </a:cxnLst>
            <a:rect l="l" t="t" r="r" b="b"/>
            <a:pathLst>
              <a:path w="434975" h="384175">
                <a:moveTo>
                  <a:pt x="434975" y="384175"/>
                </a:moveTo>
                <a:cubicBezTo>
                  <a:pt x="396346" y="304006"/>
                  <a:pt x="357717" y="223837"/>
                  <a:pt x="333375" y="209550"/>
                </a:cubicBezTo>
                <a:cubicBezTo>
                  <a:pt x="309033" y="195263"/>
                  <a:pt x="344487" y="333375"/>
                  <a:pt x="288925" y="298450"/>
                </a:cubicBezTo>
                <a:cubicBezTo>
                  <a:pt x="233362" y="263525"/>
                  <a:pt x="116681" y="131762"/>
                  <a:pt x="0"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122437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25761</TotalTime>
  <Words>2819</Words>
  <Application>Microsoft Office PowerPoint</Application>
  <PresentationFormat>Custom</PresentationFormat>
  <Paragraphs>755</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Cambria</vt:lpstr>
      <vt:lpstr>Cambria Math</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Mather</dc:creator>
  <cp:lastModifiedBy>Yao-Te Huang</cp:lastModifiedBy>
  <cp:revision>2158</cp:revision>
  <cp:lastPrinted>2021-10-02T20:17:36Z</cp:lastPrinted>
  <dcterms:created xsi:type="dcterms:W3CDTF">2017-02-23T01:17:12Z</dcterms:created>
  <dcterms:modified xsi:type="dcterms:W3CDTF">2023-11-17T02:50:07Z</dcterms:modified>
</cp:coreProperties>
</file>